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3.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xml" ContentType="application/vnd.openxmlformats-officedocument.themeOverride+xml"/>
  <Override PartName="/ppt/notesSlides/notesSlide19.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0.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3313" r:id="rId4"/>
  </p:sldMasterIdLst>
  <p:notesMasterIdLst>
    <p:notesMasterId r:id="rId28"/>
  </p:notesMasterIdLst>
  <p:handoutMasterIdLst>
    <p:handoutMasterId r:id="rId29"/>
  </p:handoutMasterIdLst>
  <p:sldIdLst>
    <p:sldId id="2103" r:id="rId5"/>
    <p:sldId id="2096" r:id="rId6"/>
    <p:sldId id="10517" r:id="rId7"/>
    <p:sldId id="2147471364" r:id="rId8"/>
    <p:sldId id="10310" r:id="rId9"/>
    <p:sldId id="10309" r:id="rId10"/>
    <p:sldId id="10314" r:id="rId11"/>
    <p:sldId id="10315" r:id="rId12"/>
    <p:sldId id="2114" r:id="rId13"/>
    <p:sldId id="2116" r:id="rId14"/>
    <p:sldId id="10305" r:id="rId15"/>
    <p:sldId id="10307" r:id="rId16"/>
    <p:sldId id="10301" r:id="rId17"/>
    <p:sldId id="1353" r:id="rId18"/>
    <p:sldId id="1363" r:id="rId19"/>
    <p:sldId id="10308" r:id="rId20"/>
    <p:sldId id="2118" r:id="rId21"/>
    <p:sldId id="10304" r:id="rId22"/>
    <p:sldId id="2115" r:id="rId23"/>
    <p:sldId id="10518" r:id="rId24"/>
    <p:sldId id="2147471363" r:id="rId25"/>
    <p:sldId id="10306" r:id="rId26"/>
    <p:sldId id="2111" r:id="rId27"/>
  </p:sldIdLst>
  <p:sldSz cx="9144000" cy="5143500" type="screen16x9"/>
  <p:notesSz cx="6797675" cy="9926638"/>
  <p:defaultTex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p15:clr>
            <a:srgbClr val="A4A3A4"/>
          </p15:clr>
        </p15:guide>
        <p15:guide id="2" orient="horz" pos="230">
          <p15:clr>
            <a:srgbClr val="A4A3A4"/>
          </p15:clr>
        </p15:guide>
        <p15:guide id="3" orient="horz" pos="4534">
          <p15:clr>
            <a:srgbClr val="A4A3A4"/>
          </p15:clr>
        </p15:guide>
        <p15:guide id="4" orient="horz" pos="4286">
          <p15:clr>
            <a:srgbClr val="A4A3A4"/>
          </p15:clr>
        </p15:guide>
        <p15:guide id="5" pos="4234">
          <p15:clr>
            <a:srgbClr val="A4A3A4"/>
          </p15:clr>
        </p15:guide>
        <p15:guide id="6" pos="237">
          <p15:clr>
            <a:srgbClr val="A4A3A4"/>
          </p15:clr>
        </p15:guide>
        <p15:guide id="7" pos="8229">
          <p15:clr>
            <a:srgbClr val="A4A3A4"/>
          </p15:clr>
        </p15:guide>
        <p15:guide id="8" pos="949">
          <p15:clr>
            <a:srgbClr val="A4A3A4"/>
          </p15:clr>
        </p15:guide>
        <p15:guide id="9" pos="7517">
          <p15:clr>
            <a:srgbClr val="A4A3A4"/>
          </p15:clr>
        </p15:guide>
        <p15:guide id="10" orient="horz" pos="1685">
          <p15:clr>
            <a:srgbClr val="A4A3A4"/>
          </p15:clr>
        </p15:guide>
        <p15:guide id="11" orient="horz" pos="161">
          <p15:clr>
            <a:srgbClr val="A4A3A4"/>
          </p15:clr>
        </p15:guide>
        <p15:guide id="12" orient="horz" pos="3084">
          <p15:clr>
            <a:srgbClr val="A4A3A4"/>
          </p15:clr>
        </p15:guide>
        <p15:guide id="13" orient="horz" pos="2544">
          <p15:clr>
            <a:srgbClr val="A4A3A4"/>
          </p15:clr>
        </p15:guide>
        <p15:guide id="14" orient="horz" pos="875">
          <p15:clr>
            <a:srgbClr val="A4A3A4"/>
          </p15:clr>
        </p15:guide>
        <p15:guide id="15" orient="horz" pos="1749">
          <p15:clr>
            <a:srgbClr val="A4A3A4"/>
          </p15:clr>
        </p15:guide>
        <p15:guide id="16" orient="horz" pos="621">
          <p15:clr>
            <a:srgbClr val="A4A3A4"/>
          </p15:clr>
        </p15:guide>
        <p15:guide id="17" orient="horz" pos="2865">
          <p15:clr>
            <a:srgbClr val="A4A3A4"/>
          </p15:clr>
        </p15:guide>
        <p15:guide id="18" orient="horz" pos="2130">
          <p15:clr>
            <a:srgbClr val="A4A3A4"/>
          </p15:clr>
        </p15:guide>
        <p15:guide id="19" orient="horz" pos="2184">
          <p15:clr>
            <a:srgbClr val="A4A3A4"/>
          </p15:clr>
        </p15:guide>
        <p15:guide id="20" orient="horz" pos="321">
          <p15:clr>
            <a:srgbClr val="A4A3A4"/>
          </p15:clr>
        </p15:guide>
        <p15:guide id="21" orient="horz" pos="1607">
          <p15:clr>
            <a:srgbClr val="A4A3A4"/>
          </p15:clr>
        </p15:guide>
        <p15:guide id="22" pos="2880">
          <p15:clr>
            <a:srgbClr val="A4A3A4"/>
          </p15:clr>
        </p15:guide>
        <p15:guide id="23" pos="156">
          <p15:clr>
            <a:srgbClr val="A4A3A4"/>
          </p15:clr>
        </p15:guide>
        <p15:guide id="24" pos="5598">
          <p15:clr>
            <a:srgbClr val="A4A3A4"/>
          </p15:clr>
        </p15:guide>
        <p15:guide id="25" pos="399">
          <p15:clr>
            <a:srgbClr val="A4A3A4"/>
          </p15:clr>
        </p15:guide>
        <p15:guide id="26" pos="5114">
          <p15:clr>
            <a:srgbClr val="A4A3A4"/>
          </p15:clr>
        </p15:guide>
        <p15:guide id="27" pos="1373">
          <p15:clr>
            <a:srgbClr val="A4A3A4"/>
          </p15:clr>
        </p15:guide>
        <p15:guide id="28" pos="4383">
          <p15:clr>
            <a:srgbClr val="A4A3A4"/>
          </p15:clr>
        </p15:guide>
        <p15:guide id="29" pos="5368">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laria Ugenti" initials="IU" lastIdx="0" clrIdx="0">
    <p:extLst>
      <p:ext uri="{19B8F6BF-5375-455C-9EA6-DF929625EA0E}">
        <p15:presenceInfo xmlns:p15="http://schemas.microsoft.com/office/powerpoint/2012/main" userId="S-1-5-21-3343930222-3471731563-1258133589-3368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09900"/>
    <a:srgbClr val="4A7ECA"/>
    <a:srgbClr val="000000"/>
    <a:srgbClr val="E87722"/>
    <a:srgbClr val="C3D4ED"/>
    <a:srgbClr val="CDE6FF"/>
    <a:srgbClr val="A2BDE4"/>
    <a:srgbClr val="FF9999"/>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Stile medio 4 - Color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Stile medio 4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20" autoAdjust="0"/>
    <p:restoredTop sz="87314" autoAdjust="0"/>
  </p:normalViewPr>
  <p:slideViewPr>
    <p:cSldViewPr snapToGrid="0" snapToObjects="1" showGuides="1">
      <p:cViewPr varScale="1">
        <p:scale>
          <a:sx n="73" d="100"/>
          <a:sy n="73" d="100"/>
        </p:scale>
        <p:origin x="1188" y="48"/>
      </p:cViewPr>
      <p:guideLst>
        <p:guide orient="horz" pos="2382"/>
        <p:guide orient="horz" pos="230"/>
        <p:guide orient="horz" pos="4534"/>
        <p:guide orient="horz" pos="4286"/>
        <p:guide pos="4234"/>
        <p:guide pos="237"/>
        <p:guide pos="8229"/>
        <p:guide pos="949"/>
        <p:guide pos="7517"/>
        <p:guide orient="horz" pos="1685"/>
        <p:guide orient="horz" pos="161"/>
        <p:guide orient="horz" pos="3084"/>
        <p:guide orient="horz" pos="2544"/>
        <p:guide orient="horz" pos="875"/>
        <p:guide orient="horz" pos="1749"/>
        <p:guide orient="horz" pos="621"/>
        <p:guide orient="horz" pos="2865"/>
        <p:guide orient="horz" pos="2130"/>
        <p:guide orient="horz" pos="2184"/>
        <p:guide orient="horz" pos="321"/>
        <p:guide orient="horz" pos="1607"/>
        <p:guide pos="2880"/>
        <p:guide pos="156"/>
        <p:guide pos="5598"/>
        <p:guide pos="399"/>
        <p:guide pos="5114"/>
        <p:guide pos="1373"/>
        <p:guide pos="4383"/>
        <p:guide pos="5368"/>
      </p:guideLst>
    </p:cSldViewPr>
  </p:slideViewPr>
  <p:notesTextViewPr>
    <p:cViewPr>
      <p:scale>
        <a:sx n="1" d="1"/>
        <a:sy n="1" d="1"/>
      </p:scale>
      <p:origin x="0" y="0"/>
    </p:cViewPr>
  </p:notesTextViewPr>
  <p:sorterViewPr>
    <p:cViewPr>
      <p:scale>
        <a:sx n="200" d="100"/>
        <a:sy n="200" d="100"/>
      </p:scale>
      <p:origin x="0" y="-7672"/>
    </p:cViewPr>
  </p:sorterViewPr>
  <p:notesViewPr>
    <p:cSldViewPr snapToGrid="0" snapToObjects="1" showGuides="1">
      <p:cViewPr varScale="1">
        <p:scale>
          <a:sx n="76" d="100"/>
          <a:sy n="76" d="100"/>
        </p:scale>
        <p:origin x="-3966" y="-10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709042616663994"/>
          <c:y val="3.9193176066856766E-2"/>
          <c:w val="0.51290957383336011"/>
          <c:h val="0.92161364786628641"/>
        </c:manualLayout>
      </c:layout>
      <c:barChart>
        <c:barDir val="bar"/>
        <c:grouping val="clustered"/>
        <c:varyColors val="0"/>
        <c:ser>
          <c:idx val="0"/>
          <c:order val="0"/>
          <c:tx>
            <c:strRef>
              <c:f>Foglio1!$B$1</c:f>
              <c:strCache>
                <c:ptCount val="1"/>
                <c:pt idx="0">
                  <c:v>Freq</c:v>
                </c:pt>
              </c:strCache>
            </c:strRef>
          </c:tx>
          <c:spPr>
            <a:solidFill>
              <a:srgbClr val="0099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9900"/>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Foglio1!$A$2:$A$6</c:f>
              <c:strCache>
                <c:ptCount val="5"/>
                <c:pt idx="0">
                  <c:v>fino a 24 anni</c:v>
                </c:pt>
                <c:pt idx="1">
                  <c:v>25-34 anni</c:v>
                </c:pt>
                <c:pt idx="2">
                  <c:v>35-44 anni</c:v>
                </c:pt>
                <c:pt idx="3">
                  <c:v>45-54 anni</c:v>
                </c:pt>
                <c:pt idx="4">
                  <c:v>55-70 anni</c:v>
                </c:pt>
              </c:strCache>
            </c:strRef>
          </c:cat>
          <c:val>
            <c:numRef>
              <c:f>Foglio1!$B$2:$B$6</c:f>
              <c:numCache>
                <c:formatCode>0%</c:formatCode>
                <c:ptCount val="5"/>
                <c:pt idx="0">
                  <c:v>0.14000000000000001</c:v>
                </c:pt>
                <c:pt idx="1">
                  <c:v>0.15</c:v>
                </c:pt>
                <c:pt idx="2">
                  <c:v>0.2</c:v>
                </c:pt>
                <c:pt idx="3">
                  <c:v>0.2</c:v>
                </c:pt>
                <c:pt idx="4">
                  <c:v>0.31</c:v>
                </c:pt>
              </c:numCache>
            </c:numRef>
          </c:val>
          <c:extLst>
            <c:ext xmlns:c16="http://schemas.microsoft.com/office/drawing/2014/chart" uri="{C3380CC4-5D6E-409C-BE32-E72D297353CC}">
              <c16:uniqueId val="{00000000-66AE-4668-88A4-266A18977870}"/>
            </c:ext>
          </c:extLst>
        </c:ser>
        <c:dLbls>
          <c:dLblPos val="outEnd"/>
          <c:showLegendKey val="0"/>
          <c:showVal val="1"/>
          <c:showCatName val="0"/>
          <c:showSerName val="0"/>
          <c:showPercent val="0"/>
          <c:showBubbleSize val="0"/>
        </c:dLbls>
        <c:gapWidth val="50"/>
        <c:axId val="644960720"/>
        <c:axId val="644961376"/>
      </c:barChart>
      <c:catAx>
        <c:axId val="64496072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it-IT"/>
          </a:p>
        </c:txPr>
        <c:crossAx val="644961376"/>
        <c:crosses val="autoZero"/>
        <c:auto val="1"/>
        <c:lblAlgn val="ctr"/>
        <c:lblOffset val="100"/>
        <c:noMultiLvlLbl val="0"/>
      </c:catAx>
      <c:valAx>
        <c:axId val="644961376"/>
        <c:scaling>
          <c:orientation val="minMax"/>
          <c:max val="1.5"/>
          <c:min val="0"/>
        </c:scaling>
        <c:delete val="1"/>
        <c:axPos val="t"/>
        <c:numFmt formatCode="0%" sourceLinked="1"/>
        <c:majorTickMark val="out"/>
        <c:minorTickMark val="none"/>
        <c:tickLblPos val="nextTo"/>
        <c:crossAx val="6449607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0" baseline="0">
                <a:solidFill>
                  <a:schemeClr val="tx1">
                    <a:lumMod val="90000"/>
                    <a:lumOff val="10000"/>
                  </a:schemeClr>
                </a:solidFill>
                <a:latin typeface="+mn-lt"/>
                <a:ea typeface="+mn-ea"/>
                <a:cs typeface="+mn-cs"/>
              </a:defRPr>
            </a:pPr>
            <a:r>
              <a:rPr lang="it-IT" sz="1050" b="1" dirty="0">
                <a:solidFill>
                  <a:schemeClr val="tx1">
                    <a:lumMod val="90000"/>
                    <a:lumOff val="10000"/>
                  </a:schemeClr>
                </a:solidFill>
              </a:rPr>
              <a:t>ANDAMENTO NEL TEMPO</a:t>
            </a:r>
          </a:p>
        </c:rich>
      </c:tx>
      <c:layout>
        <c:manualLayout>
          <c:xMode val="edge"/>
          <c:yMode val="edge"/>
          <c:x val="0.22906711114454373"/>
          <c:y val="0"/>
        </c:manualLayout>
      </c:layout>
      <c:overlay val="0"/>
      <c:spPr>
        <a:noFill/>
        <a:ln>
          <a:noFill/>
        </a:ln>
        <a:effectLst/>
      </c:spPr>
      <c:txPr>
        <a:bodyPr rot="0" spcFirstLastPara="1" vertOverflow="ellipsis" vert="horz" wrap="square" anchor="ctr" anchorCtr="1"/>
        <a:lstStyle/>
        <a:p>
          <a:pPr>
            <a:defRPr sz="1050" b="1" i="0" u="none" strike="noStrike" kern="1200" spc="0" baseline="0">
              <a:solidFill>
                <a:schemeClr val="tx1">
                  <a:lumMod val="90000"/>
                  <a:lumOff val="10000"/>
                </a:schemeClr>
              </a:solidFill>
              <a:latin typeface="+mn-lt"/>
              <a:ea typeface="+mn-ea"/>
              <a:cs typeface="+mn-cs"/>
            </a:defRPr>
          </a:pPr>
          <a:endParaRPr lang="it-IT"/>
        </a:p>
      </c:txPr>
    </c:title>
    <c:autoTitleDeleted val="0"/>
    <c:plotArea>
      <c:layout>
        <c:manualLayout>
          <c:layoutTarget val="inner"/>
          <c:xMode val="edge"/>
          <c:yMode val="edge"/>
          <c:x val="4.0629430646890391E-3"/>
          <c:y val="0.27194499648427872"/>
          <c:w val="0.9151386154855643"/>
          <c:h val="0.55127919705423012"/>
        </c:manualLayout>
      </c:layout>
      <c:lineChart>
        <c:grouping val="standard"/>
        <c:varyColors val="0"/>
        <c:ser>
          <c:idx val="1"/>
          <c:order val="0"/>
          <c:tx>
            <c:strRef>
              <c:f>Foglio1!$B$1</c:f>
              <c:strCache>
                <c:ptCount val="1"/>
                <c:pt idx="0">
                  <c:v>Energia elettrica/gas</c:v>
                </c:pt>
              </c:strCache>
            </c:strRef>
          </c:tx>
          <c:spPr>
            <a:ln w="28575" cap="rnd">
              <a:solidFill>
                <a:srgbClr val="43661C"/>
              </a:solidFill>
              <a:round/>
            </a:ln>
            <a:effectLst/>
          </c:spPr>
          <c:marker>
            <c:symbol val="circle"/>
            <c:size val="5"/>
            <c:spPr>
              <a:solidFill>
                <a:srgbClr val="43661C">
                  <a:alpha val="98000"/>
                </a:srgbClr>
              </a:solidFill>
              <a:ln w="25400">
                <a:solidFill>
                  <a:srgbClr val="43661C">
                    <a:alpha val="94000"/>
                  </a:srgb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it-IT"/>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Foglio1!$A$2:$A$9</c:f>
              <c:strCache>
                <c:ptCount val="8"/>
                <c:pt idx="0">
                  <c:v>Mag '22</c:v>
                </c:pt>
                <c:pt idx="1">
                  <c:v>Lug '22</c:v>
                </c:pt>
                <c:pt idx="2">
                  <c:v>Sett '22</c:v>
                </c:pt>
                <c:pt idx="3">
                  <c:v>Nov '22</c:v>
                </c:pt>
                <c:pt idx="4">
                  <c:v>Mar '23</c:v>
                </c:pt>
                <c:pt idx="5">
                  <c:v>Mag '23</c:v>
                </c:pt>
                <c:pt idx="6">
                  <c:v>Sett '23</c:v>
                </c:pt>
                <c:pt idx="7">
                  <c:v>Nov '23</c:v>
                </c:pt>
              </c:strCache>
            </c:strRef>
          </c:cat>
          <c:val>
            <c:numRef>
              <c:f>Foglio1!$B$2:$B$9</c:f>
              <c:numCache>
                <c:formatCode>General</c:formatCode>
                <c:ptCount val="8"/>
                <c:pt idx="0">
                  <c:v>60</c:v>
                </c:pt>
                <c:pt idx="1">
                  <c:v>71</c:v>
                </c:pt>
                <c:pt idx="2">
                  <c:v>51</c:v>
                </c:pt>
                <c:pt idx="3">
                  <c:v>67</c:v>
                </c:pt>
                <c:pt idx="4">
                  <c:v>47</c:v>
                </c:pt>
                <c:pt idx="5">
                  <c:v>45</c:v>
                </c:pt>
                <c:pt idx="6">
                  <c:v>58</c:v>
                </c:pt>
                <c:pt idx="7">
                  <c:v>53</c:v>
                </c:pt>
              </c:numCache>
            </c:numRef>
          </c:val>
          <c:smooth val="0"/>
          <c:extLst>
            <c:ext xmlns:c16="http://schemas.microsoft.com/office/drawing/2014/chart" uri="{C3380CC4-5D6E-409C-BE32-E72D297353CC}">
              <c16:uniqueId val="{00000004-78BF-4DF4-9D78-F13358B4DADE}"/>
            </c:ext>
          </c:extLst>
        </c:ser>
        <c:dLbls>
          <c:showLegendKey val="0"/>
          <c:showVal val="0"/>
          <c:showCatName val="0"/>
          <c:showSerName val="0"/>
          <c:showPercent val="0"/>
          <c:showBubbleSize val="0"/>
        </c:dLbls>
        <c:marker val="1"/>
        <c:smooth val="0"/>
        <c:axId val="607415224"/>
        <c:axId val="607414568"/>
      </c:lineChart>
      <c:catAx>
        <c:axId val="607415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it-IT"/>
          </a:p>
        </c:txPr>
        <c:crossAx val="607414568"/>
        <c:crosses val="autoZero"/>
        <c:auto val="1"/>
        <c:lblAlgn val="ctr"/>
        <c:lblOffset val="100"/>
        <c:noMultiLvlLbl val="0"/>
      </c:catAx>
      <c:valAx>
        <c:axId val="607414568"/>
        <c:scaling>
          <c:orientation val="minMax"/>
          <c:max val="100"/>
          <c:min val="20"/>
        </c:scaling>
        <c:delete val="1"/>
        <c:axPos val="l"/>
        <c:numFmt formatCode="General" sourceLinked="1"/>
        <c:majorTickMark val="out"/>
        <c:minorTickMark val="none"/>
        <c:tickLblPos val="nextTo"/>
        <c:crossAx val="607415224"/>
        <c:crosses val="autoZero"/>
        <c:crossBetween val="between"/>
        <c:majorUnit val="10"/>
      </c:valAx>
      <c:spPr>
        <a:noFill/>
        <a:ln>
          <a:noFill/>
        </a:ln>
        <a:effectLst/>
      </c:spPr>
    </c:plotArea>
    <c:legend>
      <c:legendPos val="b"/>
      <c:layout>
        <c:manualLayout>
          <c:xMode val="edge"/>
          <c:yMode val="edge"/>
          <c:x val="1.689746993364391E-2"/>
          <c:y val="0.10249958624467262"/>
          <c:w val="0.96005970088593329"/>
          <c:h val="0.1846356894843978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a:glow rad="63500">
        <a:schemeClr val="accent4">
          <a:satMod val="175000"/>
          <a:alpha val="40000"/>
        </a:schemeClr>
      </a:glow>
    </a:effectLst>
  </c:spPr>
  <c:txPr>
    <a:bodyPr/>
    <a:lstStyle/>
    <a:p>
      <a:pPr>
        <a:defRPr sz="1050"/>
      </a:pPr>
      <a:endParaRPr lang="it-I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734179236515424"/>
          <c:y val="0.28458834561448698"/>
          <c:w val="0.37968185089044404"/>
          <c:h val="0.57154351860239272"/>
        </c:manualLayout>
      </c:layout>
      <c:doughnutChart>
        <c:varyColors val="1"/>
        <c:ser>
          <c:idx val="0"/>
          <c:order val="0"/>
          <c:tx>
            <c:strRef>
              <c:f>Feuil1!$B$1</c:f>
              <c:strCache>
                <c:ptCount val="1"/>
                <c:pt idx="0">
                  <c:v>Freq</c:v>
                </c:pt>
              </c:strCache>
            </c:strRef>
          </c:tx>
          <c:spPr>
            <a:ln w="9525">
              <a:solidFill>
                <a:schemeClr val="bg1"/>
              </a:solidFill>
            </a:ln>
          </c:spPr>
          <c:dPt>
            <c:idx val="0"/>
            <c:bubble3D val="0"/>
            <c:spPr>
              <a:solidFill>
                <a:srgbClr val="C00000"/>
              </a:solidFill>
              <a:ln w="9525">
                <a:solidFill>
                  <a:schemeClr val="bg1"/>
                </a:solidFill>
              </a:ln>
              <a:effectLst/>
            </c:spPr>
            <c:extLst>
              <c:ext xmlns:c16="http://schemas.microsoft.com/office/drawing/2014/chart" uri="{C3380CC4-5D6E-409C-BE32-E72D297353CC}">
                <c16:uniqueId val="{00000001-F1AF-4CA5-A541-384780D4FE20}"/>
              </c:ext>
            </c:extLst>
          </c:dPt>
          <c:dPt>
            <c:idx val="1"/>
            <c:bubble3D val="0"/>
            <c:spPr>
              <a:solidFill>
                <a:schemeClr val="accent1">
                  <a:lumMod val="60000"/>
                  <a:lumOff val="40000"/>
                </a:schemeClr>
              </a:solidFill>
              <a:ln w="9525">
                <a:solidFill>
                  <a:schemeClr val="bg1"/>
                </a:solidFill>
              </a:ln>
              <a:effectLst/>
            </c:spPr>
            <c:extLst>
              <c:ext xmlns:c16="http://schemas.microsoft.com/office/drawing/2014/chart" uri="{C3380CC4-5D6E-409C-BE32-E72D297353CC}">
                <c16:uniqueId val="{00000003-F1AF-4CA5-A541-384780D4FE20}"/>
              </c:ext>
            </c:extLst>
          </c:dPt>
          <c:dPt>
            <c:idx val="2"/>
            <c:bubble3D val="0"/>
            <c:spPr>
              <a:solidFill>
                <a:schemeClr val="accent1">
                  <a:lumMod val="20000"/>
                  <a:lumOff val="80000"/>
                </a:schemeClr>
              </a:solidFill>
              <a:ln w="9525">
                <a:solidFill>
                  <a:schemeClr val="bg1"/>
                </a:solidFill>
              </a:ln>
              <a:effectLst/>
            </c:spPr>
            <c:extLst>
              <c:ext xmlns:c16="http://schemas.microsoft.com/office/drawing/2014/chart" uri="{C3380CC4-5D6E-409C-BE32-E72D297353CC}">
                <c16:uniqueId val="{00000005-F1AF-4CA5-A541-384780D4FE20}"/>
              </c:ext>
            </c:extLst>
          </c:dPt>
          <c:dPt>
            <c:idx val="3"/>
            <c:bubble3D val="0"/>
            <c:spPr>
              <a:solidFill>
                <a:schemeClr val="tx2">
                  <a:lumMod val="20000"/>
                  <a:lumOff val="80000"/>
                </a:schemeClr>
              </a:solidFill>
              <a:ln w="9525">
                <a:solidFill>
                  <a:schemeClr val="bg1"/>
                </a:solidFill>
              </a:ln>
              <a:effectLst/>
            </c:spPr>
            <c:extLst>
              <c:ext xmlns:c16="http://schemas.microsoft.com/office/drawing/2014/chart" uri="{C3380CC4-5D6E-409C-BE32-E72D297353CC}">
                <c16:uniqueId val="{00000007-F1AF-4CA5-A541-384780D4FE20}"/>
              </c:ext>
            </c:extLst>
          </c:dPt>
          <c:dPt>
            <c:idx val="4"/>
            <c:bubble3D val="0"/>
            <c:spPr>
              <a:solidFill>
                <a:schemeClr val="tx2"/>
              </a:solidFill>
              <a:ln w="9525">
                <a:solidFill>
                  <a:schemeClr val="bg1"/>
                </a:solidFill>
              </a:ln>
              <a:effectLst/>
            </c:spPr>
            <c:extLst>
              <c:ext xmlns:c16="http://schemas.microsoft.com/office/drawing/2014/chart" uri="{C3380CC4-5D6E-409C-BE32-E72D297353CC}">
                <c16:uniqueId val="{00000009-F1AF-4CA5-A541-384780D4FE20}"/>
              </c:ext>
            </c:extLst>
          </c:dPt>
          <c:dPt>
            <c:idx val="5"/>
            <c:bubble3D val="0"/>
            <c:spPr>
              <a:solidFill>
                <a:schemeClr val="tx1">
                  <a:lumMod val="25000"/>
                  <a:lumOff val="75000"/>
                </a:schemeClr>
              </a:solidFill>
              <a:ln w="9525">
                <a:solidFill>
                  <a:schemeClr val="bg1"/>
                </a:solidFill>
              </a:ln>
              <a:effectLst/>
            </c:spPr>
            <c:extLst>
              <c:ext xmlns:c16="http://schemas.microsoft.com/office/drawing/2014/chart" uri="{C3380CC4-5D6E-409C-BE32-E72D297353CC}">
                <c16:uniqueId val="{0000000B-F1AF-4CA5-A541-384780D4FE20}"/>
              </c:ext>
            </c:extLst>
          </c:dPt>
          <c:dPt>
            <c:idx val="6"/>
            <c:bubble3D val="0"/>
            <c:spPr>
              <a:solidFill>
                <a:schemeClr val="tx1">
                  <a:lumMod val="25000"/>
                  <a:lumOff val="75000"/>
                </a:schemeClr>
              </a:solidFill>
              <a:ln w="9525">
                <a:solidFill>
                  <a:schemeClr val="bg1"/>
                </a:solidFill>
              </a:ln>
              <a:effectLst/>
            </c:spPr>
            <c:extLst>
              <c:ext xmlns:c16="http://schemas.microsoft.com/office/drawing/2014/chart" uri="{C3380CC4-5D6E-409C-BE32-E72D297353CC}">
                <c16:uniqueId val="{0000000D-F1AF-4CA5-A541-384780D4FE20}"/>
              </c:ext>
            </c:extLst>
          </c:dPt>
          <c:dLbls>
            <c:dLbl>
              <c:idx val="1"/>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6E6E71"/>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3-F1AF-4CA5-A541-384780D4FE20}"/>
                </c:ext>
              </c:extLst>
            </c:dLbl>
            <c:dLbl>
              <c:idx val="2"/>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6E6E71"/>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5-F1AF-4CA5-A541-384780D4FE20}"/>
                </c:ext>
              </c:extLst>
            </c:dLbl>
            <c:dLbl>
              <c:idx val="3"/>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6E6E71"/>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7-F1AF-4CA5-A541-384780D4FE20}"/>
                </c:ext>
              </c:extLst>
            </c:dLbl>
            <c:dLbl>
              <c:idx val="4"/>
              <c:layout>
                <c:manualLayout>
                  <c:x val="-2.9151706029510072E-3"/>
                  <c:y val="-4.66584314366498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1AF-4CA5-A541-384780D4FE20}"/>
                </c:ext>
              </c:extLst>
            </c:dLbl>
            <c:dLbl>
              <c:idx val="5"/>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6E6E71"/>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B-F1AF-4CA5-A541-384780D4FE20}"/>
                </c:ext>
              </c:extLst>
            </c:dLbl>
            <c:dLbl>
              <c:idx val="6"/>
              <c:layout>
                <c:manualLayout>
                  <c:x val="2.2339051671117389E-4"/>
                  <c:y val="-6.7166380828951305E-3"/>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6E6E71"/>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1AF-4CA5-A541-384780D4FE20}"/>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Moltissimo, il prezzo dell’energia rimarrà alto per lungo tempo</c:v>
                </c:pt>
                <c:pt idx="1">
                  <c:v>Molto, questi costi dell’energia mettono in difficoltà oggi famiglie e imprese</c:v>
                </c:pt>
                <c:pt idx="2">
                  <c:v>Abbastanza, rischia di rallentare la transizione energetica</c:v>
                </c:pt>
                <c:pt idx="3">
                  <c:v>Relativamente, credo sia un fenomeno destinato a ridursi nel giro di poco tempo</c:v>
                </c:pt>
                <c:pt idx="4">
                  <c:v>Per nulla, credo sia un falso problema</c:v>
                </c:pt>
              </c:strCache>
            </c:strRef>
          </c:cat>
          <c:val>
            <c:numRef>
              <c:f>Feuil1!$B$2:$B$6</c:f>
              <c:numCache>
                <c:formatCode>0</c:formatCode>
                <c:ptCount val="5"/>
                <c:pt idx="0">
                  <c:v>30</c:v>
                </c:pt>
                <c:pt idx="1">
                  <c:v>34.6</c:v>
                </c:pt>
                <c:pt idx="2">
                  <c:v>25.4</c:v>
                </c:pt>
                <c:pt idx="3">
                  <c:v>7</c:v>
                </c:pt>
                <c:pt idx="4">
                  <c:v>3.3</c:v>
                </c:pt>
              </c:numCache>
            </c:numRef>
          </c:val>
          <c:extLst>
            <c:ext xmlns:c16="http://schemas.microsoft.com/office/drawing/2014/chart" uri="{C3380CC4-5D6E-409C-BE32-E72D297353CC}">
              <c16:uniqueId val="{0000000E-F1AF-4CA5-A541-384780D4FE20}"/>
            </c:ext>
          </c:extLst>
        </c:ser>
        <c:dLbls>
          <c:showLegendKey val="0"/>
          <c:showVal val="1"/>
          <c:showCatName val="0"/>
          <c:showSerName val="0"/>
          <c:showPercent val="0"/>
          <c:showBubbleSize val="0"/>
          <c:showLeaderLines val="1"/>
        </c:dLbls>
        <c:firstSliceAng val="0"/>
        <c:holeSize val="40"/>
      </c:doughnutChart>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it-IT"/>
          </a:p>
        </c:txPr>
      </c:legendEntry>
      <c:legendEntry>
        <c:idx val="1"/>
        <c:txPr>
          <a:bodyPr rot="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it-IT"/>
          </a:p>
        </c:txPr>
      </c:legendEntry>
      <c:legendEntry>
        <c:idx val="2"/>
        <c:txPr>
          <a:bodyPr rot="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it-IT"/>
          </a:p>
        </c:txPr>
      </c:legendEntry>
      <c:layout>
        <c:manualLayout>
          <c:xMode val="edge"/>
          <c:yMode val="edge"/>
          <c:x val="0"/>
          <c:y val="0.25707682396765691"/>
          <c:w val="0.48339472230239144"/>
          <c:h val="0.685080890639620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709039848963948"/>
          <c:y val="4.59582295250682E-2"/>
          <c:w val="0.51290957383336011"/>
          <c:h val="0.92161364786628641"/>
        </c:manualLayout>
      </c:layout>
      <c:barChart>
        <c:barDir val="bar"/>
        <c:grouping val="clustered"/>
        <c:varyColors val="0"/>
        <c:ser>
          <c:idx val="0"/>
          <c:order val="0"/>
          <c:tx>
            <c:strRef>
              <c:f>Foglio1!$B$1</c:f>
              <c:strCache>
                <c:ptCount val="1"/>
                <c:pt idx="0">
                  <c:v>Freq</c:v>
                </c:pt>
              </c:strCache>
            </c:strRef>
          </c:tx>
          <c:spPr>
            <a:solidFill>
              <a:schemeClr val="accent4">
                <a:lumMod val="60000"/>
                <a:lumOff val="40000"/>
              </a:schemeClr>
            </a:solidFill>
            <a:ln>
              <a:noFill/>
            </a:ln>
            <a:effectLst/>
          </c:spPr>
          <c:invertIfNegative val="0"/>
          <c:dPt>
            <c:idx val="0"/>
            <c:invertIfNegative val="0"/>
            <c:bubble3D val="0"/>
            <c:spPr>
              <a:solidFill>
                <a:srgbClr val="009900"/>
              </a:solidFill>
              <a:ln>
                <a:noFill/>
              </a:ln>
              <a:effectLst/>
            </c:spPr>
            <c:extLst>
              <c:ext xmlns:c16="http://schemas.microsoft.com/office/drawing/2014/chart" uri="{C3380CC4-5D6E-409C-BE32-E72D297353CC}">
                <c16:uniqueId val="{00000001-25FF-467F-939B-3DD890582514}"/>
              </c:ext>
            </c:extLst>
          </c:dPt>
          <c:dPt>
            <c:idx val="2"/>
            <c:invertIfNegative val="0"/>
            <c:bubble3D val="0"/>
            <c:spPr>
              <a:solidFill>
                <a:srgbClr val="C00000"/>
              </a:solidFill>
              <a:ln>
                <a:solidFill>
                  <a:schemeClr val="bg1">
                    <a:lumMod val="75000"/>
                  </a:schemeClr>
                </a:solidFill>
              </a:ln>
              <a:effectLst/>
            </c:spPr>
            <c:extLst>
              <c:ext xmlns:c16="http://schemas.microsoft.com/office/drawing/2014/chart" uri="{C3380CC4-5D6E-409C-BE32-E72D297353CC}">
                <c16:uniqueId val="{00000010-76BA-4412-98C6-1D2E63EB55FF}"/>
              </c:ext>
            </c:extLst>
          </c:dPt>
          <c:dPt>
            <c:idx val="3"/>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3-25FF-467F-939B-3DD890582514}"/>
              </c:ext>
            </c:extLst>
          </c:dPt>
          <c:dPt>
            <c:idx val="4"/>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5-25FF-467F-939B-3DD890582514}"/>
              </c:ext>
            </c:extLst>
          </c:dPt>
          <c:dPt>
            <c:idx val="5"/>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7-25FF-467F-939B-3DD890582514}"/>
              </c:ext>
            </c:extLst>
          </c:dPt>
          <c:dPt>
            <c:idx val="6"/>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9-25FF-467F-939B-3DD890582514}"/>
              </c:ext>
            </c:extLst>
          </c:dPt>
          <c:dPt>
            <c:idx val="7"/>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B-25FF-467F-939B-3DD890582514}"/>
              </c:ext>
            </c:extLst>
          </c:dPt>
          <c:dPt>
            <c:idx val="9"/>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D-25FF-467F-939B-3DD890582514}"/>
              </c:ext>
            </c:extLst>
          </c:dPt>
          <c:dPt>
            <c:idx val="1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F-25FF-467F-939B-3DD890582514}"/>
              </c:ext>
            </c:extLst>
          </c:dPt>
          <c:dLbls>
            <c:dLbl>
              <c:idx val="0"/>
              <c:layout>
                <c:manualLayout>
                  <c:x val="-1.8015607757946267E-3"/>
                  <c:y val="-1.3530098936800941E-2"/>
                </c:manualLayout>
              </c:layout>
              <c:tx>
                <c:rich>
                  <a:bodyPr/>
                  <a:lstStyle/>
                  <a:p>
                    <a:fld id="{8242969A-CCF4-4E54-8AAD-4D6694EDD3B7}" type="VALUE">
                      <a:rPr lang="en-US" smtClean="0"/>
                      <a:pPr/>
                      <a:t>[VALORE]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5FF-467F-939B-3DD890582514}"/>
                </c:ext>
              </c:extLst>
            </c:dLbl>
            <c:dLbl>
              <c:idx val="1"/>
              <c:tx>
                <c:rich>
                  <a:bodyPr/>
                  <a:lstStyle/>
                  <a:p>
                    <a:fld id="{865D2BCB-B815-440F-B297-FE361647B334}" type="VALUE">
                      <a:rPr lang="en-US" smtClean="0"/>
                      <a:pPr/>
                      <a:t>[VALORE]</a:t>
                    </a:fld>
                    <a:r>
                      <a:rPr lang="en-US" dirty="0"/>
                      <a:t>%</a:t>
                    </a:r>
                  </a:p>
                </c:rich>
              </c:tx>
              <c:showLegendKey val="0"/>
              <c:showVal val="1"/>
              <c:showCatName val="0"/>
              <c:showSerName val="0"/>
              <c:showPercent val="0"/>
              <c:showBubbleSize val="0"/>
              <c:extLst>
                <c:ext xmlns:c15="http://schemas.microsoft.com/office/drawing/2012/chart" uri="{CE6537A1-D6FC-4f65-9D91-7224C49458BB}">
                  <c15:layout>
                    <c:manualLayout>
                      <c:w val="8.1520625104706854E-2"/>
                      <c:h val="4.3889255558236764E-2"/>
                    </c:manualLayout>
                  </c15:layout>
                  <c15:dlblFieldTable/>
                  <c15:showDataLabelsRange val="0"/>
                </c:ext>
                <c:ext xmlns:c16="http://schemas.microsoft.com/office/drawing/2014/chart" uri="{C3380CC4-5D6E-409C-BE32-E72D297353CC}">
                  <c16:uniqueId val="{00000012-487F-46E1-8617-5D585D32921A}"/>
                </c:ext>
              </c:extLst>
            </c:dLbl>
            <c:dLbl>
              <c:idx val="2"/>
              <c:tx>
                <c:rich>
                  <a:bodyPr/>
                  <a:lstStyle/>
                  <a:p>
                    <a:fld id="{364D6E7F-4D08-4571-9A16-16393CDCD40F}" type="VALUE">
                      <a:rPr lang="en-US" smtClean="0"/>
                      <a:pPr/>
                      <a:t>[VALORE]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76BA-4412-98C6-1D2E63EB55FF}"/>
                </c:ext>
              </c:extLst>
            </c:dLbl>
            <c:numFmt formatCode="0" sourceLinked="0"/>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Foglio1!$A$2:$A$4</c:f>
              <c:strCache>
                <c:ptCount val="3"/>
                <c:pt idx="0">
                  <c:v>La necessità di accelerare verso la transizione energetica</c:v>
                </c:pt>
                <c:pt idx="1">
                  <c:v>La necessità di riflettere sulla velocità della transizione energetica, rallentandola per dare più spazio ai combustibili fossili</c:v>
                </c:pt>
                <c:pt idx="2">
                  <c:v>La necessità di abbandonare la transizione energetica puntando su fossili e nucleare</c:v>
                </c:pt>
              </c:strCache>
            </c:strRef>
          </c:cat>
          <c:val>
            <c:numRef>
              <c:f>Foglio1!$B$2:$B$4</c:f>
              <c:numCache>
                <c:formatCode>0</c:formatCode>
                <c:ptCount val="3"/>
                <c:pt idx="0">
                  <c:v>61</c:v>
                </c:pt>
                <c:pt idx="1">
                  <c:v>29</c:v>
                </c:pt>
                <c:pt idx="2">
                  <c:v>10</c:v>
                </c:pt>
              </c:numCache>
            </c:numRef>
          </c:val>
          <c:extLst>
            <c:ext xmlns:c16="http://schemas.microsoft.com/office/drawing/2014/chart" uri="{C3380CC4-5D6E-409C-BE32-E72D297353CC}">
              <c16:uniqueId val="{00000010-25FF-467F-939B-3DD890582514}"/>
            </c:ext>
          </c:extLst>
        </c:ser>
        <c:dLbls>
          <c:showLegendKey val="0"/>
          <c:showVal val="0"/>
          <c:showCatName val="0"/>
          <c:showSerName val="0"/>
          <c:showPercent val="0"/>
          <c:showBubbleSize val="0"/>
        </c:dLbls>
        <c:gapWidth val="50"/>
        <c:axId val="644960720"/>
        <c:axId val="644961376"/>
      </c:barChart>
      <c:catAx>
        <c:axId val="64496072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it-IT"/>
          </a:p>
        </c:txPr>
        <c:crossAx val="644961376"/>
        <c:crosses val="autoZero"/>
        <c:auto val="1"/>
        <c:lblAlgn val="ctr"/>
        <c:lblOffset val="100"/>
        <c:noMultiLvlLbl val="0"/>
      </c:catAx>
      <c:valAx>
        <c:axId val="644961376"/>
        <c:scaling>
          <c:orientation val="minMax"/>
          <c:max val="100"/>
          <c:min val="0"/>
        </c:scaling>
        <c:delete val="1"/>
        <c:axPos val="t"/>
        <c:numFmt formatCode="0" sourceLinked="1"/>
        <c:majorTickMark val="out"/>
        <c:minorTickMark val="none"/>
        <c:tickLblPos val="nextTo"/>
        <c:crossAx val="6449607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pPr>
      <a:endParaRPr lang="it-I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16508323860108"/>
          <c:y val="0.33600371040801835"/>
          <c:w val="0.37968185089044404"/>
          <c:h val="0.57154351860239272"/>
        </c:manualLayout>
      </c:layout>
      <c:doughnutChart>
        <c:varyColors val="1"/>
        <c:ser>
          <c:idx val="0"/>
          <c:order val="0"/>
          <c:tx>
            <c:strRef>
              <c:f>Feuil1!$B$1</c:f>
              <c:strCache>
                <c:ptCount val="1"/>
                <c:pt idx="0">
                  <c:v>Freq</c:v>
                </c:pt>
              </c:strCache>
            </c:strRef>
          </c:tx>
          <c:spPr>
            <a:ln w="9525">
              <a:solidFill>
                <a:schemeClr val="bg1"/>
              </a:solidFill>
            </a:ln>
          </c:spPr>
          <c:dPt>
            <c:idx val="0"/>
            <c:bubble3D val="0"/>
            <c:spPr>
              <a:solidFill>
                <a:schemeClr val="accent3"/>
              </a:solidFill>
              <a:ln w="9525">
                <a:solidFill>
                  <a:schemeClr val="bg1"/>
                </a:solidFill>
              </a:ln>
              <a:effectLst/>
            </c:spPr>
            <c:extLst>
              <c:ext xmlns:c16="http://schemas.microsoft.com/office/drawing/2014/chart" uri="{C3380CC4-5D6E-409C-BE32-E72D297353CC}">
                <c16:uniqueId val="{00000001-C4F6-446B-8F1F-F9487A21D656}"/>
              </c:ext>
            </c:extLst>
          </c:dPt>
          <c:dPt>
            <c:idx val="1"/>
            <c:bubble3D val="0"/>
            <c:spPr>
              <a:solidFill>
                <a:schemeClr val="accent1">
                  <a:lumMod val="40000"/>
                  <a:lumOff val="60000"/>
                </a:schemeClr>
              </a:solidFill>
              <a:ln w="9525">
                <a:solidFill>
                  <a:schemeClr val="bg1"/>
                </a:solidFill>
              </a:ln>
              <a:effectLst/>
            </c:spPr>
            <c:extLst>
              <c:ext xmlns:c16="http://schemas.microsoft.com/office/drawing/2014/chart" uri="{C3380CC4-5D6E-409C-BE32-E72D297353CC}">
                <c16:uniqueId val="{00000003-C4F6-446B-8F1F-F9487A21D656}"/>
              </c:ext>
            </c:extLst>
          </c:dPt>
          <c:dPt>
            <c:idx val="2"/>
            <c:bubble3D val="0"/>
            <c:spPr>
              <a:solidFill>
                <a:srgbClr val="C00000"/>
              </a:solidFill>
              <a:ln w="9525">
                <a:solidFill>
                  <a:schemeClr val="bg1"/>
                </a:solidFill>
              </a:ln>
              <a:effectLst/>
            </c:spPr>
            <c:extLst>
              <c:ext xmlns:c16="http://schemas.microsoft.com/office/drawing/2014/chart" uri="{C3380CC4-5D6E-409C-BE32-E72D297353CC}">
                <c16:uniqueId val="{00000005-C4F6-446B-8F1F-F9487A21D656}"/>
              </c:ext>
            </c:extLst>
          </c:dPt>
          <c:dPt>
            <c:idx val="3"/>
            <c:bubble3D val="0"/>
            <c:spPr>
              <a:solidFill>
                <a:srgbClr val="00B050"/>
              </a:solidFill>
              <a:ln w="9525">
                <a:solidFill>
                  <a:schemeClr val="bg1"/>
                </a:solidFill>
              </a:ln>
              <a:effectLst/>
            </c:spPr>
            <c:extLst>
              <c:ext xmlns:c16="http://schemas.microsoft.com/office/drawing/2014/chart" uri="{C3380CC4-5D6E-409C-BE32-E72D297353CC}">
                <c16:uniqueId val="{00000007-C4F6-446B-8F1F-F9487A21D656}"/>
              </c:ext>
            </c:extLst>
          </c:dPt>
          <c:dPt>
            <c:idx val="4"/>
            <c:bubble3D val="0"/>
            <c:spPr>
              <a:solidFill>
                <a:schemeClr val="tx1">
                  <a:lumMod val="25000"/>
                  <a:lumOff val="75000"/>
                </a:schemeClr>
              </a:solidFill>
              <a:ln w="9525">
                <a:solidFill>
                  <a:schemeClr val="bg1"/>
                </a:solidFill>
              </a:ln>
              <a:effectLst/>
            </c:spPr>
            <c:extLst>
              <c:ext xmlns:c16="http://schemas.microsoft.com/office/drawing/2014/chart" uri="{C3380CC4-5D6E-409C-BE32-E72D297353CC}">
                <c16:uniqueId val="{00000009-C4F6-446B-8F1F-F9487A21D656}"/>
              </c:ext>
            </c:extLst>
          </c:dPt>
          <c:dPt>
            <c:idx val="5"/>
            <c:bubble3D val="0"/>
            <c:spPr>
              <a:solidFill>
                <a:schemeClr val="accent6"/>
              </a:solidFill>
              <a:ln w="9525">
                <a:solidFill>
                  <a:schemeClr val="bg1"/>
                </a:solidFill>
              </a:ln>
              <a:effectLst/>
            </c:spPr>
            <c:extLst>
              <c:ext xmlns:c16="http://schemas.microsoft.com/office/drawing/2014/chart" uri="{C3380CC4-5D6E-409C-BE32-E72D297353CC}">
                <c16:uniqueId val="{0000000B-C4F6-446B-8F1F-F9487A21D656}"/>
              </c:ext>
            </c:extLst>
          </c:dPt>
          <c:dPt>
            <c:idx val="6"/>
            <c:bubble3D val="0"/>
            <c:spPr>
              <a:solidFill>
                <a:schemeClr val="accent6"/>
              </a:solidFill>
              <a:ln w="9525">
                <a:solidFill>
                  <a:schemeClr val="bg1"/>
                </a:solidFill>
              </a:ln>
              <a:effectLst/>
            </c:spPr>
            <c:extLst>
              <c:ext xmlns:c16="http://schemas.microsoft.com/office/drawing/2014/chart" uri="{C3380CC4-5D6E-409C-BE32-E72D297353CC}">
                <c16:uniqueId val="{0000000D-C4F6-446B-8F1F-F9487A21D656}"/>
              </c:ext>
            </c:extLst>
          </c:dPt>
          <c:dLbls>
            <c:dLbl>
              <c:idx val="4"/>
              <c:layout>
                <c:manualLayout>
                  <c:x val="-2.9151706029510072E-3"/>
                  <c:y val="-4.66584314366498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4F6-446B-8F1F-F9487A21D656}"/>
                </c:ext>
              </c:extLst>
            </c:dLbl>
            <c:dLbl>
              <c:idx val="6"/>
              <c:layout>
                <c:manualLayout>
                  <c:x val="8.762340151974855E-3"/>
                  <c:y val="-1.31435283646656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4F6-446B-8F1F-F9487A21D656}"/>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Alti nel breve periodo, ma sarà conveniente nel lungo periodo</c:v>
                </c:pt>
                <c:pt idx="1">
                  <c:v>Alti nel lungo periodo, al momento è conveniente, anche grazie agli incentivi</c:v>
                </c:pt>
                <c:pt idx="2">
                  <c:v>Avrà costi che saranno sempre alti, sia nel breve che nel lungo periodo</c:v>
                </c:pt>
                <c:pt idx="3">
                  <c:v>In realtà è conveniente oggi, e lo sarà anche nel lungo periodo</c:v>
                </c:pt>
              </c:strCache>
            </c:strRef>
          </c:cat>
          <c:val>
            <c:numRef>
              <c:f>Feuil1!$B$2:$B$5</c:f>
              <c:numCache>
                <c:formatCode>0</c:formatCode>
                <c:ptCount val="4"/>
                <c:pt idx="0">
                  <c:v>46.7</c:v>
                </c:pt>
                <c:pt idx="1">
                  <c:v>16.399999999999999</c:v>
                </c:pt>
                <c:pt idx="2">
                  <c:v>27.3</c:v>
                </c:pt>
                <c:pt idx="3">
                  <c:v>9.6</c:v>
                </c:pt>
              </c:numCache>
            </c:numRef>
          </c:val>
          <c:extLst>
            <c:ext xmlns:c16="http://schemas.microsoft.com/office/drawing/2014/chart" uri="{C3380CC4-5D6E-409C-BE32-E72D297353CC}">
              <c16:uniqueId val="{0000000E-C4F6-446B-8F1F-F9487A21D656}"/>
            </c:ext>
          </c:extLst>
        </c:ser>
        <c:dLbls>
          <c:showLegendKey val="0"/>
          <c:showVal val="1"/>
          <c:showCatName val="0"/>
          <c:showSerName val="0"/>
          <c:showPercent val="0"/>
          <c:showBubbleSize val="0"/>
          <c:showLeaderLines val="1"/>
        </c:dLbls>
        <c:firstSliceAng val="0"/>
        <c:holeSize val="40"/>
      </c:doughnutChart>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it-IT"/>
          </a:p>
        </c:txPr>
      </c:legendEntry>
      <c:legendEntry>
        <c:idx val="1"/>
        <c:txPr>
          <a:bodyPr rot="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it-IT"/>
          </a:p>
        </c:txPr>
      </c:legendEntry>
      <c:legendEntry>
        <c:idx val="2"/>
        <c:txPr>
          <a:bodyPr rot="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it-IT"/>
          </a:p>
        </c:txPr>
      </c:legendEntry>
      <c:layout>
        <c:manualLayout>
          <c:xMode val="edge"/>
          <c:yMode val="edge"/>
          <c:x val="0"/>
          <c:y val="0.33742826013138244"/>
          <c:w val="0.41193114675965814"/>
          <c:h val="0.64971789867023477"/>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06014180339182"/>
          <c:y val="0.33600371040801835"/>
          <c:w val="0.37968185089044404"/>
          <c:h val="0.57154351860239272"/>
        </c:manualLayout>
      </c:layout>
      <c:doughnutChart>
        <c:varyColors val="1"/>
        <c:ser>
          <c:idx val="0"/>
          <c:order val="0"/>
          <c:tx>
            <c:strRef>
              <c:f>Feuil1!$B$1</c:f>
              <c:strCache>
                <c:ptCount val="1"/>
                <c:pt idx="0">
                  <c:v>Freq</c:v>
                </c:pt>
              </c:strCache>
            </c:strRef>
          </c:tx>
          <c:spPr>
            <a:ln w="9525">
              <a:solidFill>
                <a:schemeClr val="bg1"/>
              </a:solidFill>
            </a:ln>
          </c:spPr>
          <c:dPt>
            <c:idx val="0"/>
            <c:bubble3D val="0"/>
            <c:spPr>
              <a:solidFill>
                <a:srgbClr val="568424"/>
              </a:solidFill>
              <a:ln w="9525">
                <a:solidFill>
                  <a:schemeClr val="bg1"/>
                </a:solidFill>
              </a:ln>
              <a:effectLst/>
            </c:spPr>
            <c:extLst>
              <c:ext xmlns:c16="http://schemas.microsoft.com/office/drawing/2014/chart" uri="{C3380CC4-5D6E-409C-BE32-E72D297353CC}">
                <c16:uniqueId val="{00000001-C4F6-446B-8F1F-F9487A21D656}"/>
              </c:ext>
            </c:extLst>
          </c:dPt>
          <c:dPt>
            <c:idx val="1"/>
            <c:bubble3D val="0"/>
            <c:spPr>
              <a:solidFill>
                <a:srgbClr val="92D050"/>
              </a:solidFill>
              <a:ln w="9525">
                <a:solidFill>
                  <a:schemeClr val="bg1"/>
                </a:solidFill>
              </a:ln>
              <a:effectLst/>
            </c:spPr>
            <c:extLst>
              <c:ext xmlns:c16="http://schemas.microsoft.com/office/drawing/2014/chart" uri="{C3380CC4-5D6E-409C-BE32-E72D297353CC}">
                <c16:uniqueId val="{00000003-C4F6-446B-8F1F-F9487A21D656}"/>
              </c:ext>
            </c:extLst>
          </c:dPt>
          <c:dPt>
            <c:idx val="2"/>
            <c:bubble3D val="0"/>
            <c:spPr>
              <a:solidFill>
                <a:srgbClr val="F1AD7A"/>
              </a:solidFill>
              <a:ln w="9525">
                <a:solidFill>
                  <a:schemeClr val="bg1"/>
                </a:solidFill>
              </a:ln>
              <a:effectLst/>
            </c:spPr>
            <c:extLst>
              <c:ext xmlns:c16="http://schemas.microsoft.com/office/drawing/2014/chart" uri="{C3380CC4-5D6E-409C-BE32-E72D297353CC}">
                <c16:uniqueId val="{00000005-C4F6-446B-8F1F-F9487A21D656}"/>
              </c:ext>
            </c:extLst>
          </c:dPt>
          <c:dPt>
            <c:idx val="3"/>
            <c:bubble3D val="0"/>
            <c:spPr>
              <a:solidFill>
                <a:srgbClr val="C00000"/>
              </a:solidFill>
              <a:ln w="9525">
                <a:solidFill>
                  <a:schemeClr val="bg1"/>
                </a:solidFill>
              </a:ln>
              <a:effectLst/>
            </c:spPr>
            <c:extLst>
              <c:ext xmlns:c16="http://schemas.microsoft.com/office/drawing/2014/chart" uri="{C3380CC4-5D6E-409C-BE32-E72D297353CC}">
                <c16:uniqueId val="{00000007-C4F6-446B-8F1F-F9487A21D656}"/>
              </c:ext>
            </c:extLst>
          </c:dPt>
          <c:dPt>
            <c:idx val="4"/>
            <c:bubble3D val="0"/>
            <c:spPr>
              <a:solidFill>
                <a:schemeClr val="tx1">
                  <a:lumMod val="25000"/>
                  <a:lumOff val="75000"/>
                </a:schemeClr>
              </a:solidFill>
              <a:ln w="9525">
                <a:solidFill>
                  <a:schemeClr val="bg1"/>
                </a:solidFill>
              </a:ln>
              <a:effectLst/>
            </c:spPr>
            <c:extLst>
              <c:ext xmlns:c16="http://schemas.microsoft.com/office/drawing/2014/chart" uri="{C3380CC4-5D6E-409C-BE32-E72D297353CC}">
                <c16:uniqueId val="{00000009-C4F6-446B-8F1F-F9487A21D656}"/>
              </c:ext>
            </c:extLst>
          </c:dPt>
          <c:dPt>
            <c:idx val="5"/>
            <c:bubble3D val="0"/>
            <c:spPr>
              <a:solidFill>
                <a:schemeClr val="accent6"/>
              </a:solidFill>
              <a:ln w="9525">
                <a:solidFill>
                  <a:schemeClr val="bg1"/>
                </a:solidFill>
              </a:ln>
              <a:effectLst/>
            </c:spPr>
            <c:extLst>
              <c:ext xmlns:c16="http://schemas.microsoft.com/office/drawing/2014/chart" uri="{C3380CC4-5D6E-409C-BE32-E72D297353CC}">
                <c16:uniqueId val="{0000000B-C4F6-446B-8F1F-F9487A21D656}"/>
              </c:ext>
            </c:extLst>
          </c:dPt>
          <c:dPt>
            <c:idx val="6"/>
            <c:bubble3D val="0"/>
            <c:spPr>
              <a:solidFill>
                <a:schemeClr val="accent6"/>
              </a:solidFill>
              <a:ln w="9525">
                <a:solidFill>
                  <a:schemeClr val="bg1"/>
                </a:solidFill>
              </a:ln>
              <a:effectLst/>
            </c:spPr>
            <c:extLst>
              <c:ext xmlns:c16="http://schemas.microsoft.com/office/drawing/2014/chart" uri="{C3380CC4-5D6E-409C-BE32-E72D297353CC}">
                <c16:uniqueId val="{0000000D-C4F6-446B-8F1F-F9487A21D656}"/>
              </c:ext>
            </c:extLst>
          </c:dPt>
          <c:dLbls>
            <c:dLbl>
              <c:idx val="1"/>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6E6E71"/>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3-C4F6-446B-8F1F-F9487A21D656}"/>
                </c:ext>
              </c:extLst>
            </c:dLbl>
            <c:dLbl>
              <c:idx val="2"/>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6E6E71"/>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5-C4F6-446B-8F1F-F9487A21D656}"/>
                </c:ext>
              </c:extLst>
            </c:dLbl>
            <c:dLbl>
              <c:idx val="4"/>
              <c:layout>
                <c:manualLayout>
                  <c:x val="-2.9151706029510072E-3"/>
                  <c:y val="-4.6658431436649838E-3"/>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6E6E71"/>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4F6-446B-8F1F-F9487A21D656}"/>
                </c:ext>
              </c:extLst>
            </c:dLbl>
            <c:dLbl>
              <c:idx val="6"/>
              <c:layout>
                <c:manualLayout>
                  <c:x val="8.762340151974855E-3"/>
                  <c:y val="-1.31435283646656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4F6-446B-8F1F-F9487A21D656}"/>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Molto</c:v>
                </c:pt>
                <c:pt idx="1">
                  <c:v>Abbastanza</c:v>
                </c:pt>
                <c:pt idx="2">
                  <c:v>Poco</c:v>
                </c:pt>
                <c:pt idx="3">
                  <c:v>Per nulla</c:v>
                </c:pt>
                <c:pt idx="4">
                  <c:v>Non ne ho mai sentito parlare</c:v>
                </c:pt>
              </c:strCache>
            </c:strRef>
          </c:cat>
          <c:val>
            <c:numRef>
              <c:f>Feuil1!$B$2:$B$6</c:f>
              <c:numCache>
                <c:formatCode>0</c:formatCode>
                <c:ptCount val="5"/>
                <c:pt idx="0">
                  <c:v>8</c:v>
                </c:pt>
                <c:pt idx="1">
                  <c:v>49</c:v>
                </c:pt>
                <c:pt idx="2">
                  <c:v>36</c:v>
                </c:pt>
                <c:pt idx="3">
                  <c:v>5</c:v>
                </c:pt>
                <c:pt idx="4">
                  <c:v>2</c:v>
                </c:pt>
              </c:numCache>
            </c:numRef>
          </c:val>
          <c:extLst>
            <c:ext xmlns:c16="http://schemas.microsoft.com/office/drawing/2014/chart" uri="{C3380CC4-5D6E-409C-BE32-E72D297353CC}">
              <c16:uniqueId val="{0000000E-C4F6-446B-8F1F-F9487A21D656}"/>
            </c:ext>
          </c:extLst>
        </c:ser>
        <c:dLbls>
          <c:showLegendKey val="0"/>
          <c:showVal val="1"/>
          <c:showCatName val="0"/>
          <c:showSerName val="0"/>
          <c:showPercent val="0"/>
          <c:showBubbleSize val="0"/>
          <c:showLeaderLines val="1"/>
        </c:dLbls>
        <c:firstSliceAng val="0"/>
        <c:holeSize val="40"/>
      </c:doughnutChart>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it-IT"/>
          </a:p>
        </c:txPr>
      </c:legendEntry>
      <c:legendEntry>
        <c:idx val="1"/>
        <c:txPr>
          <a:bodyPr rot="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it-IT"/>
          </a:p>
        </c:txPr>
      </c:legendEntry>
      <c:legendEntry>
        <c:idx val="2"/>
        <c:txPr>
          <a:bodyPr rot="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it-IT"/>
          </a:p>
        </c:txPr>
      </c:legendEntry>
      <c:layout>
        <c:manualLayout>
          <c:xMode val="edge"/>
          <c:yMode val="edge"/>
          <c:x val="0"/>
          <c:y val="0.35028210132976528"/>
          <c:w val="0.33609817618199883"/>
          <c:h val="0.64971789867023477"/>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0" baseline="0">
                <a:solidFill>
                  <a:schemeClr val="tx1">
                    <a:lumMod val="90000"/>
                    <a:lumOff val="10000"/>
                  </a:schemeClr>
                </a:solidFill>
                <a:latin typeface="+mn-lt"/>
                <a:ea typeface="+mn-ea"/>
                <a:cs typeface="+mn-cs"/>
              </a:defRPr>
            </a:pPr>
            <a:r>
              <a:rPr lang="it-IT" sz="1050" b="1" dirty="0">
                <a:solidFill>
                  <a:schemeClr val="tx1">
                    <a:lumMod val="90000"/>
                    <a:lumOff val="10000"/>
                  </a:schemeClr>
                </a:solidFill>
              </a:rPr>
              <a:t>ANDAMENTO NEL TEMPO</a:t>
            </a:r>
          </a:p>
        </c:rich>
      </c:tx>
      <c:layout>
        <c:manualLayout>
          <c:xMode val="edge"/>
          <c:yMode val="edge"/>
          <c:x val="0.25141395880159872"/>
          <c:y val="8.6513086637066017E-3"/>
        </c:manualLayout>
      </c:layout>
      <c:overlay val="0"/>
      <c:spPr>
        <a:noFill/>
        <a:ln>
          <a:noFill/>
        </a:ln>
        <a:effectLst/>
      </c:spPr>
      <c:txPr>
        <a:bodyPr rot="0" spcFirstLastPara="1" vertOverflow="ellipsis" vert="horz" wrap="square" anchor="ctr" anchorCtr="1"/>
        <a:lstStyle/>
        <a:p>
          <a:pPr>
            <a:defRPr sz="1050" b="1" i="0" u="none" strike="noStrike" kern="1200" spc="0" baseline="0">
              <a:solidFill>
                <a:schemeClr val="tx1">
                  <a:lumMod val="90000"/>
                  <a:lumOff val="10000"/>
                </a:schemeClr>
              </a:solidFill>
              <a:latin typeface="+mn-lt"/>
              <a:ea typeface="+mn-ea"/>
              <a:cs typeface="+mn-cs"/>
            </a:defRPr>
          </a:pPr>
          <a:endParaRPr lang="it-IT"/>
        </a:p>
      </c:txPr>
    </c:title>
    <c:autoTitleDeleted val="0"/>
    <c:plotArea>
      <c:layout>
        <c:manualLayout>
          <c:layoutTarget val="inner"/>
          <c:xMode val="edge"/>
          <c:yMode val="edge"/>
          <c:x val="6.8194717847769024E-2"/>
          <c:y val="0.19537568563668331"/>
          <c:w val="0.9151386154855643"/>
          <c:h val="0.55127919705423012"/>
        </c:manualLayout>
      </c:layout>
      <c:lineChart>
        <c:grouping val="standard"/>
        <c:varyColors val="0"/>
        <c:ser>
          <c:idx val="1"/>
          <c:order val="0"/>
          <c:tx>
            <c:strRef>
              <c:f>Foglio1!$B$1</c:f>
              <c:strCache>
                <c:ptCount val="1"/>
                <c:pt idx="0">
                  <c:v>Conosce le energie rinnovabili</c:v>
                </c:pt>
              </c:strCache>
            </c:strRef>
          </c:tx>
          <c:spPr>
            <a:ln w="28575" cap="rnd">
              <a:solidFill>
                <a:srgbClr val="43661C"/>
              </a:solidFill>
              <a:round/>
            </a:ln>
            <a:effectLst/>
          </c:spPr>
          <c:marker>
            <c:symbol val="circle"/>
            <c:size val="5"/>
            <c:spPr>
              <a:solidFill>
                <a:srgbClr val="43661C">
                  <a:alpha val="98000"/>
                </a:srgbClr>
              </a:solidFill>
              <a:ln w="25400">
                <a:solidFill>
                  <a:srgbClr val="43661C">
                    <a:alpha val="94000"/>
                  </a:srgbClr>
                </a:solidFill>
              </a:ln>
              <a:effectLst/>
            </c:spPr>
          </c:marker>
          <c:dLbls>
            <c:dLbl>
              <c:idx val="0"/>
              <c:layout>
                <c:manualLayout>
                  <c:x val="-5.3960229494938783E-2"/>
                  <c:y val="-8.39163012878082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874-4A52-9E59-16E1A4555E94}"/>
                </c:ext>
              </c:extLst>
            </c:dLbl>
            <c:dLbl>
              <c:idx val="1"/>
              <c:layout>
                <c:manualLayout>
                  <c:x val="-6.2920203613904852E-2"/>
                  <c:y val="-0.1266375611671440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74-4A52-9E59-16E1A4555E94}"/>
                </c:ext>
              </c:extLst>
            </c:dLbl>
            <c:dLbl>
              <c:idx val="2"/>
              <c:layout>
                <c:manualLayout>
                  <c:x val="-4.6515327575830552E-2"/>
                  <c:y val="-0.117066358579452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874-4A52-9E59-16E1A4555E94}"/>
                </c:ext>
              </c:extLst>
            </c:dLbl>
            <c:dLbl>
              <c:idx val="3"/>
              <c:layout>
                <c:manualLayout>
                  <c:x val="-8.5652408324350879E-2"/>
                  <c:y val="-0.105283228464605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99C-4BCC-80ED-3766E83082E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Foglio1!$A$2:$A$5</c:f>
              <c:numCache>
                <c:formatCode>General</c:formatCode>
                <c:ptCount val="4"/>
                <c:pt idx="0">
                  <c:v>2020</c:v>
                </c:pt>
                <c:pt idx="1">
                  <c:v>2021</c:v>
                </c:pt>
                <c:pt idx="2">
                  <c:v>2022</c:v>
                </c:pt>
                <c:pt idx="3">
                  <c:v>2023</c:v>
                </c:pt>
              </c:numCache>
            </c:numRef>
          </c:cat>
          <c:val>
            <c:numRef>
              <c:f>Foglio1!$B$2:$B$5</c:f>
              <c:numCache>
                <c:formatCode>General</c:formatCode>
                <c:ptCount val="4"/>
                <c:pt idx="0">
                  <c:v>55</c:v>
                </c:pt>
                <c:pt idx="1">
                  <c:v>62</c:v>
                </c:pt>
                <c:pt idx="2">
                  <c:v>59</c:v>
                </c:pt>
                <c:pt idx="3">
                  <c:v>57</c:v>
                </c:pt>
              </c:numCache>
            </c:numRef>
          </c:val>
          <c:smooth val="0"/>
          <c:extLst>
            <c:ext xmlns:c16="http://schemas.microsoft.com/office/drawing/2014/chart" uri="{C3380CC4-5D6E-409C-BE32-E72D297353CC}">
              <c16:uniqueId val="{00000003-1874-4A52-9E59-16E1A4555E94}"/>
            </c:ext>
          </c:extLst>
        </c:ser>
        <c:dLbls>
          <c:showLegendKey val="0"/>
          <c:showVal val="0"/>
          <c:showCatName val="0"/>
          <c:showSerName val="0"/>
          <c:showPercent val="0"/>
          <c:showBubbleSize val="0"/>
        </c:dLbls>
        <c:marker val="1"/>
        <c:smooth val="0"/>
        <c:axId val="607415224"/>
        <c:axId val="607414568"/>
      </c:lineChart>
      <c:catAx>
        <c:axId val="607415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it-IT"/>
          </a:p>
        </c:txPr>
        <c:crossAx val="607414568"/>
        <c:crosses val="autoZero"/>
        <c:auto val="1"/>
        <c:lblAlgn val="ctr"/>
        <c:lblOffset val="100"/>
        <c:noMultiLvlLbl val="0"/>
      </c:catAx>
      <c:valAx>
        <c:axId val="607414568"/>
        <c:scaling>
          <c:orientation val="minMax"/>
          <c:max val="100"/>
          <c:min val="20"/>
        </c:scaling>
        <c:delete val="1"/>
        <c:axPos val="l"/>
        <c:numFmt formatCode="General" sourceLinked="1"/>
        <c:majorTickMark val="out"/>
        <c:minorTickMark val="none"/>
        <c:tickLblPos val="nextTo"/>
        <c:crossAx val="607415224"/>
        <c:crosses val="autoZero"/>
        <c:crossBetween val="between"/>
        <c:majorUnit val="10"/>
      </c:valAx>
      <c:spPr>
        <a:noFill/>
        <a:ln>
          <a:noFill/>
        </a:ln>
        <a:effectLst/>
      </c:spPr>
    </c:plotArea>
    <c:legend>
      <c:legendPos val="b"/>
      <c:layout>
        <c:manualLayout>
          <c:xMode val="edge"/>
          <c:yMode val="edge"/>
          <c:x val="1.689746993364391E-2"/>
          <c:y val="0.10249958624467262"/>
          <c:w val="0.96005970088593329"/>
          <c:h val="0.1846356894843978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it-IT"/>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solidFill>
        <a:schemeClr val="bg2">
          <a:lumMod val="50000"/>
        </a:schemeClr>
      </a:solidFill>
    </a:ln>
    <a:effectLst>
      <a:glow rad="63500">
        <a:schemeClr val="accent4">
          <a:satMod val="175000"/>
          <a:alpha val="40000"/>
        </a:schemeClr>
      </a:glow>
    </a:effectLst>
  </c:spPr>
  <c:txPr>
    <a:bodyPr/>
    <a:lstStyle/>
    <a:p>
      <a:pPr>
        <a:defRPr sz="1050"/>
      </a:pPr>
      <a:endParaRPr lang="it-IT"/>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734179236515424"/>
          <c:y val="0.28458834561448698"/>
          <c:w val="0.37968185089044404"/>
          <c:h val="0.57154351860239272"/>
        </c:manualLayout>
      </c:layout>
      <c:doughnutChart>
        <c:varyColors val="1"/>
        <c:ser>
          <c:idx val="0"/>
          <c:order val="0"/>
          <c:tx>
            <c:strRef>
              <c:f>Feuil1!$B$1</c:f>
              <c:strCache>
                <c:ptCount val="1"/>
                <c:pt idx="0">
                  <c:v>Freq</c:v>
                </c:pt>
              </c:strCache>
            </c:strRef>
          </c:tx>
          <c:spPr>
            <a:ln w="9525">
              <a:solidFill>
                <a:schemeClr val="bg1"/>
              </a:solidFill>
            </a:ln>
          </c:spPr>
          <c:dPt>
            <c:idx val="0"/>
            <c:bubble3D val="0"/>
            <c:spPr>
              <a:solidFill>
                <a:srgbClr val="568424"/>
              </a:solidFill>
              <a:ln w="9525">
                <a:solidFill>
                  <a:schemeClr val="bg1"/>
                </a:solidFill>
              </a:ln>
              <a:effectLst/>
            </c:spPr>
            <c:extLst>
              <c:ext xmlns:c16="http://schemas.microsoft.com/office/drawing/2014/chart" uri="{C3380CC4-5D6E-409C-BE32-E72D297353CC}">
                <c16:uniqueId val="{00000001-3B34-457E-B80B-8A6D1C423930}"/>
              </c:ext>
            </c:extLst>
          </c:dPt>
          <c:dPt>
            <c:idx val="1"/>
            <c:bubble3D val="0"/>
            <c:spPr>
              <a:solidFill>
                <a:srgbClr val="92D050"/>
              </a:solidFill>
              <a:ln w="9525">
                <a:solidFill>
                  <a:schemeClr val="bg1"/>
                </a:solidFill>
              </a:ln>
              <a:effectLst/>
            </c:spPr>
            <c:extLst>
              <c:ext xmlns:c16="http://schemas.microsoft.com/office/drawing/2014/chart" uri="{C3380CC4-5D6E-409C-BE32-E72D297353CC}">
                <c16:uniqueId val="{00000003-3B34-457E-B80B-8A6D1C423930}"/>
              </c:ext>
            </c:extLst>
          </c:dPt>
          <c:dPt>
            <c:idx val="2"/>
            <c:bubble3D val="0"/>
            <c:spPr>
              <a:solidFill>
                <a:schemeClr val="bg1">
                  <a:lumMod val="75000"/>
                </a:schemeClr>
              </a:solidFill>
              <a:ln w="9525">
                <a:solidFill>
                  <a:schemeClr val="bg1"/>
                </a:solidFill>
              </a:ln>
              <a:effectLst/>
            </c:spPr>
            <c:extLst>
              <c:ext xmlns:c16="http://schemas.microsoft.com/office/drawing/2014/chart" uri="{C3380CC4-5D6E-409C-BE32-E72D297353CC}">
                <c16:uniqueId val="{00000005-3B34-457E-B80B-8A6D1C423930}"/>
              </c:ext>
            </c:extLst>
          </c:dPt>
          <c:dPt>
            <c:idx val="3"/>
            <c:bubble3D val="0"/>
            <c:spPr>
              <a:solidFill>
                <a:schemeClr val="accent1">
                  <a:lumMod val="60000"/>
                  <a:lumOff val="40000"/>
                </a:schemeClr>
              </a:solidFill>
              <a:ln w="9525">
                <a:solidFill>
                  <a:schemeClr val="bg1"/>
                </a:solidFill>
              </a:ln>
              <a:effectLst/>
            </c:spPr>
            <c:extLst>
              <c:ext xmlns:c16="http://schemas.microsoft.com/office/drawing/2014/chart" uri="{C3380CC4-5D6E-409C-BE32-E72D297353CC}">
                <c16:uniqueId val="{00000007-3B34-457E-B80B-8A6D1C423930}"/>
              </c:ext>
            </c:extLst>
          </c:dPt>
          <c:dPt>
            <c:idx val="4"/>
            <c:bubble3D val="0"/>
            <c:spPr>
              <a:solidFill>
                <a:srgbClr val="C00000"/>
              </a:solidFill>
              <a:ln w="9525">
                <a:solidFill>
                  <a:schemeClr val="bg1"/>
                </a:solidFill>
              </a:ln>
              <a:effectLst/>
            </c:spPr>
            <c:extLst>
              <c:ext xmlns:c16="http://schemas.microsoft.com/office/drawing/2014/chart" uri="{C3380CC4-5D6E-409C-BE32-E72D297353CC}">
                <c16:uniqueId val="{00000009-3B34-457E-B80B-8A6D1C423930}"/>
              </c:ext>
            </c:extLst>
          </c:dPt>
          <c:dPt>
            <c:idx val="5"/>
            <c:bubble3D val="0"/>
            <c:spPr>
              <a:solidFill>
                <a:schemeClr val="tx1">
                  <a:lumMod val="25000"/>
                  <a:lumOff val="75000"/>
                </a:schemeClr>
              </a:solidFill>
              <a:ln w="9525">
                <a:solidFill>
                  <a:schemeClr val="bg1"/>
                </a:solidFill>
              </a:ln>
              <a:effectLst/>
            </c:spPr>
            <c:extLst>
              <c:ext xmlns:c16="http://schemas.microsoft.com/office/drawing/2014/chart" uri="{C3380CC4-5D6E-409C-BE32-E72D297353CC}">
                <c16:uniqueId val="{0000000B-3B34-457E-B80B-8A6D1C423930}"/>
              </c:ext>
            </c:extLst>
          </c:dPt>
          <c:dPt>
            <c:idx val="6"/>
            <c:bubble3D val="0"/>
            <c:spPr>
              <a:solidFill>
                <a:schemeClr val="tx1">
                  <a:lumMod val="25000"/>
                  <a:lumOff val="75000"/>
                </a:schemeClr>
              </a:solidFill>
              <a:ln w="9525">
                <a:solidFill>
                  <a:schemeClr val="bg1"/>
                </a:solidFill>
              </a:ln>
              <a:effectLst/>
            </c:spPr>
            <c:extLst>
              <c:ext xmlns:c16="http://schemas.microsoft.com/office/drawing/2014/chart" uri="{C3380CC4-5D6E-409C-BE32-E72D297353CC}">
                <c16:uniqueId val="{0000000D-3B34-457E-B80B-8A6D1C423930}"/>
              </c:ext>
            </c:extLst>
          </c:dPt>
          <c:dLbls>
            <c:dLbl>
              <c:idx val="1"/>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6E6E71"/>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3-3B34-457E-B80B-8A6D1C423930}"/>
                </c:ext>
              </c:extLst>
            </c:dLbl>
            <c:dLbl>
              <c:idx val="2"/>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6E6E71"/>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5-3B34-457E-B80B-8A6D1C423930}"/>
                </c:ext>
              </c:extLst>
            </c:dLbl>
            <c:dLbl>
              <c:idx val="3"/>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6E6E71"/>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7-3B34-457E-B80B-8A6D1C423930}"/>
                </c:ext>
              </c:extLst>
            </c:dLbl>
            <c:dLbl>
              <c:idx val="4"/>
              <c:layout>
                <c:manualLayout>
                  <c:x val="-2.9151706029510072E-3"/>
                  <c:y val="-4.66584314366498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B34-457E-B80B-8A6D1C423930}"/>
                </c:ext>
              </c:extLst>
            </c:dLbl>
            <c:dLbl>
              <c:idx val="5"/>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6E6E71"/>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B-3B34-457E-B80B-8A6D1C423930}"/>
                </c:ext>
              </c:extLst>
            </c:dLbl>
            <c:dLbl>
              <c:idx val="6"/>
              <c:layout>
                <c:manualLayout>
                  <c:x val="2.2339051671117389E-4"/>
                  <c:y val="-6.7166380828951305E-3"/>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6E6E71"/>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B34-457E-B80B-8A6D1C423930}"/>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E’ il Paese Leader in Europa</c:v>
                </c:pt>
                <c:pt idx="1">
                  <c:v>E’ uno dei Paesi più virtuosi d’Europa nella produzione di rinnovabili</c:v>
                </c:pt>
                <c:pt idx="2">
                  <c:v>E’ nella media</c:v>
                </c:pt>
                <c:pt idx="3">
                  <c:v>E’ sotto la media dei Paesi Europei</c:v>
                </c:pt>
                <c:pt idx="4">
                  <c:v>E’ negli ultimi Posti rispetto agli altri Paesi Europei</c:v>
                </c:pt>
              </c:strCache>
            </c:strRef>
          </c:cat>
          <c:val>
            <c:numRef>
              <c:f>Feuil1!$B$2:$B$6</c:f>
              <c:numCache>
                <c:formatCode>0</c:formatCode>
                <c:ptCount val="5"/>
                <c:pt idx="0">
                  <c:v>2</c:v>
                </c:pt>
                <c:pt idx="1">
                  <c:v>10</c:v>
                </c:pt>
                <c:pt idx="2">
                  <c:v>42</c:v>
                </c:pt>
                <c:pt idx="3">
                  <c:v>36</c:v>
                </c:pt>
                <c:pt idx="4">
                  <c:v>10</c:v>
                </c:pt>
              </c:numCache>
            </c:numRef>
          </c:val>
          <c:extLst>
            <c:ext xmlns:c16="http://schemas.microsoft.com/office/drawing/2014/chart" uri="{C3380CC4-5D6E-409C-BE32-E72D297353CC}">
              <c16:uniqueId val="{0000000E-3B34-457E-B80B-8A6D1C423930}"/>
            </c:ext>
          </c:extLst>
        </c:ser>
        <c:dLbls>
          <c:showLegendKey val="0"/>
          <c:showVal val="1"/>
          <c:showCatName val="0"/>
          <c:showSerName val="0"/>
          <c:showPercent val="0"/>
          <c:showBubbleSize val="0"/>
          <c:showLeaderLines val="1"/>
        </c:dLbls>
        <c:firstSliceAng val="0"/>
        <c:holeSize val="40"/>
      </c:doughnutChart>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it-IT"/>
          </a:p>
        </c:txPr>
      </c:legendEntry>
      <c:legendEntry>
        <c:idx val="1"/>
        <c:txPr>
          <a:bodyPr rot="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it-IT"/>
          </a:p>
        </c:txPr>
      </c:legendEntry>
      <c:legendEntry>
        <c:idx val="2"/>
        <c:txPr>
          <a:bodyPr rot="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it-IT"/>
          </a:p>
        </c:txPr>
      </c:legendEntry>
      <c:layout>
        <c:manualLayout>
          <c:xMode val="edge"/>
          <c:yMode val="edge"/>
          <c:x val="0"/>
          <c:y val="0.16388647527938127"/>
          <c:w val="0.43856533870053283"/>
          <c:h val="0.57903670075296187"/>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chemeClr val="tx1">
                    <a:lumMod val="90000"/>
                    <a:lumOff val="10000"/>
                  </a:schemeClr>
                </a:solidFill>
                <a:latin typeface="+mn-lt"/>
                <a:ea typeface="+mn-ea"/>
                <a:cs typeface="+mn-cs"/>
              </a:defRPr>
            </a:pPr>
            <a:r>
              <a:rPr lang="it-IT" sz="800" b="1" dirty="0">
                <a:solidFill>
                  <a:schemeClr val="tx1">
                    <a:lumMod val="90000"/>
                    <a:lumOff val="10000"/>
                  </a:schemeClr>
                </a:solidFill>
              </a:rPr>
              <a:t>ANDAMENTO NEL TEMPO</a:t>
            </a:r>
          </a:p>
        </c:rich>
      </c:tx>
      <c:layout>
        <c:manualLayout>
          <c:xMode val="edge"/>
          <c:yMode val="edge"/>
          <c:x val="0.49023721645060869"/>
          <c:y val="8.6507193245831584E-3"/>
        </c:manualLayout>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lumMod val="90000"/>
                  <a:lumOff val="10000"/>
                </a:schemeClr>
              </a:solidFill>
              <a:latin typeface="+mn-lt"/>
              <a:ea typeface="+mn-ea"/>
              <a:cs typeface="+mn-cs"/>
            </a:defRPr>
          </a:pPr>
          <a:endParaRPr lang="it-IT"/>
        </a:p>
      </c:txPr>
    </c:title>
    <c:autoTitleDeleted val="0"/>
    <c:plotArea>
      <c:layout>
        <c:manualLayout>
          <c:layoutTarget val="inner"/>
          <c:xMode val="edge"/>
          <c:yMode val="edge"/>
          <c:x val="6.8194717847769024E-2"/>
          <c:y val="0.19537568563668331"/>
          <c:w val="0.9151386154855643"/>
          <c:h val="0.55127919705423012"/>
        </c:manualLayout>
      </c:layout>
      <c:lineChart>
        <c:grouping val="standard"/>
        <c:varyColors val="0"/>
        <c:ser>
          <c:idx val="1"/>
          <c:order val="0"/>
          <c:tx>
            <c:strRef>
              <c:f>Foglio1!$B$1</c:f>
              <c:strCache>
                <c:ptCount val="1"/>
                <c:pt idx="0">
                  <c:v>Sopra media</c:v>
                </c:pt>
              </c:strCache>
            </c:strRef>
          </c:tx>
          <c:spPr>
            <a:ln w="28575" cap="rnd">
              <a:solidFill>
                <a:srgbClr val="43661C"/>
              </a:solidFill>
              <a:round/>
            </a:ln>
            <a:effectLst/>
          </c:spPr>
          <c:marker>
            <c:symbol val="circle"/>
            <c:size val="5"/>
            <c:spPr>
              <a:solidFill>
                <a:srgbClr val="43661C">
                  <a:alpha val="98000"/>
                </a:srgbClr>
              </a:solidFill>
              <a:ln w="25400">
                <a:solidFill>
                  <a:srgbClr val="43661C">
                    <a:alpha val="94000"/>
                  </a:srgbClr>
                </a:solidFill>
              </a:ln>
              <a:effectLst/>
            </c:spPr>
          </c:marker>
          <c:dLbls>
            <c:dLbl>
              <c:idx val="0"/>
              <c:layout>
                <c:manualLayout>
                  <c:x val="-0.11366593099251049"/>
                  <c:y val="-6.97330801876257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3ED-4EB2-A968-4EF25A0CEB88}"/>
                </c:ext>
              </c:extLst>
            </c:dLbl>
            <c:dLbl>
              <c:idx val="1"/>
              <c:layout>
                <c:manualLayout>
                  <c:x val="-2.7651395016507374E-2"/>
                  <c:y val="-6.92104693096528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3ED-4EB2-A968-4EF25A0CEB88}"/>
                </c:ext>
              </c:extLst>
            </c:dLbl>
            <c:dLbl>
              <c:idx val="2"/>
              <c:layout>
                <c:manualLayout>
                  <c:x val="-4.1477092524761235E-2"/>
                  <c:y val="-6.92104693096528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3ED-4EB2-A968-4EF25A0CEB88}"/>
                </c:ext>
              </c:extLst>
            </c:dLbl>
            <c:dLbl>
              <c:idx val="3"/>
              <c:layout>
                <c:manualLayout>
                  <c:x val="-8.5652408324350879E-2"/>
                  <c:y val="-0.105283228464605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3ED-4EB2-A968-4EF25A0CEB88}"/>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Foglio1!$A$2:$A$4</c:f>
              <c:numCache>
                <c:formatCode>General</c:formatCode>
                <c:ptCount val="3"/>
                <c:pt idx="0">
                  <c:v>2021</c:v>
                </c:pt>
                <c:pt idx="1">
                  <c:v>2022</c:v>
                </c:pt>
                <c:pt idx="2">
                  <c:v>2023</c:v>
                </c:pt>
              </c:numCache>
            </c:numRef>
          </c:cat>
          <c:val>
            <c:numRef>
              <c:f>Foglio1!$B$2:$B$4</c:f>
              <c:numCache>
                <c:formatCode>General</c:formatCode>
                <c:ptCount val="3"/>
                <c:pt idx="0">
                  <c:v>15</c:v>
                </c:pt>
                <c:pt idx="1">
                  <c:v>9</c:v>
                </c:pt>
                <c:pt idx="2">
                  <c:v>12</c:v>
                </c:pt>
              </c:numCache>
            </c:numRef>
          </c:val>
          <c:smooth val="0"/>
          <c:extLst>
            <c:ext xmlns:c16="http://schemas.microsoft.com/office/drawing/2014/chart" uri="{C3380CC4-5D6E-409C-BE32-E72D297353CC}">
              <c16:uniqueId val="{00000004-23ED-4EB2-A968-4EF25A0CEB88}"/>
            </c:ext>
          </c:extLst>
        </c:ser>
        <c:ser>
          <c:idx val="0"/>
          <c:order val="1"/>
          <c:tx>
            <c:strRef>
              <c:f>Foglio1!$C$1</c:f>
              <c:strCache>
                <c:ptCount val="1"/>
                <c:pt idx="0">
                  <c:v>Sotto media</c:v>
                </c:pt>
              </c:strCache>
            </c:strRef>
          </c:tx>
          <c:spPr>
            <a:ln w="28575" cap="rnd">
              <a:solidFill>
                <a:srgbClr val="C00000"/>
              </a:solidFill>
              <a:round/>
            </a:ln>
            <a:effectLst/>
          </c:spPr>
          <c:marker>
            <c:symbol val="circle"/>
            <c:size val="5"/>
            <c:spPr>
              <a:solidFill>
                <a:schemeClr val="accent1"/>
              </a:solidFill>
              <a:ln w="9525">
                <a:solidFill>
                  <a:srgbClr val="C00000"/>
                </a:solidFill>
              </a:ln>
              <a:effectLst/>
            </c:spPr>
          </c:marker>
          <c:dLbls>
            <c:dLbl>
              <c:idx val="0"/>
              <c:layout>
                <c:manualLayout>
                  <c:x val="-0.13026732153633377"/>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3ED-4EB2-A968-4EF25A0CEB88}"/>
                </c:ext>
              </c:extLst>
            </c:dLbl>
            <c:dLbl>
              <c:idx val="1"/>
              <c:layout>
                <c:manualLayout>
                  <c:x val="-6.9947650117974616E-2"/>
                  <c:y val="-4.78137897605075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3ED-4EB2-A968-4EF25A0CEB88}"/>
                </c:ext>
              </c:extLst>
            </c:dLbl>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Foglio1!$A$2:$A$4</c:f>
              <c:numCache>
                <c:formatCode>General</c:formatCode>
                <c:ptCount val="3"/>
                <c:pt idx="0">
                  <c:v>2021</c:v>
                </c:pt>
                <c:pt idx="1">
                  <c:v>2022</c:v>
                </c:pt>
                <c:pt idx="2">
                  <c:v>2023</c:v>
                </c:pt>
              </c:numCache>
            </c:numRef>
          </c:cat>
          <c:val>
            <c:numRef>
              <c:f>Foglio1!$C$2:$C$4</c:f>
              <c:numCache>
                <c:formatCode>General</c:formatCode>
                <c:ptCount val="3"/>
                <c:pt idx="0">
                  <c:v>47</c:v>
                </c:pt>
                <c:pt idx="1">
                  <c:v>54</c:v>
                </c:pt>
                <c:pt idx="2">
                  <c:v>46</c:v>
                </c:pt>
              </c:numCache>
            </c:numRef>
          </c:val>
          <c:smooth val="0"/>
          <c:extLst>
            <c:ext xmlns:c16="http://schemas.microsoft.com/office/drawing/2014/chart" uri="{C3380CC4-5D6E-409C-BE32-E72D297353CC}">
              <c16:uniqueId val="{00000005-23ED-4EB2-A968-4EF25A0CEB88}"/>
            </c:ext>
          </c:extLst>
        </c:ser>
        <c:dLbls>
          <c:showLegendKey val="0"/>
          <c:showVal val="0"/>
          <c:showCatName val="0"/>
          <c:showSerName val="0"/>
          <c:showPercent val="0"/>
          <c:showBubbleSize val="0"/>
        </c:dLbls>
        <c:marker val="1"/>
        <c:smooth val="0"/>
        <c:axId val="607415224"/>
        <c:axId val="607414568"/>
      </c:lineChart>
      <c:catAx>
        <c:axId val="607415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it-IT"/>
          </a:p>
        </c:txPr>
        <c:crossAx val="607414568"/>
        <c:crosses val="autoZero"/>
        <c:auto val="1"/>
        <c:lblAlgn val="ctr"/>
        <c:lblOffset val="100"/>
        <c:noMultiLvlLbl val="0"/>
      </c:catAx>
      <c:valAx>
        <c:axId val="607414568"/>
        <c:scaling>
          <c:orientation val="minMax"/>
          <c:max val="80"/>
          <c:min val="0"/>
        </c:scaling>
        <c:delete val="1"/>
        <c:axPos val="l"/>
        <c:numFmt formatCode="General" sourceLinked="1"/>
        <c:majorTickMark val="out"/>
        <c:minorTickMark val="none"/>
        <c:tickLblPos val="nextTo"/>
        <c:crossAx val="607415224"/>
        <c:crosses val="autoZero"/>
        <c:crossBetween val="between"/>
        <c:majorUnit val="10"/>
      </c:valAx>
      <c:spPr>
        <a:noFill/>
        <a:ln>
          <a:noFill/>
        </a:ln>
        <a:effectLst/>
      </c:spPr>
    </c:plotArea>
    <c:legend>
      <c:legendPos val="b"/>
      <c:layout>
        <c:manualLayout>
          <c:xMode val="edge"/>
          <c:yMode val="edge"/>
          <c:x val="1.689746993364391E-2"/>
          <c:y val="0.10249958624467262"/>
          <c:w val="0.89999967429635219"/>
          <c:h val="0.2161531547218470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solidFill>
        <a:schemeClr val="bg2">
          <a:lumMod val="50000"/>
        </a:schemeClr>
      </a:solidFill>
    </a:ln>
    <a:effectLst>
      <a:glow rad="63500">
        <a:schemeClr val="accent4">
          <a:satMod val="175000"/>
          <a:alpha val="40000"/>
        </a:schemeClr>
      </a:glow>
    </a:effectLst>
  </c:spPr>
  <c:txPr>
    <a:bodyPr/>
    <a:lstStyle/>
    <a:p>
      <a:pPr>
        <a:defRPr sz="1050"/>
      </a:pPr>
      <a:endParaRPr lang="it-IT"/>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909251602955314E-2"/>
          <c:y val="3.7118430110938141E-2"/>
          <c:w val="0.95818149679408937"/>
          <c:h val="0.92576313977812374"/>
        </c:manualLayout>
      </c:layout>
      <c:barChart>
        <c:barDir val="bar"/>
        <c:grouping val="clustered"/>
        <c:varyColors val="0"/>
        <c:ser>
          <c:idx val="0"/>
          <c:order val="0"/>
          <c:tx>
            <c:strRef>
              <c:f>Foglio1!$B$1</c:f>
              <c:strCache>
                <c:ptCount val="1"/>
                <c:pt idx="0">
                  <c:v>Serie 2</c:v>
                </c:pt>
              </c:strCache>
            </c:strRef>
          </c:tx>
          <c:spPr>
            <a:solidFill>
              <a:schemeClr val="accent1">
                <a:lumMod val="60000"/>
                <a:lumOff val="40000"/>
              </a:schemeClr>
            </a:solidFill>
            <a:ln w="38100">
              <a:noFill/>
            </a:ln>
            <a:effectLst/>
          </c:spPr>
          <c:invertIfNegative val="0"/>
          <c:dPt>
            <c:idx val="0"/>
            <c:invertIfNegative val="0"/>
            <c:bubble3D val="0"/>
            <c:spPr>
              <a:solidFill>
                <a:schemeClr val="tx2">
                  <a:lumMod val="60000"/>
                  <a:lumOff val="40000"/>
                </a:schemeClr>
              </a:solidFill>
              <a:ln w="38100">
                <a:noFill/>
              </a:ln>
              <a:effectLst/>
            </c:spPr>
            <c:extLst>
              <c:ext xmlns:c16="http://schemas.microsoft.com/office/drawing/2014/chart" uri="{C3380CC4-5D6E-409C-BE32-E72D297353CC}">
                <c16:uniqueId val="{00000003-107C-468F-9D5B-26BE7615C96E}"/>
              </c:ext>
            </c:extLst>
          </c:dPt>
          <c:dPt>
            <c:idx val="1"/>
            <c:invertIfNegative val="0"/>
            <c:bubble3D val="0"/>
            <c:spPr>
              <a:solidFill>
                <a:schemeClr val="tx2">
                  <a:lumMod val="20000"/>
                  <a:lumOff val="80000"/>
                </a:schemeClr>
              </a:solidFill>
              <a:ln w="38100">
                <a:noFill/>
              </a:ln>
              <a:effectLst/>
            </c:spPr>
            <c:extLst>
              <c:ext xmlns:c16="http://schemas.microsoft.com/office/drawing/2014/chart" uri="{C3380CC4-5D6E-409C-BE32-E72D297353CC}">
                <c16:uniqueId val="{00000004-47FA-48F6-BD75-D45FBA7E54AA}"/>
              </c:ext>
            </c:extLst>
          </c:dPt>
          <c:dPt>
            <c:idx val="2"/>
            <c:invertIfNegative val="0"/>
            <c:bubble3D val="0"/>
            <c:spPr>
              <a:solidFill>
                <a:schemeClr val="tx2">
                  <a:lumMod val="20000"/>
                  <a:lumOff val="80000"/>
                </a:schemeClr>
              </a:solidFill>
              <a:ln w="38100">
                <a:noFill/>
              </a:ln>
              <a:effectLst/>
            </c:spPr>
            <c:extLst>
              <c:ext xmlns:c16="http://schemas.microsoft.com/office/drawing/2014/chart" uri="{C3380CC4-5D6E-409C-BE32-E72D297353CC}">
                <c16:uniqueId val="{00000005-47FA-48F6-BD75-D45FBA7E54AA}"/>
              </c:ext>
            </c:extLst>
          </c:dPt>
          <c:dPt>
            <c:idx val="3"/>
            <c:invertIfNegative val="0"/>
            <c:bubble3D val="0"/>
            <c:spPr>
              <a:solidFill>
                <a:schemeClr val="tx2">
                  <a:lumMod val="20000"/>
                  <a:lumOff val="80000"/>
                </a:schemeClr>
              </a:solidFill>
              <a:ln w="38100">
                <a:noFill/>
              </a:ln>
              <a:effectLst/>
            </c:spPr>
            <c:extLst>
              <c:ext xmlns:c16="http://schemas.microsoft.com/office/drawing/2014/chart" uri="{C3380CC4-5D6E-409C-BE32-E72D297353CC}">
                <c16:uniqueId val="{00000006-47FA-48F6-BD75-D45FBA7E54AA}"/>
              </c:ext>
            </c:extLst>
          </c:dPt>
          <c:dPt>
            <c:idx val="4"/>
            <c:invertIfNegative val="0"/>
            <c:bubble3D val="0"/>
            <c:spPr>
              <a:solidFill>
                <a:schemeClr val="tx2">
                  <a:lumMod val="20000"/>
                  <a:lumOff val="80000"/>
                </a:schemeClr>
              </a:solidFill>
              <a:ln w="38100">
                <a:noFill/>
              </a:ln>
              <a:effectLst/>
            </c:spPr>
            <c:extLst>
              <c:ext xmlns:c16="http://schemas.microsoft.com/office/drawing/2014/chart" uri="{C3380CC4-5D6E-409C-BE32-E72D297353CC}">
                <c16:uniqueId val="{00000002-107C-468F-9D5B-26BE7615C96E}"/>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90000"/>
                          <a:lumOff val="10000"/>
                        </a:schemeClr>
                      </a:solidFill>
                      <a:latin typeface="+mn-lt"/>
                      <a:ea typeface="+mn-ea"/>
                      <a:cs typeface="+mn-cs"/>
                    </a:defRPr>
                  </a:pPr>
                  <a:endParaRPr lang="it-IT"/>
                </a:p>
              </c:txPr>
              <c:dLblPos val="outEnd"/>
              <c:showLegendKey val="0"/>
              <c:showVal val="1"/>
              <c:showCatName val="0"/>
              <c:showSerName val="0"/>
              <c:showPercent val="0"/>
              <c:showBubbleSize val="0"/>
              <c:extLst>
                <c:ext xmlns:c16="http://schemas.microsoft.com/office/drawing/2014/chart" uri="{C3380CC4-5D6E-409C-BE32-E72D297353CC}">
                  <c16:uniqueId val="{00000003-107C-468F-9D5B-26BE7615C96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90000"/>
                        <a:lumOff val="10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Foglio1!$A$2:$A$6</c:f>
              <c:strCache>
                <c:ptCount val="5"/>
                <c:pt idx="0">
                  <c:v>più incentivi</c:v>
                </c:pt>
                <c:pt idx="1">
                  <c:v>semplificazione delle autorizzazioni</c:v>
                </c:pt>
                <c:pt idx="2">
                  <c:v>un maggiore senso civico e conoscenza dei rischi del global warming</c:v>
                </c:pt>
                <c:pt idx="3">
                  <c:v>decentralizzare e dare più poteri alle Regioni ed ai comuni</c:v>
                </c:pt>
                <c:pt idx="4">
                  <c:v>centralizzare il potere di decidere restituendolo allo Stato</c:v>
                </c:pt>
              </c:strCache>
            </c:strRef>
          </c:cat>
          <c:val>
            <c:numRef>
              <c:f>Foglio1!$B$2:$B$6</c:f>
              <c:numCache>
                <c:formatCode>0</c:formatCode>
                <c:ptCount val="5"/>
                <c:pt idx="0">
                  <c:v>35</c:v>
                </c:pt>
                <c:pt idx="1">
                  <c:v>23.6</c:v>
                </c:pt>
                <c:pt idx="2">
                  <c:v>23.1</c:v>
                </c:pt>
                <c:pt idx="3">
                  <c:v>10</c:v>
                </c:pt>
                <c:pt idx="4">
                  <c:v>7.8</c:v>
                </c:pt>
              </c:numCache>
            </c:numRef>
          </c:val>
          <c:extLst>
            <c:ext xmlns:c16="http://schemas.microsoft.com/office/drawing/2014/chart" uri="{C3380CC4-5D6E-409C-BE32-E72D297353CC}">
              <c16:uniqueId val="{00000000-107C-468F-9D5B-26BE7615C96E}"/>
            </c:ext>
          </c:extLst>
        </c:ser>
        <c:dLbls>
          <c:showLegendKey val="0"/>
          <c:showVal val="0"/>
          <c:showCatName val="0"/>
          <c:showSerName val="0"/>
          <c:showPercent val="0"/>
          <c:showBubbleSize val="0"/>
        </c:dLbls>
        <c:gapWidth val="50"/>
        <c:overlap val="100"/>
        <c:axId val="481223224"/>
        <c:axId val="481228144"/>
      </c:barChart>
      <c:catAx>
        <c:axId val="481223224"/>
        <c:scaling>
          <c:orientation val="maxMin"/>
        </c:scaling>
        <c:delete val="1"/>
        <c:axPos val="l"/>
        <c:numFmt formatCode="General" sourceLinked="1"/>
        <c:majorTickMark val="none"/>
        <c:minorTickMark val="none"/>
        <c:tickLblPos val="nextTo"/>
        <c:crossAx val="481228144"/>
        <c:crosses val="autoZero"/>
        <c:auto val="1"/>
        <c:lblAlgn val="ctr"/>
        <c:lblOffset val="100"/>
        <c:noMultiLvlLbl val="0"/>
      </c:catAx>
      <c:valAx>
        <c:axId val="481228144"/>
        <c:scaling>
          <c:orientation val="minMax"/>
          <c:max val="100"/>
        </c:scaling>
        <c:delete val="1"/>
        <c:axPos val="t"/>
        <c:numFmt formatCode="0" sourceLinked="1"/>
        <c:majorTickMark val="out"/>
        <c:minorTickMark val="none"/>
        <c:tickLblPos val="nextTo"/>
        <c:crossAx val="4812232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bg1">
              <a:lumMod val="50000"/>
            </a:schemeClr>
          </a:solidFill>
        </a:defRPr>
      </a:pPr>
      <a:endParaRPr lang="it-IT"/>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908383313052363"/>
          <c:y val="0.23296044708398214"/>
          <c:w val="0.50408619175983083"/>
          <c:h val="0.73062714071351464"/>
        </c:manualLayout>
      </c:layout>
      <c:barChart>
        <c:barDir val="bar"/>
        <c:grouping val="stacked"/>
        <c:varyColors val="0"/>
        <c:ser>
          <c:idx val="4"/>
          <c:order val="0"/>
          <c:tx>
            <c:strRef>
              <c:f>Foglio1!$A$2</c:f>
              <c:strCache>
                <c:ptCount val="1"/>
                <c:pt idx="0">
                  <c:v>Troppo lentamente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Foglio1!$B$1:$G$1</c:f>
              <c:strCache>
                <c:ptCount val="6"/>
                <c:pt idx="0">
                  <c:v>Transizione verso la riduzione della povertà e delle disuguaglianze</c:v>
                </c:pt>
                <c:pt idx="1">
                  <c:v>Transizione ecologica e di tutela delle risorse e dell’ambiente</c:v>
                </c:pt>
                <c:pt idx="2">
                  <c:v>Transizione energetica, verso le rinnovabili</c:v>
                </c:pt>
                <c:pt idx="3">
                  <c:v>Trasformazione dell’economia e del lavoro, per aumentare la produttività</c:v>
                </c:pt>
                <c:pt idx="4">
                  <c:v>Transizione verso l’inclusione sociale e la lotta alle discriminazioni</c:v>
                </c:pt>
                <c:pt idx="5">
                  <c:v>Transizione digitale, tecnologica</c:v>
                </c:pt>
              </c:strCache>
            </c:strRef>
          </c:cat>
          <c:val>
            <c:numRef>
              <c:f>Foglio1!$B$2:$G$2</c:f>
              <c:numCache>
                <c:formatCode>0</c:formatCode>
                <c:ptCount val="6"/>
                <c:pt idx="0">
                  <c:v>52.2</c:v>
                </c:pt>
                <c:pt idx="1">
                  <c:v>49.2</c:v>
                </c:pt>
                <c:pt idx="2">
                  <c:v>48</c:v>
                </c:pt>
                <c:pt idx="3">
                  <c:v>45.7</c:v>
                </c:pt>
                <c:pt idx="4">
                  <c:v>43.1</c:v>
                </c:pt>
                <c:pt idx="5">
                  <c:v>35</c:v>
                </c:pt>
              </c:numCache>
            </c:numRef>
          </c:val>
          <c:extLst>
            <c:ext xmlns:c16="http://schemas.microsoft.com/office/drawing/2014/chart" uri="{C3380CC4-5D6E-409C-BE32-E72D297353CC}">
              <c16:uniqueId val="{00000000-C6E7-4B87-93F0-00D5DAB5397B}"/>
            </c:ext>
          </c:extLst>
        </c:ser>
        <c:ser>
          <c:idx val="1"/>
          <c:order val="1"/>
          <c:tx>
            <c:strRef>
              <c:f>Foglio1!$A$3</c:f>
              <c:strCache>
                <c:ptCount val="1"/>
                <c:pt idx="0">
                  <c:v>Alla giusta velocità</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Foglio1!$B$1:$G$1</c:f>
              <c:strCache>
                <c:ptCount val="6"/>
                <c:pt idx="0">
                  <c:v>Transizione verso la riduzione della povertà e delle disuguaglianze</c:v>
                </c:pt>
                <c:pt idx="1">
                  <c:v>Transizione ecologica e di tutela delle risorse e dell’ambiente</c:v>
                </c:pt>
                <c:pt idx="2">
                  <c:v>Transizione energetica, verso le rinnovabili</c:v>
                </c:pt>
                <c:pt idx="3">
                  <c:v>Trasformazione dell’economia e del lavoro, per aumentare la produttività</c:v>
                </c:pt>
                <c:pt idx="4">
                  <c:v>Transizione verso l’inclusione sociale e la lotta alle discriminazioni</c:v>
                </c:pt>
                <c:pt idx="5">
                  <c:v>Transizione digitale, tecnologica</c:v>
                </c:pt>
              </c:strCache>
            </c:strRef>
          </c:cat>
          <c:val>
            <c:numRef>
              <c:f>Foglio1!$B$3:$G$3</c:f>
              <c:numCache>
                <c:formatCode>0</c:formatCode>
                <c:ptCount val="6"/>
                <c:pt idx="0">
                  <c:v>21.5</c:v>
                </c:pt>
                <c:pt idx="1">
                  <c:v>24.1</c:v>
                </c:pt>
                <c:pt idx="2">
                  <c:v>26.6</c:v>
                </c:pt>
                <c:pt idx="3">
                  <c:v>24.8</c:v>
                </c:pt>
                <c:pt idx="4">
                  <c:v>25.8</c:v>
                </c:pt>
                <c:pt idx="5">
                  <c:v>32.200000000000003</c:v>
                </c:pt>
              </c:numCache>
            </c:numRef>
          </c:val>
          <c:extLst>
            <c:ext xmlns:c16="http://schemas.microsoft.com/office/drawing/2014/chart" uri="{C3380CC4-5D6E-409C-BE32-E72D297353CC}">
              <c16:uniqueId val="{00000001-C6E7-4B87-93F0-00D5DAB5397B}"/>
            </c:ext>
          </c:extLst>
        </c:ser>
        <c:ser>
          <c:idx val="2"/>
          <c:order val="2"/>
          <c:tx>
            <c:strRef>
              <c:f>Foglio1!$A$4</c:f>
              <c:strCache>
                <c:ptCount val="1"/>
                <c:pt idx="0">
                  <c:v>Troppo velocemente</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Foglio1!$B$1:$G$1</c:f>
              <c:strCache>
                <c:ptCount val="6"/>
                <c:pt idx="0">
                  <c:v>Transizione verso la riduzione della povertà e delle disuguaglianze</c:v>
                </c:pt>
                <c:pt idx="1">
                  <c:v>Transizione ecologica e di tutela delle risorse e dell’ambiente</c:v>
                </c:pt>
                <c:pt idx="2">
                  <c:v>Transizione energetica, verso le rinnovabili</c:v>
                </c:pt>
                <c:pt idx="3">
                  <c:v>Trasformazione dell’economia e del lavoro, per aumentare la produttività</c:v>
                </c:pt>
                <c:pt idx="4">
                  <c:v>Transizione verso l’inclusione sociale e la lotta alle discriminazioni</c:v>
                </c:pt>
                <c:pt idx="5">
                  <c:v>Transizione digitale, tecnologica</c:v>
                </c:pt>
              </c:strCache>
            </c:strRef>
          </c:cat>
          <c:val>
            <c:numRef>
              <c:f>Foglio1!$B$4:$G$4</c:f>
              <c:numCache>
                <c:formatCode>0</c:formatCode>
                <c:ptCount val="6"/>
                <c:pt idx="0">
                  <c:v>8.3000000000000007</c:v>
                </c:pt>
                <c:pt idx="1">
                  <c:v>9.5</c:v>
                </c:pt>
                <c:pt idx="2">
                  <c:v>11.2</c:v>
                </c:pt>
                <c:pt idx="3">
                  <c:v>11</c:v>
                </c:pt>
                <c:pt idx="4">
                  <c:v>11.4</c:v>
                </c:pt>
                <c:pt idx="5">
                  <c:v>15.1</c:v>
                </c:pt>
              </c:numCache>
            </c:numRef>
          </c:val>
          <c:extLst>
            <c:ext xmlns:c16="http://schemas.microsoft.com/office/drawing/2014/chart" uri="{C3380CC4-5D6E-409C-BE32-E72D297353CC}">
              <c16:uniqueId val="{00000002-C6E7-4B87-93F0-00D5DAB5397B}"/>
            </c:ext>
          </c:extLst>
        </c:ser>
        <c:ser>
          <c:idx val="3"/>
          <c:order val="3"/>
          <c:tx>
            <c:strRef>
              <c:f>Foglio1!$A$5</c:f>
              <c:strCache>
                <c:ptCount val="1"/>
                <c:pt idx="0">
                  <c:v>Non so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Foglio1!$B$1:$G$1</c:f>
              <c:strCache>
                <c:ptCount val="6"/>
                <c:pt idx="0">
                  <c:v>Transizione verso la riduzione della povertà e delle disuguaglianze</c:v>
                </c:pt>
                <c:pt idx="1">
                  <c:v>Transizione ecologica e di tutela delle risorse e dell’ambiente</c:v>
                </c:pt>
                <c:pt idx="2">
                  <c:v>Transizione energetica, verso le rinnovabili</c:v>
                </c:pt>
                <c:pt idx="3">
                  <c:v>Trasformazione dell’economia e del lavoro, per aumentare la produttività</c:v>
                </c:pt>
                <c:pt idx="4">
                  <c:v>Transizione verso l’inclusione sociale e la lotta alle discriminazioni</c:v>
                </c:pt>
                <c:pt idx="5">
                  <c:v>Transizione digitale, tecnologica</c:v>
                </c:pt>
              </c:strCache>
            </c:strRef>
          </c:cat>
          <c:val>
            <c:numRef>
              <c:f>Foglio1!$B$5:$G$5</c:f>
              <c:numCache>
                <c:formatCode>0</c:formatCode>
                <c:ptCount val="6"/>
                <c:pt idx="0">
                  <c:v>18.100000000000001</c:v>
                </c:pt>
                <c:pt idx="1">
                  <c:v>17.100000000000001</c:v>
                </c:pt>
                <c:pt idx="2">
                  <c:v>13.7</c:v>
                </c:pt>
                <c:pt idx="3">
                  <c:v>18</c:v>
                </c:pt>
                <c:pt idx="4">
                  <c:v>19.600000000000001</c:v>
                </c:pt>
                <c:pt idx="5">
                  <c:v>17.7</c:v>
                </c:pt>
              </c:numCache>
            </c:numRef>
          </c:val>
          <c:extLst>
            <c:ext xmlns:c16="http://schemas.microsoft.com/office/drawing/2014/chart" uri="{C3380CC4-5D6E-409C-BE32-E72D297353CC}">
              <c16:uniqueId val="{00000003-C6E7-4B87-93F0-00D5DAB5397B}"/>
            </c:ext>
          </c:extLst>
        </c:ser>
        <c:dLbls>
          <c:dLblPos val="ctr"/>
          <c:showLegendKey val="0"/>
          <c:showVal val="1"/>
          <c:showCatName val="0"/>
          <c:showSerName val="0"/>
          <c:showPercent val="0"/>
          <c:showBubbleSize val="0"/>
        </c:dLbls>
        <c:gapWidth val="150"/>
        <c:overlap val="100"/>
        <c:axId val="933225000"/>
        <c:axId val="933225328"/>
      </c:barChart>
      <c:catAx>
        <c:axId val="933225000"/>
        <c:scaling>
          <c:orientation val="maxMin"/>
        </c:scaling>
        <c:delete val="1"/>
        <c:axPos val="l"/>
        <c:numFmt formatCode="General" sourceLinked="1"/>
        <c:majorTickMark val="out"/>
        <c:minorTickMark val="none"/>
        <c:tickLblPos val="nextTo"/>
        <c:crossAx val="933225328"/>
        <c:crosses val="autoZero"/>
        <c:auto val="1"/>
        <c:lblAlgn val="ctr"/>
        <c:lblOffset val="100"/>
        <c:noMultiLvlLbl val="0"/>
      </c:catAx>
      <c:valAx>
        <c:axId val="933225328"/>
        <c:scaling>
          <c:orientation val="minMax"/>
        </c:scaling>
        <c:delete val="1"/>
        <c:axPos val="t"/>
        <c:numFmt formatCode="0" sourceLinked="1"/>
        <c:majorTickMark val="none"/>
        <c:minorTickMark val="none"/>
        <c:tickLblPos val="nextTo"/>
        <c:crossAx val="933225000"/>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it-IT"/>
          </a:p>
        </c:txPr>
      </c:legendEntry>
      <c:layout>
        <c:manualLayout>
          <c:xMode val="edge"/>
          <c:yMode val="edge"/>
          <c:x val="6.2149364126611283E-2"/>
          <c:y val="7.7201783935890472E-2"/>
          <c:w val="0.86500207007783381"/>
          <c:h val="0.1319548012066569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865354547331728"/>
          <c:y val="4.9223006100312904E-2"/>
          <c:w val="0.49490004393878678"/>
          <c:h val="0.95077704519595141"/>
        </c:manualLayout>
      </c:layout>
      <c:barChart>
        <c:barDir val="bar"/>
        <c:grouping val="clustered"/>
        <c:varyColors val="0"/>
        <c:ser>
          <c:idx val="0"/>
          <c:order val="0"/>
          <c:spPr>
            <a:solidFill>
              <a:srgbClr val="E87722"/>
            </a:solidFill>
            <a:ln>
              <a:noFill/>
            </a:ln>
            <a:effectLst/>
          </c:spPr>
          <c:invertIfNegative val="0"/>
          <c:dPt>
            <c:idx val="0"/>
            <c:invertIfNegative val="0"/>
            <c:bubble3D val="0"/>
            <c:spPr>
              <a:solidFill>
                <a:srgbClr val="E87722"/>
              </a:solidFill>
              <a:ln>
                <a:noFill/>
              </a:ln>
              <a:effectLst/>
            </c:spPr>
            <c:extLst>
              <c:ext xmlns:c16="http://schemas.microsoft.com/office/drawing/2014/chart" uri="{C3380CC4-5D6E-409C-BE32-E72D297353CC}">
                <c16:uniqueId val="{00000001-AF8F-4ACA-A115-76BB162E852E}"/>
              </c:ext>
            </c:extLst>
          </c:dPt>
          <c:dPt>
            <c:idx val="1"/>
            <c:invertIfNegative val="0"/>
            <c:bubble3D val="0"/>
            <c:spPr>
              <a:solidFill>
                <a:srgbClr val="E87722"/>
              </a:solidFill>
              <a:ln>
                <a:noFill/>
              </a:ln>
              <a:effectLst/>
            </c:spPr>
            <c:extLst>
              <c:ext xmlns:c16="http://schemas.microsoft.com/office/drawing/2014/chart" uri="{C3380CC4-5D6E-409C-BE32-E72D297353CC}">
                <c16:uniqueId val="{00000003-AF8F-4ACA-A115-76BB162E852E}"/>
              </c:ext>
            </c:extLst>
          </c:dPt>
          <c:dPt>
            <c:idx val="2"/>
            <c:invertIfNegative val="0"/>
            <c:bubble3D val="0"/>
            <c:spPr>
              <a:solidFill>
                <a:srgbClr val="E87722"/>
              </a:solidFill>
              <a:ln>
                <a:noFill/>
              </a:ln>
              <a:effectLst/>
            </c:spPr>
            <c:extLst>
              <c:ext xmlns:c16="http://schemas.microsoft.com/office/drawing/2014/chart" uri="{C3380CC4-5D6E-409C-BE32-E72D297353CC}">
                <c16:uniqueId val="{00000005-AF8F-4ACA-A115-76BB162E852E}"/>
              </c:ext>
            </c:extLst>
          </c:dPt>
          <c:dPt>
            <c:idx val="3"/>
            <c:invertIfNegative val="0"/>
            <c:bubble3D val="0"/>
            <c:spPr>
              <a:solidFill>
                <a:srgbClr val="E87722"/>
              </a:solidFill>
              <a:ln>
                <a:noFill/>
              </a:ln>
              <a:effectLst/>
            </c:spPr>
            <c:extLst>
              <c:ext xmlns:c16="http://schemas.microsoft.com/office/drawing/2014/chart" uri="{C3380CC4-5D6E-409C-BE32-E72D297353CC}">
                <c16:uniqueId val="{00000007-AF8F-4ACA-A115-76BB162E852E}"/>
              </c:ext>
            </c:extLst>
          </c:dPt>
          <c:dPt>
            <c:idx val="4"/>
            <c:invertIfNegative val="0"/>
            <c:bubble3D val="0"/>
            <c:spPr>
              <a:solidFill>
                <a:srgbClr val="E87722"/>
              </a:solidFill>
              <a:ln>
                <a:noFill/>
              </a:ln>
              <a:effectLst/>
            </c:spPr>
            <c:extLst>
              <c:ext xmlns:c16="http://schemas.microsoft.com/office/drawing/2014/chart" uri="{C3380CC4-5D6E-409C-BE32-E72D297353CC}">
                <c16:uniqueId val="{00000009-AF8F-4ACA-A115-76BB162E852E}"/>
              </c:ext>
            </c:extLst>
          </c:dPt>
          <c:dPt>
            <c:idx val="5"/>
            <c:invertIfNegative val="0"/>
            <c:bubble3D val="0"/>
            <c:spPr>
              <a:solidFill>
                <a:srgbClr val="E87722"/>
              </a:solidFill>
              <a:ln>
                <a:noFill/>
              </a:ln>
              <a:effectLst/>
            </c:spPr>
            <c:extLst>
              <c:ext xmlns:c16="http://schemas.microsoft.com/office/drawing/2014/chart" uri="{C3380CC4-5D6E-409C-BE32-E72D297353CC}">
                <c16:uniqueId val="{0000000B-AF8F-4ACA-A115-76BB162E852E}"/>
              </c:ext>
            </c:extLst>
          </c:dPt>
          <c:dPt>
            <c:idx val="6"/>
            <c:invertIfNegative val="0"/>
            <c:bubble3D val="0"/>
            <c:spPr>
              <a:solidFill>
                <a:srgbClr val="E87722"/>
              </a:solidFill>
              <a:ln>
                <a:noFill/>
              </a:ln>
              <a:effectLst/>
            </c:spPr>
            <c:extLst>
              <c:ext xmlns:c16="http://schemas.microsoft.com/office/drawing/2014/chart" uri="{C3380CC4-5D6E-409C-BE32-E72D297353CC}">
                <c16:uniqueId val="{0000000D-AF8F-4ACA-A115-76BB162E852E}"/>
              </c:ext>
            </c:extLst>
          </c:dPt>
          <c:dPt>
            <c:idx val="7"/>
            <c:invertIfNegative val="0"/>
            <c:bubble3D val="0"/>
            <c:spPr>
              <a:solidFill>
                <a:srgbClr val="E87722"/>
              </a:solidFill>
              <a:ln>
                <a:noFill/>
              </a:ln>
              <a:effectLst/>
            </c:spPr>
            <c:extLst>
              <c:ext xmlns:c16="http://schemas.microsoft.com/office/drawing/2014/chart" uri="{C3380CC4-5D6E-409C-BE32-E72D297353CC}">
                <c16:uniqueId val="{0000000F-AF8F-4ACA-A115-76BB162E852E}"/>
              </c:ext>
            </c:extLst>
          </c:dPt>
          <c:dPt>
            <c:idx val="8"/>
            <c:invertIfNegative val="0"/>
            <c:bubble3D val="0"/>
            <c:spPr>
              <a:solidFill>
                <a:srgbClr val="E87722"/>
              </a:solidFill>
              <a:ln>
                <a:noFill/>
              </a:ln>
              <a:effectLst/>
            </c:spPr>
            <c:extLst>
              <c:ext xmlns:c16="http://schemas.microsoft.com/office/drawing/2014/chart" uri="{C3380CC4-5D6E-409C-BE32-E72D297353CC}">
                <c16:uniqueId val="{00000011-AF8F-4ACA-A115-76BB162E852E}"/>
              </c:ext>
            </c:extLst>
          </c:dPt>
          <c:dPt>
            <c:idx val="9"/>
            <c:invertIfNegative val="0"/>
            <c:bubble3D val="0"/>
            <c:spPr>
              <a:solidFill>
                <a:srgbClr val="E87722"/>
              </a:solidFill>
              <a:ln>
                <a:noFill/>
              </a:ln>
              <a:effectLst/>
            </c:spPr>
            <c:extLst>
              <c:ext xmlns:c16="http://schemas.microsoft.com/office/drawing/2014/chart" uri="{C3380CC4-5D6E-409C-BE32-E72D297353CC}">
                <c16:uniqueId val="{00000013-AF8F-4ACA-A115-76BB162E852E}"/>
              </c:ext>
            </c:extLst>
          </c:dPt>
          <c:dPt>
            <c:idx val="10"/>
            <c:invertIfNegative val="0"/>
            <c:bubble3D val="0"/>
            <c:spPr>
              <a:solidFill>
                <a:srgbClr val="E87722"/>
              </a:solidFill>
              <a:ln>
                <a:noFill/>
              </a:ln>
              <a:effectLst/>
            </c:spPr>
            <c:extLst>
              <c:ext xmlns:c16="http://schemas.microsoft.com/office/drawing/2014/chart" uri="{C3380CC4-5D6E-409C-BE32-E72D297353CC}">
                <c16:uniqueId val="{00000015-AF8F-4ACA-A115-76BB162E852E}"/>
              </c:ext>
            </c:extLst>
          </c:dPt>
          <c:dPt>
            <c:idx val="11"/>
            <c:invertIfNegative val="0"/>
            <c:bubble3D val="0"/>
            <c:spPr>
              <a:solidFill>
                <a:srgbClr val="E87722"/>
              </a:solidFill>
              <a:ln>
                <a:noFill/>
              </a:ln>
              <a:effectLst/>
            </c:spPr>
            <c:extLst>
              <c:ext xmlns:c16="http://schemas.microsoft.com/office/drawing/2014/chart" uri="{C3380CC4-5D6E-409C-BE32-E72D297353CC}">
                <c16:uniqueId val="{00000017-AF8F-4ACA-A115-76BB162E852E}"/>
              </c:ext>
            </c:extLst>
          </c:dPt>
          <c:dPt>
            <c:idx val="12"/>
            <c:invertIfNegative val="0"/>
            <c:bubble3D val="0"/>
            <c:spPr>
              <a:solidFill>
                <a:srgbClr val="E87722"/>
              </a:solidFill>
              <a:ln>
                <a:noFill/>
              </a:ln>
              <a:effectLst/>
            </c:spPr>
            <c:extLst>
              <c:ext xmlns:c16="http://schemas.microsoft.com/office/drawing/2014/chart" uri="{C3380CC4-5D6E-409C-BE32-E72D297353CC}">
                <c16:uniqueId val="{00000019-AF8F-4ACA-A115-76BB162E852E}"/>
              </c:ext>
            </c:extLst>
          </c:dPt>
          <c:dLbls>
            <c:dLbl>
              <c:idx val="7"/>
              <c:spPr>
                <a:noFill/>
                <a:ln w="12700">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extLst>
                <c:ext xmlns:c15="http://schemas.microsoft.com/office/drawing/2012/chart" uri="{CE6537A1-D6FC-4f65-9D91-7224C49458BB}">
                  <c15:layout>
                    <c:manualLayout>
                      <c:w val="6.6603548415739511E-2"/>
                      <c:h val="7.1090063141893756E-2"/>
                    </c:manualLayout>
                  </c15:layout>
                </c:ext>
                <c:ext xmlns:c16="http://schemas.microsoft.com/office/drawing/2014/chart" uri="{C3380CC4-5D6E-409C-BE32-E72D297353CC}">
                  <c16:uniqueId val="{0000000F-AF8F-4ACA-A115-76BB162E852E}"/>
                </c:ext>
              </c:extLst>
            </c:dLbl>
            <c:dLbl>
              <c:idx val="9"/>
              <c:spPr>
                <a:noFill/>
                <a:ln w="12700">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extLst>
                <c:ext xmlns:c15="http://schemas.microsoft.com/office/drawing/2012/chart" uri="{CE6537A1-D6FC-4f65-9D91-7224C49458BB}">
                  <c15:layout>
                    <c:manualLayout>
                      <c:w val="6.6603548415739511E-2"/>
                      <c:h val="6.7253578352800714E-2"/>
                    </c:manualLayout>
                  </c15:layout>
                </c:ext>
                <c:ext xmlns:c16="http://schemas.microsoft.com/office/drawing/2014/chart" uri="{C3380CC4-5D6E-409C-BE32-E72D297353CC}">
                  <c16:uniqueId val="{00000013-AF8F-4ACA-A115-76BB162E852E}"/>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Foglio1!$A$14:$A$23</c:f>
              <c:strCache>
                <c:ptCount val="10"/>
                <c:pt idx="0">
                  <c:v>lavoro ed economia</c:v>
                </c:pt>
                <c:pt idx="1">
                  <c:v>inflazione, caro vita, perdita del potere d'acquisto</c:v>
                </c:pt>
                <c:pt idx="2">
                  <c:v>immigrazione</c:v>
                </c:pt>
                <c:pt idx="3">
                  <c:v>sanità e covid-19</c:v>
                </c:pt>
                <c:pt idx="4">
                  <c:v>cattivo funzionamento delle istituzioni</c:v>
                </c:pt>
                <c:pt idx="5">
                  <c:v>welfare e assistenza</c:v>
                </c:pt>
                <c:pt idx="6">
                  <c:v>sicurezza</c:v>
                </c:pt>
                <c:pt idx="7">
                  <c:v>ambiente</c:v>
                </c:pt>
                <c:pt idx="8">
                  <c:v>Guerra</c:v>
                </c:pt>
                <c:pt idx="9">
                  <c:v>mobilità</c:v>
                </c:pt>
              </c:strCache>
            </c:strRef>
          </c:cat>
          <c:val>
            <c:numRef>
              <c:f>Foglio1!$B$14:$B$23</c:f>
              <c:numCache>
                <c:formatCode>General</c:formatCode>
                <c:ptCount val="10"/>
                <c:pt idx="0">
                  <c:v>39</c:v>
                </c:pt>
                <c:pt idx="1">
                  <c:v>14.000000000000002</c:v>
                </c:pt>
                <c:pt idx="2">
                  <c:v>12</c:v>
                </c:pt>
                <c:pt idx="3">
                  <c:v>15</c:v>
                </c:pt>
                <c:pt idx="4">
                  <c:v>23</c:v>
                </c:pt>
                <c:pt idx="5">
                  <c:v>18</c:v>
                </c:pt>
                <c:pt idx="6">
                  <c:v>24</c:v>
                </c:pt>
                <c:pt idx="7">
                  <c:v>32</c:v>
                </c:pt>
                <c:pt idx="9">
                  <c:v>32</c:v>
                </c:pt>
              </c:numCache>
            </c:numRef>
          </c:val>
          <c:extLst>
            <c:ext xmlns:c16="http://schemas.microsoft.com/office/drawing/2014/chart" uri="{C3380CC4-5D6E-409C-BE32-E72D297353CC}">
              <c16:uniqueId val="{0000001A-AF8F-4ACA-A115-76BB162E852E}"/>
            </c:ext>
          </c:extLst>
        </c:ser>
        <c:dLbls>
          <c:dLblPos val="outEnd"/>
          <c:showLegendKey val="0"/>
          <c:showVal val="1"/>
          <c:showCatName val="0"/>
          <c:showSerName val="0"/>
          <c:showPercent val="0"/>
          <c:showBubbleSize val="0"/>
        </c:dLbls>
        <c:gapWidth val="52"/>
        <c:axId val="935864320"/>
        <c:axId val="935866288"/>
      </c:barChart>
      <c:catAx>
        <c:axId val="935864320"/>
        <c:scaling>
          <c:orientation val="maxMin"/>
        </c:scaling>
        <c:delete val="1"/>
        <c:axPos val="l"/>
        <c:numFmt formatCode="General" sourceLinked="1"/>
        <c:majorTickMark val="out"/>
        <c:minorTickMark val="none"/>
        <c:tickLblPos val="nextTo"/>
        <c:crossAx val="935866288"/>
        <c:crosses val="autoZero"/>
        <c:auto val="1"/>
        <c:lblAlgn val="ctr"/>
        <c:lblOffset val="100"/>
        <c:noMultiLvlLbl val="0"/>
      </c:catAx>
      <c:valAx>
        <c:axId val="935866288"/>
        <c:scaling>
          <c:orientation val="minMax"/>
          <c:max val="100"/>
          <c:min val="0"/>
        </c:scaling>
        <c:delete val="1"/>
        <c:axPos val="b"/>
        <c:numFmt formatCode="General" sourceLinked="1"/>
        <c:majorTickMark val="out"/>
        <c:minorTickMark val="none"/>
        <c:tickLblPos val="nextTo"/>
        <c:crossAx val="935864320"/>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2"/>
          </a:solidFill>
        </a:defRPr>
      </a:pPr>
      <a:endParaRPr lang="it-IT"/>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b="1" dirty="0" err="1">
                <a:latin typeface="Arial" panose="020B0604020202020204" pitchFamily="34" charset="0"/>
                <a:cs typeface="Arial" panose="020B0604020202020204" pitchFamily="34" charset="0"/>
              </a:rPr>
              <a:t>Importanza</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della</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transizione</a:t>
            </a:r>
            <a:endParaRPr lang="en-US" sz="1400" b="1" dirty="0">
              <a:latin typeface="Arial" panose="020B0604020202020204" pitchFamily="34" charset="0"/>
              <a:cs typeface="Arial" panose="020B0604020202020204" pitchFamily="34" charset="0"/>
            </a:endParaRPr>
          </a:p>
        </c:rich>
      </c:tx>
      <c:layout>
        <c:manualLayout>
          <c:xMode val="edge"/>
          <c:yMode val="edge"/>
          <c:x val="0.38592113916794879"/>
          <c:y val="0.85906249999999984"/>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it-IT"/>
        </a:p>
      </c:txPr>
    </c:title>
    <c:autoTitleDeleted val="0"/>
    <c:plotArea>
      <c:layout>
        <c:manualLayout>
          <c:layoutTarget val="inner"/>
          <c:xMode val="edge"/>
          <c:yMode val="edge"/>
          <c:x val="8.8268712100642577E-2"/>
          <c:y val="0.15476961400285347"/>
          <c:w val="0.86723558693094394"/>
          <c:h val="0.65373015171443449"/>
        </c:manualLayout>
      </c:layout>
      <c:scatterChart>
        <c:scatterStyle val="lineMarker"/>
        <c:varyColors val="0"/>
        <c:ser>
          <c:idx val="0"/>
          <c:order val="0"/>
          <c:tx>
            <c:strRef>
              <c:f>Foglio1!$B$1</c:f>
              <c:strCache>
                <c:ptCount val="1"/>
                <c:pt idx="0">
                  <c:v>Valori Y</c:v>
                </c:pt>
              </c:strCache>
            </c:strRef>
          </c:tx>
          <c:spPr>
            <a:ln w="19050" cap="rnd">
              <a:noFill/>
              <a:round/>
            </a:ln>
            <a:effectLst/>
          </c:spPr>
          <c:marker>
            <c:symbol val="circle"/>
            <c:size val="15"/>
            <c:spPr>
              <a:solidFill>
                <a:schemeClr val="accent1"/>
              </a:solidFill>
              <a:ln w="190500">
                <a:noFill/>
              </a:ln>
              <a:effectLst/>
            </c:spPr>
          </c:marker>
          <c:dPt>
            <c:idx val="0"/>
            <c:marker>
              <c:symbol val="circle"/>
              <c:size val="15"/>
              <c:spPr>
                <a:solidFill>
                  <a:srgbClr val="7030A0"/>
                </a:solidFill>
                <a:ln w="190500">
                  <a:noFill/>
                </a:ln>
                <a:effectLst/>
              </c:spPr>
            </c:marker>
            <c:bubble3D val="0"/>
            <c:spPr>
              <a:ln w="19050" cap="rnd">
                <a:solidFill>
                  <a:srgbClr val="00B050"/>
                </a:solidFill>
                <a:round/>
              </a:ln>
              <a:effectLst/>
            </c:spPr>
            <c:extLst>
              <c:ext xmlns:c16="http://schemas.microsoft.com/office/drawing/2014/chart" uri="{C3380CC4-5D6E-409C-BE32-E72D297353CC}">
                <c16:uniqueId val="{00000001-FC39-4A43-B1FF-A3ED487E660E}"/>
              </c:ext>
            </c:extLst>
          </c:dPt>
          <c:dPt>
            <c:idx val="1"/>
            <c:marker>
              <c:symbol val="circle"/>
              <c:size val="15"/>
              <c:spPr>
                <a:solidFill>
                  <a:schemeClr val="accent2">
                    <a:lumMod val="50000"/>
                  </a:schemeClr>
                </a:solidFill>
                <a:ln w="190500">
                  <a:noFill/>
                </a:ln>
                <a:effectLst/>
              </c:spPr>
            </c:marker>
            <c:bubble3D val="0"/>
            <c:extLst>
              <c:ext xmlns:c16="http://schemas.microsoft.com/office/drawing/2014/chart" uri="{C3380CC4-5D6E-409C-BE32-E72D297353CC}">
                <c16:uniqueId val="{00000002-FC39-4A43-B1FF-A3ED487E660E}"/>
              </c:ext>
            </c:extLst>
          </c:dPt>
          <c:dPt>
            <c:idx val="2"/>
            <c:marker>
              <c:symbol val="circle"/>
              <c:size val="15"/>
              <c:spPr>
                <a:solidFill>
                  <a:schemeClr val="accent6"/>
                </a:solidFill>
                <a:ln w="190500">
                  <a:noFill/>
                </a:ln>
                <a:effectLst/>
              </c:spPr>
            </c:marker>
            <c:bubble3D val="0"/>
            <c:spPr>
              <a:ln w="19050" cap="rnd">
                <a:noFill/>
                <a:round/>
              </a:ln>
              <a:effectLst/>
            </c:spPr>
            <c:extLst>
              <c:ext xmlns:c16="http://schemas.microsoft.com/office/drawing/2014/chart" uri="{C3380CC4-5D6E-409C-BE32-E72D297353CC}">
                <c16:uniqueId val="{00000004-FC39-4A43-B1FF-A3ED487E660E}"/>
              </c:ext>
            </c:extLst>
          </c:dPt>
          <c:dPt>
            <c:idx val="3"/>
            <c:marker>
              <c:symbol val="circle"/>
              <c:size val="15"/>
              <c:spPr>
                <a:solidFill>
                  <a:schemeClr val="bg1">
                    <a:lumMod val="65000"/>
                  </a:schemeClr>
                </a:solidFill>
                <a:ln w="190500">
                  <a:noFill/>
                </a:ln>
                <a:effectLst/>
              </c:spPr>
            </c:marker>
            <c:bubble3D val="0"/>
            <c:extLst>
              <c:ext xmlns:c16="http://schemas.microsoft.com/office/drawing/2014/chart" uri="{C3380CC4-5D6E-409C-BE32-E72D297353CC}">
                <c16:uniqueId val="{00000005-FC39-4A43-B1FF-A3ED487E660E}"/>
              </c:ext>
            </c:extLst>
          </c:dPt>
          <c:dPt>
            <c:idx val="4"/>
            <c:marker>
              <c:symbol val="circle"/>
              <c:size val="15"/>
              <c:spPr>
                <a:solidFill>
                  <a:schemeClr val="accent2"/>
                </a:solidFill>
                <a:ln w="190500">
                  <a:noFill/>
                </a:ln>
                <a:effectLst/>
              </c:spPr>
            </c:marker>
            <c:bubble3D val="0"/>
            <c:extLst>
              <c:ext xmlns:c16="http://schemas.microsoft.com/office/drawing/2014/chart" uri="{C3380CC4-5D6E-409C-BE32-E72D297353CC}">
                <c16:uniqueId val="{00000006-FC39-4A43-B1FF-A3ED487E660E}"/>
              </c:ext>
            </c:extLst>
          </c:dPt>
          <c:xVal>
            <c:numRef>
              <c:f>Foglio1!$A$2:$A$7</c:f>
              <c:numCache>
                <c:formatCode>General</c:formatCode>
                <c:ptCount val="6"/>
                <c:pt idx="0">
                  <c:v>64</c:v>
                </c:pt>
                <c:pt idx="1">
                  <c:v>63</c:v>
                </c:pt>
                <c:pt idx="2">
                  <c:v>62</c:v>
                </c:pt>
                <c:pt idx="3">
                  <c:v>45</c:v>
                </c:pt>
                <c:pt idx="4">
                  <c:v>38</c:v>
                </c:pt>
                <c:pt idx="5">
                  <c:v>29</c:v>
                </c:pt>
              </c:numCache>
            </c:numRef>
          </c:xVal>
          <c:yVal>
            <c:numRef>
              <c:f>Foglio1!$B$2:$B$7</c:f>
              <c:numCache>
                <c:formatCode>General</c:formatCode>
                <c:ptCount val="6"/>
                <c:pt idx="0">
                  <c:v>48</c:v>
                </c:pt>
                <c:pt idx="1">
                  <c:v>52</c:v>
                </c:pt>
                <c:pt idx="2">
                  <c:v>49</c:v>
                </c:pt>
                <c:pt idx="3">
                  <c:v>43</c:v>
                </c:pt>
                <c:pt idx="4">
                  <c:v>46</c:v>
                </c:pt>
                <c:pt idx="5">
                  <c:v>35</c:v>
                </c:pt>
              </c:numCache>
            </c:numRef>
          </c:yVal>
          <c:smooth val="0"/>
          <c:extLst>
            <c:ext xmlns:c16="http://schemas.microsoft.com/office/drawing/2014/chart" uri="{C3380CC4-5D6E-409C-BE32-E72D297353CC}">
              <c16:uniqueId val="{00000007-FC39-4A43-B1FF-A3ED487E660E}"/>
            </c:ext>
          </c:extLst>
        </c:ser>
        <c:dLbls>
          <c:showLegendKey val="0"/>
          <c:showVal val="0"/>
          <c:showCatName val="0"/>
          <c:showSerName val="0"/>
          <c:showPercent val="0"/>
          <c:showBubbleSize val="0"/>
        </c:dLbls>
        <c:axId val="835565968"/>
        <c:axId val="835564528"/>
      </c:scatterChart>
      <c:valAx>
        <c:axId val="835565968"/>
        <c:scaling>
          <c:orientation val="minMax"/>
          <c:min val="25"/>
        </c:scaling>
        <c:delete val="0"/>
        <c:axPos val="b"/>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it-IT"/>
          </a:p>
        </c:txPr>
        <c:crossAx val="835564528"/>
        <c:crosses val="autoZero"/>
        <c:crossBetween val="midCat"/>
      </c:valAx>
      <c:valAx>
        <c:axId val="835564528"/>
        <c:scaling>
          <c:orientation val="minMax"/>
          <c:min val="25"/>
        </c:scaling>
        <c:delete val="0"/>
        <c:axPos val="l"/>
        <c:title>
          <c:tx>
            <c:rich>
              <a:bodyPr rot="-5400000" spcFirstLastPara="1" vertOverflow="ellipsis" vert="horz" wrap="square" anchor="ctr" anchorCtr="1"/>
              <a:lstStyle/>
              <a:p>
                <a:pPr>
                  <a:defRPr lang="it-IT" sz="1400" b="1" i="0" u="none" strike="noStrike" kern="1200" spc="0" baseline="0" dirty="0" smtClean="0">
                    <a:solidFill>
                      <a:prstClr val="black">
                        <a:lumMod val="65000"/>
                        <a:lumOff val="35000"/>
                      </a:prstClr>
                    </a:solidFill>
                    <a:latin typeface="Arial" panose="020B0604020202020204" pitchFamily="34" charset="0"/>
                    <a:ea typeface="+mn-ea"/>
                    <a:cs typeface="Arial" panose="020B0604020202020204" pitchFamily="34" charset="0"/>
                  </a:defRPr>
                </a:pPr>
                <a:r>
                  <a:rPr lang="it-IT" sz="1400" b="1" i="0" u="none" strike="noStrike" kern="1200" spc="0" baseline="0" dirty="0">
                    <a:solidFill>
                      <a:prstClr val="black">
                        <a:lumMod val="65000"/>
                        <a:lumOff val="35000"/>
                      </a:prstClr>
                    </a:solidFill>
                    <a:latin typeface="Arial" panose="020B0604020202020204" pitchFamily="34" charset="0"/>
                    <a:ea typeface="+mn-ea"/>
                    <a:cs typeface="Arial" panose="020B0604020202020204" pitchFamily="34" charset="0"/>
                  </a:rPr>
                  <a:t>Lentezza della transizione</a:t>
                </a:r>
              </a:p>
            </c:rich>
          </c:tx>
          <c:layout>
            <c:manualLayout>
              <c:xMode val="edge"/>
              <c:yMode val="edge"/>
              <c:x val="2.4521072796934867E-2"/>
              <c:y val="0.1948494094488189"/>
            </c:manualLayout>
          </c:layout>
          <c:overlay val="0"/>
          <c:spPr>
            <a:noFill/>
            <a:ln>
              <a:noFill/>
            </a:ln>
            <a:effectLst/>
          </c:spPr>
          <c:txPr>
            <a:bodyPr rot="-5400000" spcFirstLastPara="1" vertOverflow="ellipsis" vert="horz" wrap="square" anchor="ctr" anchorCtr="1"/>
            <a:lstStyle/>
            <a:p>
              <a:pPr>
                <a:defRPr lang="it-IT" sz="1400" b="1" i="0" u="none" strike="noStrike" kern="1200" spc="0" baseline="0" dirty="0" smtClean="0">
                  <a:solidFill>
                    <a:prstClr val="black">
                      <a:lumMod val="65000"/>
                      <a:lumOff val="35000"/>
                    </a:prstClr>
                  </a:solidFill>
                  <a:latin typeface="Arial" panose="020B0604020202020204" pitchFamily="34" charset="0"/>
                  <a:ea typeface="+mn-ea"/>
                  <a:cs typeface="Arial" panose="020B0604020202020204" pitchFamily="34" charset="0"/>
                </a:defRPr>
              </a:pPr>
              <a:endParaRPr lang="it-IT"/>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it-IT"/>
          </a:p>
        </c:txPr>
        <c:crossAx val="8355659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363224575713496"/>
          <c:y val="0.32957678980882693"/>
          <c:w val="0.37968185089044404"/>
          <c:h val="0.57154351860239272"/>
        </c:manualLayout>
      </c:layout>
      <c:doughnutChart>
        <c:varyColors val="1"/>
        <c:ser>
          <c:idx val="0"/>
          <c:order val="0"/>
          <c:tx>
            <c:strRef>
              <c:f>Feuil1!$B$1</c:f>
              <c:strCache>
                <c:ptCount val="1"/>
                <c:pt idx="0">
                  <c:v>Freq</c:v>
                </c:pt>
              </c:strCache>
            </c:strRef>
          </c:tx>
          <c:spPr>
            <a:ln w="9525">
              <a:solidFill>
                <a:schemeClr val="bg1"/>
              </a:solidFill>
            </a:ln>
          </c:spPr>
          <c:dPt>
            <c:idx val="0"/>
            <c:bubble3D val="0"/>
            <c:spPr>
              <a:solidFill>
                <a:srgbClr val="568424"/>
              </a:solidFill>
              <a:ln w="9525">
                <a:solidFill>
                  <a:schemeClr val="bg1"/>
                </a:solidFill>
              </a:ln>
              <a:effectLst/>
            </c:spPr>
            <c:extLst>
              <c:ext xmlns:c16="http://schemas.microsoft.com/office/drawing/2014/chart" uri="{C3380CC4-5D6E-409C-BE32-E72D297353CC}">
                <c16:uniqueId val="{00000001-C4F6-446B-8F1F-F9487A21D656}"/>
              </c:ext>
            </c:extLst>
          </c:dPt>
          <c:dPt>
            <c:idx val="1"/>
            <c:bubble3D val="0"/>
            <c:spPr>
              <a:solidFill>
                <a:srgbClr val="92D050"/>
              </a:solidFill>
              <a:ln w="9525">
                <a:solidFill>
                  <a:schemeClr val="bg1"/>
                </a:solidFill>
              </a:ln>
              <a:effectLst/>
            </c:spPr>
            <c:extLst>
              <c:ext xmlns:c16="http://schemas.microsoft.com/office/drawing/2014/chart" uri="{C3380CC4-5D6E-409C-BE32-E72D297353CC}">
                <c16:uniqueId val="{00000003-C4F6-446B-8F1F-F9487A21D656}"/>
              </c:ext>
            </c:extLst>
          </c:dPt>
          <c:dPt>
            <c:idx val="2"/>
            <c:bubble3D val="0"/>
            <c:spPr>
              <a:solidFill>
                <a:srgbClr val="F1AD7A"/>
              </a:solidFill>
              <a:ln w="9525">
                <a:solidFill>
                  <a:schemeClr val="bg1"/>
                </a:solidFill>
              </a:ln>
              <a:effectLst/>
            </c:spPr>
            <c:extLst>
              <c:ext xmlns:c16="http://schemas.microsoft.com/office/drawing/2014/chart" uri="{C3380CC4-5D6E-409C-BE32-E72D297353CC}">
                <c16:uniqueId val="{00000005-C4F6-446B-8F1F-F9487A21D656}"/>
              </c:ext>
            </c:extLst>
          </c:dPt>
          <c:dPt>
            <c:idx val="3"/>
            <c:bubble3D val="0"/>
            <c:spPr>
              <a:solidFill>
                <a:srgbClr val="C00000"/>
              </a:solidFill>
              <a:ln w="9525">
                <a:solidFill>
                  <a:schemeClr val="bg1"/>
                </a:solidFill>
              </a:ln>
              <a:effectLst/>
            </c:spPr>
            <c:extLst>
              <c:ext xmlns:c16="http://schemas.microsoft.com/office/drawing/2014/chart" uri="{C3380CC4-5D6E-409C-BE32-E72D297353CC}">
                <c16:uniqueId val="{00000007-C4F6-446B-8F1F-F9487A21D656}"/>
              </c:ext>
            </c:extLst>
          </c:dPt>
          <c:dPt>
            <c:idx val="4"/>
            <c:bubble3D val="0"/>
            <c:spPr>
              <a:solidFill>
                <a:schemeClr val="tx1">
                  <a:lumMod val="25000"/>
                  <a:lumOff val="75000"/>
                </a:schemeClr>
              </a:solidFill>
              <a:ln w="9525">
                <a:solidFill>
                  <a:schemeClr val="bg1"/>
                </a:solidFill>
              </a:ln>
              <a:effectLst/>
            </c:spPr>
            <c:extLst>
              <c:ext xmlns:c16="http://schemas.microsoft.com/office/drawing/2014/chart" uri="{C3380CC4-5D6E-409C-BE32-E72D297353CC}">
                <c16:uniqueId val="{00000009-C4F6-446B-8F1F-F9487A21D656}"/>
              </c:ext>
            </c:extLst>
          </c:dPt>
          <c:dPt>
            <c:idx val="5"/>
            <c:bubble3D val="0"/>
            <c:spPr>
              <a:solidFill>
                <a:schemeClr val="accent6"/>
              </a:solidFill>
              <a:ln w="9525">
                <a:solidFill>
                  <a:schemeClr val="bg1"/>
                </a:solidFill>
              </a:ln>
              <a:effectLst/>
            </c:spPr>
            <c:extLst>
              <c:ext xmlns:c16="http://schemas.microsoft.com/office/drawing/2014/chart" uri="{C3380CC4-5D6E-409C-BE32-E72D297353CC}">
                <c16:uniqueId val="{0000000B-C4F6-446B-8F1F-F9487A21D656}"/>
              </c:ext>
            </c:extLst>
          </c:dPt>
          <c:dPt>
            <c:idx val="6"/>
            <c:bubble3D val="0"/>
            <c:spPr>
              <a:solidFill>
                <a:schemeClr val="accent6"/>
              </a:solidFill>
              <a:ln w="9525">
                <a:solidFill>
                  <a:schemeClr val="bg1"/>
                </a:solidFill>
              </a:ln>
              <a:effectLst/>
            </c:spPr>
            <c:extLst>
              <c:ext xmlns:c16="http://schemas.microsoft.com/office/drawing/2014/chart" uri="{C3380CC4-5D6E-409C-BE32-E72D297353CC}">
                <c16:uniqueId val="{0000000D-C4F6-446B-8F1F-F9487A21D656}"/>
              </c:ext>
            </c:extLst>
          </c:dPt>
          <c:dLbls>
            <c:dLbl>
              <c:idx val="1"/>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6E6E71"/>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3-C4F6-446B-8F1F-F9487A21D656}"/>
                </c:ext>
              </c:extLst>
            </c:dLbl>
            <c:dLbl>
              <c:idx val="2"/>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6E6E71"/>
                      </a:solidFill>
                      <a:latin typeface="+mn-lt"/>
                      <a:ea typeface="+mn-ea"/>
                      <a:cs typeface="+mn-cs"/>
                    </a:defRPr>
                  </a:pPr>
                  <a:endParaRPr lang="it-IT"/>
                </a:p>
              </c:txPr>
              <c:showLegendKey val="0"/>
              <c:showVal val="1"/>
              <c:showCatName val="0"/>
              <c:showSerName val="0"/>
              <c:showPercent val="0"/>
              <c:showBubbleSize val="0"/>
              <c:extLst>
                <c:ext xmlns:c16="http://schemas.microsoft.com/office/drawing/2014/chart" uri="{C3380CC4-5D6E-409C-BE32-E72D297353CC}">
                  <c16:uniqueId val="{00000005-C4F6-446B-8F1F-F9487A21D656}"/>
                </c:ext>
              </c:extLst>
            </c:dLbl>
            <c:dLbl>
              <c:idx val="4"/>
              <c:layout>
                <c:manualLayout>
                  <c:x val="-2.9151706029510072E-3"/>
                  <c:y val="-4.6658431436649838E-3"/>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6E6E71"/>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4F6-446B-8F1F-F9487A21D656}"/>
                </c:ext>
              </c:extLst>
            </c:dLbl>
            <c:dLbl>
              <c:idx val="6"/>
              <c:layout>
                <c:manualLayout>
                  <c:x val="8.762340151974855E-3"/>
                  <c:y val="-1.31435283646656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4F6-446B-8F1F-F9487A21D656}"/>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Credibile, è il nostro futuro</c:v>
                </c:pt>
                <c:pt idx="1">
                  <c:v>Ottimista, probabilmente ci sarà un vantaggio economico</c:v>
                </c:pt>
                <c:pt idx="2">
                  <c:v>Poco credibile, probabilmente ci saranno svantaggi economici</c:v>
                </c:pt>
                <c:pt idx="3">
                  <c:v>Non credibile, sono solo costi</c:v>
                </c:pt>
              </c:strCache>
            </c:strRef>
          </c:cat>
          <c:val>
            <c:numRef>
              <c:f>Feuil1!$B$2:$B$5</c:f>
              <c:numCache>
                <c:formatCode>0</c:formatCode>
                <c:ptCount val="4"/>
                <c:pt idx="0">
                  <c:v>18.3</c:v>
                </c:pt>
                <c:pt idx="1">
                  <c:v>41.4</c:v>
                </c:pt>
                <c:pt idx="2">
                  <c:v>29.8</c:v>
                </c:pt>
                <c:pt idx="3">
                  <c:v>10.5</c:v>
                </c:pt>
              </c:numCache>
            </c:numRef>
          </c:val>
          <c:extLst>
            <c:ext xmlns:c16="http://schemas.microsoft.com/office/drawing/2014/chart" uri="{C3380CC4-5D6E-409C-BE32-E72D297353CC}">
              <c16:uniqueId val="{0000000E-C4F6-446B-8F1F-F9487A21D656}"/>
            </c:ext>
          </c:extLst>
        </c:ser>
        <c:dLbls>
          <c:showLegendKey val="0"/>
          <c:showVal val="1"/>
          <c:showCatName val="0"/>
          <c:showSerName val="0"/>
          <c:showPercent val="0"/>
          <c:showBubbleSize val="0"/>
          <c:showLeaderLines val="1"/>
        </c:dLbls>
        <c:firstSliceAng val="0"/>
        <c:holeSize val="40"/>
      </c:doughnutChart>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it-IT"/>
          </a:p>
        </c:txPr>
      </c:legendEntry>
      <c:legendEntry>
        <c:idx val="1"/>
        <c:txPr>
          <a:bodyPr rot="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it-IT"/>
          </a:p>
        </c:txPr>
      </c:legendEntry>
      <c:legendEntry>
        <c:idx val="2"/>
        <c:txPr>
          <a:bodyPr rot="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it-IT"/>
          </a:p>
        </c:txPr>
      </c:legendEntry>
      <c:layout>
        <c:manualLayout>
          <c:xMode val="edge"/>
          <c:yMode val="edge"/>
          <c:x val="0.10246716251853394"/>
          <c:y val="0.33742826013138244"/>
          <c:w val="0.37452336212644904"/>
          <c:h val="0.64971789867023477"/>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865363132063859"/>
          <c:y val="4.9222954804048563E-2"/>
          <c:w val="0.49490004393878678"/>
          <c:h val="0.95077704519595141"/>
        </c:manualLayout>
      </c:layout>
      <c:barChart>
        <c:barDir val="bar"/>
        <c:grouping val="clustered"/>
        <c:varyColors val="0"/>
        <c:ser>
          <c:idx val="0"/>
          <c:order val="0"/>
          <c:tx>
            <c:strRef>
              <c:f>Foglio1!$B$1</c:f>
              <c:strCache>
                <c:ptCount val="1"/>
                <c:pt idx="0">
                  <c:v>tot pop</c:v>
                </c:pt>
              </c:strCache>
            </c:strRef>
          </c:tx>
          <c:spPr>
            <a:solidFill>
              <a:srgbClr val="E87722"/>
            </a:solidFill>
            <a:ln>
              <a:solidFill>
                <a:schemeClr val="accent1"/>
              </a:solidFill>
            </a:ln>
            <a:effectLst/>
          </c:spPr>
          <c:invertIfNegative val="0"/>
          <c:dPt>
            <c:idx val="0"/>
            <c:invertIfNegative val="0"/>
            <c:bubble3D val="0"/>
            <c:spPr>
              <a:solidFill>
                <a:srgbClr val="E87722"/>
              </a:solidFill>
              <a:ln>
                <a:solidFill>
                  <a:schemeClr val="accent1"/>
                </a:solidFill>
              </a:ln>
              <a:effectLst/>
            </c:spPr>
            <c:extLst>
              <c:ext xmlns:c16="http://schemas.microsoft.com/office/drawing/2014/chart" uri="{C3380CC4-5D6E-409C-BE32-E72D297353CC}">
                <c16:uniqueId val="{00000001-794B-41D3-A314-1F3C15FCDADB}"/>
              </c:ext>
            </c:extLst>
          </c:dPt>
          <c:dPt>
            <c:idx val="1"/>
            <c:invertIfNegative val="0"/>
            <c:bubble3D val="0"/>
            <c:spPr>
              <a:solidFill>
                <a:srgbClr val="E87722"/>
              </a:solidFill>
              <a:ln>
                <a:solidFill>
                  <a:schemeClr val="accent1"/>
                </a:solidFill>
              </a:ln>
              <a:effectLst/>
            </c:spPr>
            <c:extLst>
              <c:ext xmlns:c16="http://schemas.microsoft.com/office/drawing/2014/chart" uri="{C3380CC4-5D6E-409C-BE32-E72D297353CC}">
                <c16:uniqueId val="{00000003-794B-41D3-A314-1F3C15FCDADB}"/>
              </c:ext>
            </c:extLst>
          </c:dPt>
          <c:dPt>
            <c:idx val="2"/>
            <c:invertIfNegative val="0"/>
            <c:bubble3D val="0"/>
            <c:spPr>
              <a:solidFill>
                <a:srgbClr val="E87722"/>
              </a:solidFill>
              <a:ln>
                <a:solidFill>
                  <a:schemeClr val="accent1"/>
                </a:solidFill>
              </a:ln>
              <a:effectLst/>
            </c:spPr>
            <c:extLst>
              <c:ext xmlns:c16="http://schemas.microsoft.com/office/drawing/2014/chart" uri="{C3380CC4-5D6E-409C-BE32-E72D297353CC}">
                <c16:uniqueId val="{00000005-794B-41D3-A314-1F3C15FCDADB}"/>
              </c:ext>
            </c:extLst>
          </c:dPt>
          <c:dPt>
            <c:idx val="3"/>
            <c:invertIfNegative val="0"/>
            <c:bubble3D val="0"/>
            <c:spPr>
              <a:solidFill>
                <a:srgbClr val="E87722"/>
              </a:solidFill>
              <a:ln>
                <a:solidFill>
                  <a:schemeClr val="accent1"/>
                </a:solidFill>
              </a:ln>
              <a:effectLst/>
            </c:spPr>
            <c:extLst>
              <c:ext xmlns:c16="http://schemas.microsoft.com/office/drawing/2014/chart" uri="{C3380CC4-5D6E-409C-BE32-E72D297353CC}">
                <c16:uniqueId val="{00000007-794B-41D3-A314-1F3C15FCDADB}"/>
              </c:ext>
            </c:extLst>
          </c:dPt>
          <c:dPt>
            <c:idx val="4"/>
            <c:invertIfNegative val="0"/>
            <c:bubble3D val="0"/>
            <c:spPr>
              <a:solidFill>
                <a:srgbClr val="E87722"/>
              </a:solidFill>
              <a:ln>
                <a:solidFill>
                  <a:schemeClr val="accent1"/>
                </a:solidFill>
              </a:ln>
              <a:effectLst/>
            </c:spPr>
            <c:extLst>
              <c:ext xmlns:c16="http://schemas.microsoft.com/office/drawing/2014/chart" uri="{C3380CC4-5D6E-409C-BE32-E72D297353CC}">
                <c16:uniqueId val="{00000009-794B-41D3-A314-1F3C15FCDADB}"/>
              </c:ext>
            </c:extLst>
          </c:dPt>
          <c:dPt>
            <c:idx val="5"/>
            <c:invertIfNegative val="0"/>
            <c:bubble3D val="0"/>
            <c:spPr>
              <a:solidFill>
                <a:srgbClr val="E87722"/>
              </a:solidFill>
              <a:ln>
                <a:solidFill>
                  <a:schemeClr val="accent1"/>
                </a:solidFill>
              </a:ln>
              <a:effectLst/>
            </c:spPr>
            <c:extLst>
              <c:ext xmlns:c16="http://schemas.microsoft.com/office/drawing/2014/chart" uri="{C3380CC4-5D6E-409C-BE32-E72D297353CC}">
                <c16:uniqueId val="{0000000B-794B-41D3-A314-1F3C15FCDADB}"/>
              </c:ext>
            </c:extLst>
          </c:dPt>
          <c:dPt>
            <c:idx val="6"/>
            <c:invertIfNegative val="0"/>
            <c:bubble3D val="0"/>
            <c:spPr>
              <a:solidFill>
                <a:srgbClr val="E87722"/>
              </a:solidFill>
              <a:ln>
                <a:solidFill>
                  <a:schemeClr val="accent1"/>
                </a:solidFill>
              </a:ln>
              <a:effectLst/>
            </c:spPr>
            <c:extLst>
              <c:ext xmlns:c16="http://schemas.microsoft.com/office/drawing/2014/chart" uri="{C3380CC4-5D6E-409C-BE32-E72D297353CC}">
                <c16:uniqueId val="{0000000D-794B-41D3-A314-1F3C15FCDADB}"/>
              </c:ext>
            </c:extLst>
          </c:dPt>
          <c:dPt>
            <c:idx val="7"/>
            <c:invertIfNegative val="0"/>
            <c:bubble3D val="0"/>
            <c:spPr>
              <a:solidFill>
                <a:srgbClr val="E87722"/>
              </a:solidFill>
              <a:ln>
                <a:solidFill>
                  <a:schemeClr val="accent1"/>
                </a:solidFill>
              </a:ln>
              <a:effectLst/>
            </c:spPr>
            <c:extLst>
              <c:ext xmlns:c16="http://schemas.microsoft.com/office/drawing/2014/chart" uri="{C3380CC4-5D6E-409C-BE32-E72D297353CC}">
                <c16:uniqueId val="{0000000F-794B-41D3-A314-1F3C15FCDADB}"/>
              </c:ext>
            </c:extLst>
          </c:dPt>
          <c:dPt>
            <c:idx val="8"/>
            <c:invertIfNegative val="0"/>
            <c:bubble3D val="0"/>
            <c:spPr>
              <a:solidFill>
                <a:srgbClr val="E87722"/>
              </a:solidFill>
              <a:ln>
                <a:solidFill>
                  <a:schemeClr val="accent1"/>
                </a:solidFill>
              </a:ln>
              <a:effectLst/>
            </c:spPr>
            <c:extLst>
              <c:ext xmlns:c16="http://schemas.microsoft.com/office/drawing/2014/chart" uri="{C3380CC4-5D6E-409C-BE32-E72D297353CC}">
                <c16:uniqueId val="{00000011-794B-41D3-A314-1F3C15FCDADB}"/>
              </c:ext>
            </c:extLst>
          </c:dPt>
          <c:dPt>
            <c:idx val="9"/>
            <c:invertIfNegative val="0"/>
            <c:bubble3D val="0"/>
            <c:spPr>
              <a:solidFill>
                <a:srgbClr val="E87722"/>
              </a:solidFill>
              <a:ln>
                <a:solidFill>
                  <a:schemeClr val="accent1"/>
                </a:solidFill>
              </a:ln>
              <a:effectLst/>
            </c:spPr>
            <c:extLst>
              <c:ext xmlns:c16="http://schemas.microsoft.com/office/drawing/2014/chart" uri="{C3380CC4-5D6E-409C-BE32-E72D297353CC}">
                <c16:uniqueId val="{00000013-794B-41D3-A314-1F3C15FCDADB}"/>
              </c:ext>
            </c:extLst>
          </c:dPt>
          <c:dPt>
            <c:idx val="10"/>
            <c:invertIfNegative val="0"/>
            <c:bubble3D val="0"/>
            <c:spPr>
              <a:solidFill>
                <a:srgbClr val="E87722"/>
              </a:solidFill>
              <a:ln>
                <a:solidFill>
                  <a:schemeClr val="accent1"/>
                </a:solidFill>
              </a:ln>
              <a:effectLst/>
            </c:spPr>
            <c:extLst>
              <c:ext xmlns:c16="http://schemas.microsoft.com/office/drawing/2014/chart" uri="{C3380CC4-5D6E-409C-BE32-E72D297353CC}">
                <c16:uniqueId val="{00000015-794B-41D3-A314-1F3C15FCDADB}"/>
              </c:ext>
            </c:extLst>
          </c:dPt>
          <c:dPt>
            <c:idx val="11"/>
            <c:invertIfNegative val="0"/>
            <c:bubble3D val="0"/>
            <c:spPr>
              <a:solidFill>
                <a:srgbClr val="E87722"/>
              </a:solidFill>
              <a:ln>
                <a:solidFill>
                  <a:schemeClr val="accent1"/>
                </a:solidFill>
              </a:ln>
              <a:effectLst/>
            </c:spPr>
            <c:extLst>
              <c:ext xmlns:c16="http://schemas.microsoft.com/office/drawing/2014/chart" uri="{C3380CC4-5D6E-409C-BE32-E72D297353CC}">
                <c16:uniqueId val="{00000017-794B-41D3-A314-1F3C15FCDADB}"/>
              </c:ext>
            </c:extLst>
          </c:dPt>
          <c:dPt>
            <c:idx val="12"/>
            <c:invertIfNegative val="0"/>
            <c:bubble3D val="0"/>
            <c:spPr>
              <a:solidFill>
                <a:srgbClr val="E87722"/>
              </a:solidFill>
              <a:ln>
                <a:solidFill>
                  <a:schemeClr val="accent1"/>
                </a:solidFill>
              </a:ln>
              <a:effectLst/>
            </c:spPr>
            <c:extLst>
              <c:ext xmlns:c16="http://schemas.microsoft.com/office/drawing/2014/chart" uri="{C3380CC4-5D6E-409C-BE32-E72D297353CC}">
                <c16:uniqueId val="{00000019-794B-41D3-A314-1F3C15FCDADB}"/>
              </c:ext>
            </c:extLst>
          </c:dPt>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Foglio1!$A$2:$A$11</c:f>
              <c:strCache>
                <c:ptCount val="10"/>
                <c:pt idx="0">
                  <c:v>lavoro ed economia</c:v>
                </c:pt>
                <c:pt idx="1">
                  <c:v>inflazione, caro vita, perdita del potere d'acquisto</c:v>
                </c:pt>
                <c:pt idx="2">
                  <c:v>immigrazione</c:v>
                </c:pt>
                <c:pt idx="3">
                  <c:v>sanità e covid-19</c:v>
                </c:pt>
                <c:pt idx="4">
                  <c:v>cattivo funzionamento delle istituzioni</c:v>
                </c:pt>
                <c:pt idx="5">
                  <c:v>welfare e assistenza</c:v>
                </c:pt>
                <c:pt idx="6">
                  <c:v>sicurezza</c:v>
                </c:pt>
                <c:pt idx="7">
                  <c:v>ambiente</c:v>
                </c:pt>
                <c:pt idx="8">
                  <c:v>guerra, tensioni internazionali</c:v>
                </c:pt>
                <c:pt idx="9">
                  <c:v>mobilità</c:v>
                </c:pt>
              </c:strCache>
            </c:strRef>
          </c:cat>
          <c:val>
            <c:numRef>
              <c:f>Foglio1!$B$2:$B$11</c:f>
              <c:numCache>
                <c:formatCode>General</c:formatCode>
                <c:ptCount val="10"/>
                <c:pt idx="0">
                  <c:v>57.999999999999993</c:v>
                </c:pt>
                <c:pt idx="1">
                  <c:v>40</c:v>
                </c:pt>
                <c:pt idx="2">
                  <c:v>34</c:v>
                </c:pt>
                <c:pt idx="3">
                  <c:v>26</c:v>
                </c:pt>
                <c:pt idx="4">
                  <c:v>22</c:v>
                </c:pt>
                <c:pt idx="5">
                  <c:v>20</c:v>
                </c:pt>
                <c:pt idx="6">
                  <c:v>20</c:v>
                </c:pt>
                <c:pt idx="7">
                  <c:v>19</c:v>
                </c:pt>
                <c:pt idx="8">
                  <c:v>3</c:v>
                </c:pt>
                <c:pt idx="9">
                  <c:v>2</c:v>
                </c:pt>
              </c:numCache>
            </c:numRef>
          </c:val>
          <c:extLst>
            <c:ext xmlns:c16="http://schemas.microsoft.com/office/drawing/2014/chart" uri="{C3380CC4-5D6E-409C-BE32-E72D297353CC}">
              <c16:uniqueId val="{0000001A-794B-41D3-A314-1F3C15FCDADB}"/>
            </c:ext>
          </c:extLst>
        </c:ser>
        <c:dLbls>
          <c:dLblPos val="outEnd"/>
          <c:showLegendKey val="0"/>
          <c:showVal val="1"/>
          <c:showCatName val="0"/>
          <c:showSerName val="0"/>
          <c:showPercent val="0"/>
          <c:showBubbleSize val="0"/>
        </c:dLbls>
        <c:gapWidth val="52"/>
        <c:axId val="935864320"/>
        <c:axId val="935866288"/>
      </c:barChart>
      <c:catAx>
        <c:axId val="935864320"/>
        <c:scaling>
          <c:orientation val="maxMin"/>
        </c:scaling>
        <c:delete val="1"/>
        <c:axPos val="l"/>
        <c:numFmt formatCode="General" sourceLinked="1"/>
        <c:majorTickMark val="out"/>
        <c:minorTickMark val="none"/>
        <c:tickLblPos val="nextTo"/>
        <c:crossAx val="935866288"/>
        <c:crosses val="autoZero"/>
        <c:auto val="1"/>
        <c:lblAlgn val="ctr"/>
        <c:lblOffset val="100"/>
        <c:noMultiLvlLbl val="0"/>
      </c:catAx>
      <c:valAx>
        <c:axId val="935866288"/>
        <c:scaling>
          <c:orientation val="minMax"/>
          <c:max val="100"/>
          <c:min val="0"/>
        </c:scaling>
        <c:delete val="1"/>
        <c:axPos val="b"/>
        <c:numFmt formatCode="General" sourceLinked="1"/>
        <c:majorTickMark val="out"/>
        <c:minorTickMark val="none"/>
        <c:tickLblPos val="nextTo"/>
        <c:crossAx val="935864320"/>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2"/>
          </a:solidFill>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865354547331728"/>
          <c:y val="4.9223006100312904E-2"/>
          <c:w val="0.49490004393878678"/>
          <c:h val="0.95077704519595141"/>
        </c:manualLayout>
      </c:layout>
      <c:barChart>
        <c:barDir val="bar"/>
        <c:grouping val="clustered"/>
        <c:varyColors val="0"/>
        <c:ser>
          <c:idx val="0"/>
          <c:order val="0"/>
          <c:spPr>
            <a:solidFill>
              <a:srgbClr val="E87722"/>
            </a:solidFill>
            <a:ln>
              <a:noFill/>
            </a:ln>
            <a:effectLst/>
          </c:spPr>
          <c:invertIfNegative val="0"/>
          <c:dPt>
            <c:idx val="0"/>
            <c:invertIfNegative val="0"/>
            <c:bubble3D val="0"/>
            <c:spPr>
              <a:solidFill>
                <a:srgbClr val="E87722"/>
              </a:solidFill>
              <a:ln>
                <a:noFill/>
              </a:ln>
              <a:effectLst/>
            </c:spPr>
            <c:extLst>
              <c:ext xmlns:c16="http://schemas.microsoft.com/office/drawing/2014/chart" uri="{C3380CC4-5D6E-409C-BE32-E72D297353CC}">
                <c16:uniqueId val="{00000001-AF8F-4ACA-A115-76BB162E852E}"/>
              </c:ext>
            </c:extLst>
          </c:dPt>
          <c:dPt>
            <c:idx val="1"/>
            <c:invertIfNegative val="0"/>
            <c:bubble3D val="0"/>
            <c:spPr>
              <a:solidFill>
                <a:srgbClr val="E87722"/>
              </a:solidFill>
              <a:ln>
                <a:noFill/>
              </a:ln>
              <a:effectLst/>
            </c:spPr>
            <c:extLst>
              <c:ext xmlns:c16="http://schemas.microsoft.com/office/drawing/2014/chart" uri="{C3380CC4-5D6E-409C-BE32-E72D297353CC}">
                <c16:uniqueId val="{00000003-AF8F-4ACA-A115-76BB162E852E}"/>
              </c:ext>
            </c:extLst>
          </c:dPt>
          <c:dPt>
            <c:idx val="2"/>
            <c:invertIfNegative val="0"/>
            <c:bubble3D val="0"/>
            <c:spPr>
              <a:solidFill>
                <a:srgbClr val="E87722"/>
              </a:solidFill>
              <a:ln>
                <a:noFill/>
              </a:ln>
              <a:effectLst/>
            </c:spPr>
            <c:extLst>
              <c:ext xmlns:c16="http://schemas.microsoft.com/office/drawing/2014/chart" uri="{C3380CC4-5D6E-409C-BE32-E72D297353CC}">
                <c16:uniqueId val="{00000005-AF8F-4ACA-A115-76BB162E852E}"/>
              </c:ext>
            </c:extLst>
          </c:dPt>
          <c:dPt>
            <c:idx val="3"/>
            <c:invertIfNegative val="0"/>
            <c:bubble3D val="0"/>
            <c:spPr>
              <a:solidFill>
                <a:srgbClr val="E87722"/>
              </a:solidFill>
              <a:ln>
                <a:noFill/>
              </a:ln>
              <a:effectLst/>
            </c:spPr>
            <c:extLst>
              <c:ext xmlns:c16="http://schemas.microsoft.com/office/drawing/2014/chart" uri="{C3380CC4-5D6E-409C-BE32-E72D297353CC}">
                <c16:uniqueId val="{00000007-AF8F-4ACA-A115-76BB162E852E}"/>
              </c:ext>
            </c:extLst>
          </c:dPt>
          <c:dPt>
            <c:idx val="4"/>
            <c:invertIfNegative val="0"/>
            <c:bubble3D val="0"/>
            <c:spPr>
              <a:solidFill>
                <a:srgbClr val="E87722"/>
              </a:solidFill>
              <a:ln>
                <a:noFill/>
              </a:ln>
              <a:effectLst/>
            </c:spPr>
            <c:extLst>
              <c:ext xmlns:c16="http://schemas.microsoft.com/office/drawing/2014/chart" uri="{C3380CC4-5D6E-409C-BE32-E72D297353CC}">
                <c16:uniqueId val="{00000009-AF8F-4ACA-A115-76BB162E852E}"/>
              </c:ext>
            </c:extLst>
          </c:dPt>
          <c:dPt>
            <c:idx val="5"/>
            <c:invertIfNegative val="0"/>
            <c:bubble3D val="0"/>
            <c:spPr>
              <a:solidFill>
                <a:srgbClr val="E87722"/>
              </a:solidFill>
              <a:ln>
                <a:noFill/>
              </a:ln>
              <a:effectLst/>
            </c:spPr>
            <c:extLst>
              <c:ext xmlns:c16="http://schemas.microsoft.com/office/drawing/2014/chart" uri="{C3380CC4-5D6E-409C-BE32-E72D297353CC}">
                <c16:uniqueId val="{0000000B-AF8F-4ACA-A115-76BB162E852E}"/>
              </c:ext>
            </c:extLst>
          </c:dPt>
          <c:dPt>
            <c:idx val="6"/>
            <c:invertIfNegative val="0"/>
            <c:bubble3D val="0"/>
            <c:spPr>
              <a:solidFill>
                <a:srgbClr val="E87722"/>
              </a:solidFill>
              <a:ln>
                <a:noFill/>
              </a:ln>
              <a:effectLst/>
            </c:spPr>
            <c:extLst>
              <c:ext xmlns:c16="http://schemas.microsoft.com/office/drawing/2014/chart" uri="{C3380CC4-5D6E-409C-BE32-E72D297353CC}">
                <c16:uniqueId val="{0000000D-AF8F-4ACA-A115-76BB162E852E}"/>
              </c:ext>
            </c:extLst>
          </c:dPt>
          <c:dPt>
            <c:idx val="7"/>
            <c:invertIfNegative val="0"/>
            <c:bubble3D val="0"/>
            <c:spPr>
              <a:solidFill>
                <a:srgbClr val="E87722"/>
              </a:solidFill>
              <a:ln>
                <a:noFill/>
              </a:ln>
              <a:effectLst/>
            </c:spPr>
            <c:extLst>
              <c:ext xmlns:c16="http://schemas.microsoft.com/office/drawing/2014/chart" uri="{C3380CC4-5D6E-409C-BE32-E72D297353CC}">
                <c16:uniqueId val="{0000000F-AF8F-4ACA-A115-76BB162E852E}"/>
              </c:ext>
            </c:extLst>
          </c:dPt>
          <c:dPt>
            <c:idx val="8"/>
            <c:invertIfNegative val="0"/>
            <c:bubble3D val="0"/>
            <c:spPr>
              <a:solidFill>
                <a:srgbClr val="E87722"/>
              </a:solidFill>
              <a:ln>
                <a:noFill/>
              </a:ln>
              <a:effectLst/>
            </c:spPr>
            <c:extLst>
              <c:ext xmlns:c16="http://schemas.microsoft.com/office/drawing/2014/chart" uri="{C3380CC4-5D6E-409C-BE32-E72D297353CC}">
                <c16:uniqueId val="{00000011-AF8F-4ACA-A115-76BB162E852E}"/>
              </c:ext>
            </c:extLst>
          </c:dPt>
          <c:dPt>
            <c:idx val="9"/>
            <c:invertIfNegative val="0"/>
            <c:bubble3D val="0"/>
            <c:spPr>
              <a:solidFill>
                <a:srgbClr val="E87722"/>
              </a:solidFill>
              <a:ln>
                <a:noFill/>
              </a:ln>
              <a:effectLst/>
            </c:spPr>
            <c:extLst>
              <c:ext xmlns:c16="http://schemas.microsoft.com/office/drawing/2014/chart" uri="{C3380CC4-5D6E-409C-BE32-E72D297353CC}">
                <c16:uniqueId val="{00000013-AF8F-4ACA-A115-76BB162E852E}"/>
              </c:ext>
            </c:extLst>
          </c:dPt>
          <c:dPt>
            <c:idx val="10"/>
            <c:invertIfNegative val="0"/>
            <c:bubble3D val="0"/>
            <c:spPr>
              <a:solidFill>
                <a:srgbClr val="E87722"/>
              </a:solidFill>
              <a:ln>
                <a:noFill/>
              </a:ln>
              <a:effectLst/>
            </c:spPr>
            <c:extLst>
              <c:ext xmlns:c16="http://schemas.microsoft.com/office/drawing/2014/chart" uri="{C3380CC4-5D6E-409C-BE32-E72D297353CC}">
                <c16:uniqueId val="{00000015-AF8F-4ACA-A115-76BB162E852E}"/>
              </c:ext>
            </c:extLst>
          </c:dPt>
          <c:dPt>
            <c:idx val="11"/>
            <c:invertIfNegative val="0"/>
            <c:bubble3D val="0"/>
            <c:spPr>
              <a:solidFill>
                <a:srgbClr val="E87722"/>
              </a:solidFill>
              <a:ln>
                <a:noFill/>
              </a:ln>
              <a:effectLst/>
            </c:spPr>
            <c:extLst>
              <c:ext xmlns:c16="http://schemas.microsoft.com/office/drawing/2014/chart" uri="{C3380CC4-5D6E-409C-BE32-E72D297353CC}">
                <c16:uniqueId val="{00000017-AF8F-4ACA-A115-76BB162E852E}"/>
              </c:ext>
            </c:extLst>
          </c:dPt>
          <c:dPt>
            <c:idx val="12"/>
            <c:invertIfNegative val="0"/>
            <c:bubble3D val="0"/>
            <c:spPr>
              <a:solidFill>
                <a:srgbClr val="E87722"/>
              </a:solidFill>
              <a:ln>
                <a:noFill/>
              </a:ln>
              <a:effectLst/>
            </c:spPr>
            <c:extLst>
              <c:ext xmlns:c16="http://schemas.microsoft.com/office/drawing/2014/chart" uri="{C3380CC4-5D6E-409C-BE32-E72D297353CC}">
                <c16:uniqueId val="{00000019-AF8F-4ACA-A115-76BB162E852E}"/>
              </c:ext>
            </c:extLst>
          </c:dPt>
          <c:dLbls>
            <c:dLbl>
              <c:idx val="7"/>
              <c:spPr>
                <a:noFill/>
                <a:ln w="12700">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extLst>
                <c:ext xmlns:c15="http://schemas.microsoft.com/office/drawing/2012/chart" uri="{CE6537A1-D6FC-4f65-9D91-7224C49458BB}">
                  <c15:layout>
                    <c:manualLayout>
                      <c:w val="6.6603548415739511E-2"/>
                      <c:h val="7.1090063141893756E-2"/>
                    </c:manualLayout>
                  </c15:layout>
                </c:ext>
                <c:ext xmlns:c16="http://schemas.microsoft.com/office/drawing/2014/chart" uri="{C3380CC4-5D6E-409C-BE32-E72D297353CC}">
                  <c16:uniqueId val="{0000000F-AF8F-4ACA-A115-76BB162E852E}"/>
                </c:ext>
              </c:extLst>
            </c:dLbl>
            <c:dLbl>
              <c:idx val="9"/>
              <c:spPr>
                <a:noFill/>
                <a:ln w="12700">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extLst>
                <c:ext xmlns:c15="http://schemas.microsoft.com/office/drawing/2012/chart" uri="{CE6537A1-D6FC-4f65-9D91-7224C49458BB}">
                  <c15:layout>
                    <c:manualLayout>
                      <c:w val="6.6603548415739511E-2"/>
                      <c:h val="6.7253578352800714E-2"/>
                    </c:manualLayout>
                  </c15:layout>
                </c:ext>
                <c:ext xmlns:c16="http://schemas.microsoft.com/office/drawing/2014/chart" uri="{C3380CC4-5D6E-409C-BE32-E72D297353CC}">
                  <c16:uniqueId val="{00000013-AF8F-4ACA-A115-76BB162E852E}"/>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Foglio1!$A$14:$A$23</c:f>
              <c:strCache>
                <c:ptCount val="10"/>
                <c:pt idx="0">
                  <c:v>lavoro ed economia</c:v>
                </c:pt>
                <c:pt idx="1">
                  <c:v>inflazione, caro vita, perdita del potere d'acquisto</c:v>
                </c:pt>
                <c:pt idx="2">
                  <c:v>immigrazione</c:v>
                </c:pt>
                <c:pt idx="3">
                  <c:v>sanità e covid-19</c:v>
                </c:pt>
                <c:pt idx="4">
                  <c:v>cattivo funzionamento delle istituzioni</c:v>
                </c:pt>
                <c:pt idx="5">
                  <c:v>welfare e assistenza</c:v>
                </c:pt>
                <c:pt idx="6">
                  <c:v>sicurezza</c:v>
                </c:pt>
                <c:pt idx="7">
                  <c:v>ambiente</c:v>
                </c:pt>
                <c:pt idx="8">
                  <c:v>Guerra</c:v>
                </c:pt>
                <c:pt idx="9">
                  <c:v>mobilità</c:v>
                </c:pt>
              </c:strCache>
            </c:strRef>
          </c:cat>
          <c:val>
            <c:numRef>
              <c:f>Foglio1!$B$14:$B$23</c:f>
              <c:numCache>
                <c:formatCode>General</c:formatCode>
                <c:ptCount val="10"/>
                <c:pt idx="0">
                  <c:v>39</c:v>
                </c:pt>
                <c:pt idx="1">
                  <c:v>14.000000000000002</c:v>
                </c:pt>
                <c:pt idx="2">
                  <c:v>12</c:v>
                </c:pt>
                <c:pt idx="3">
                  <c:v>15</c:v>
                </c:pt>
                <c:pt idx="4">
                  <c:v>23</c:v>
                </c:pt>
                <c:pt idx="5">
                  <c:v>18</c:v>
                </c:pt>
                <c:pt idx="6">
                  <c:v>24</c:v>
                </c:pt>
                <c:pt idx="7">
                  <c:v>32</c:v>
                </c:pt>
                <c:pt idx="9">
                  <c:v>32</c:v>
                </c:pt>
              </c:numCache>
            </c:numRef>
          </c:val>
          <c:extLst>
            <c:ext xmlns:c16="http://schemas.microsoft.com/office/drawing/2014/chart" uri="{C3380CC4-5D6E-409C-BE32-E72D297353CC}">
              <c16:uniqueId val="{0000001A-AF8F-4ACA-A115-76BB162E852E}"/>
            </c:ext>
          </c:extLst>
        </c:ser>
        <c:dLbls>
          <c:dLblPos val="outEnd"/>
          <c:showLegendKey val="0"/>
          <c:showVal val="1"/>
          <c:showCatName val="0"/>
          <c:showSerName val="0"/>
          <c:showPercent val="0"/>
          <c:showBubbleSize val="0"/>
        </c:dLbls>
        <c:gapWidth val="52"/>
        <c:axId val="935864320"/>
        <c:axId val="935866288"/>
      </c:barChart>
      <c:catAx>
        <c:axId val="935864320"/>
        <c:scaling>
          <c:orientation val="maxMin"/>
        </c:scaling>
        <c:delete val="1"/>
        <c:axPos val="l"/>
        <c:numFmt formatCode="General" sourceLinked="1"/>
        <c:majorTickMark val="out"/>
        <c:minorTickMark val="none"/>
        <c:tickLblPos val="nextTo"/>
        <c:crossAx val="935866288"/>
        <c:crosses val="autoZero"/>
        <c:auto val="1"/>
        <c:lblAlgn val="ctr"/>
        <c:lblOffset val="100"/>
        <c:noMultiLvlLbl val="0"/>
      </c:catAx>
      <c:valAx>
        <c:axId val="935866288"/>
        <c:scaling>
          <c:orientation val="minMax"/>
          <c:max val="100"/>
          <c:min val="0"/>
        </c:scaling>
        <c:delete val="1"/>
        <c:axPos val="b"/>
        <c:numFmt formatCode="General" sourceLinked="1"/>
        <c:majorTickMark val="out"/>
        <c:minorTickMark val="none"/>
        <c:tickLblPos val="nextTo"/>
        <c:crossAx val="935864320"/>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2"/>
          </a:solidFill>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865363132063859"/>
          <c:y val="4.9222954804048563E-2"/>
          <c:w val="0.49490004393878678"/>
          <c:h val="0.95077704519595141"/>
        </c:manualLayout>
      </c:layout>
      <c:barChart>
        <c:barDir val="bar"/>
        <c:grouping val="clustered"/>
        <c:varyColors val="0"/>
        <c:ser>
          <c:idx val="0"/>
          <c:order val="0"/>
          <c:tx>
            <c:strRef>
              <c:f>Foglio1!$B$1</c:f>
              <c:strCache>
                <c:ptCount val="1"/>
                <c:pt idx="0">
                  <c:v>tot pop</c:v>
                </c:pt>
              </c:strCache>
            </c:strRef>
          </c:tx>
          <c:spPr>
            <a:solidFill>
              <a:srgbClr val="E87722"/>
            </a:solidFill>
            <a:ln>
              <a:solidFill>
                <a:schemeClr val="accent1"/>
              </a:solidFill>
            </a:ln>
            <a:effectLst/>
          </c:spPr>
          <c:invertIfNegative val="0"/>
          <c:dPt>
            <c:idx val="0"/>
            <c:invertIfNegative val="0"/>
            <c:bubble3D val="0"/>
            <c:spPr>
              <a:solidFill>
                <a:srgbClr val="E87722"/>
              </a:solidFill>
              <a:ln>
                <a:solidFill>
                  <a:schemeClr val="accent1"/>
                </a:solidFill>
              </a:ln>
              <a:effectLst/>
            </c:spPr>
            <c:extLst>
              <c:ext xmlns:c16="http://schemas.microsoft.com/office/drawing/2014/chart" uri="{C3380CC4-5D6E-409C-BE32-E72D297353CC}">
                <c16:uniqueId val="{00000001-794B-41D3-A314-1F3C15FCDADB}"/>
              </c:ext>
            </c:extLst>
          </c:dPt>
          <c:dPt>
            <c:idx val="1"/>
            <c:invertIfNegative val="0"/>
            <c:bubble3D val="0"/>
            <c:spPr>
              <a:solidFill>
                <a:srgbClr val="E87722"/>
              </a:solidFill>
              <a:ln>
                <a:solidFill>
                  <a:schemeClr val="accent1"/>
                </a:solidFill>
              </a:ln>
              <a:effectLst/>
            </c:spPr>
            <c:extLst>
              <c:ext xmlns:c16="http://schemas.microsoft.com/office/drawing/2014/chart" uri="{C3380CC4-5D6E-409C-BE32-E72D297353CC}">
                <c16:uniqueId val="{00000003-794B-41D3-A314-1F3C15FCDADB}"/>
              </c:ext>
            </c:extLst>
          </c:dPt>
          <c:dPt>
            <c:idx val="2"/>
            <c:invertIfNegative val="0"/>
            <c:bubble3D val="0"/>
            <c:spPr>
              <a:solidFill>
                <a:srgbClr val="E87722"/>
              </a:solidFill>
              <a:ln>
                <a:solidFill>
                  <a:schemeClr val="accent1"/>
                </a:solidFill>
              </a:ln>
              <a:effectLst/>
            </c:spPr>
            <c:extLst>
              <c:ext xmlns:c16="http://schemas.microsoft.com/office/drawing/2014/chart" uri="{C3380CC4-5D6E-409C-BE32-E72D297353CC}">
                <c16:uniqueId val="{00000005-794B-41D3-A314-1F3C15FCDADB}"/>
              </c:ext>
            </c:extLst>
          </c:dPt>
          <c:dPt>
            <c:idx val="3"/>
            <c:invertIfNegative val="0"/>
            <c:bubble3D val="0"/>
            <c:spPr>
              <a:solidFill>
                <a:srgbClr val="E87722"/>
              </a:solidFill>
              <a:ln>
                <a:solidFill>
                  <a:schemeClr val="accent1"/>
                </a:solidFill>
              </a:ln>
              <a:effectLst/>
            </c:spPr>
            <c:extLst>
              <c:ext xmlns:c16="http://schemas.microsoft.com/office/drawing/2014/chart" uri="{C3380CC4-5D6E-409C-BE32-E72D297353CC}">
                <c16:uniqueId val="{00000007-794B-41D3-A314-1F3C15FCDADB}"/>
              </c:ext>
            </c:extLst>
          </c:dPt>
          <c:dPt>
            <c:idx val="4"/>
            <c:invertIfNegative val="0"/>
            <c:bubble3D val="0"/>
            <c:spPr>
              <a:solidFill>
                <a:srgbClr val="E87722"/>
              </a:solidFill>
              <a:ln>
                <a:solidFill>
                  <a:schemeClr val="accent1"/>
                </a:solidFill>
              </a:ln>
              <a:effectLst/>
            </c:spPr>
            <c:extLst>
              <c:ext xmlns:c16="http://schemas.microsoft.com/office/drawing/2014/chart" uri="{C3380CC4-5D6E-409C-BE32-E72D297353CC}">
                <c16:uniqueId val="{00000009-794B-41D3-A314-1F3C15FCDADB}"/>
              </c:ext>
            </c:extLst>
          </c:dPt>
          <c:dPt>
            <c:idx val="5"/>
            <c:invertIfNegative val="0"/>
            <c:bubble3D val="0"/>
            <c:spPr>
              <a:solidFill>
                <a:srgbClr val="E87722"/>
              </a:solidFill>
              <a:ln>
                <a:solidFill>
                  <a:schemeClr val="accent1"/>
                </a:solidFill>
              </a:ln>
              <a:effectLst/>
            </c:spPr>
            <c:extLst>
              <c:ext xmlns:c16="http://schemas.microsoft.com/office/drawing/2014/chart" uri="{C3380CC4-5D6E-409C-BE32-E72D297353CC}">
                <c16:uniqueId val="{0000000B-794B-41D3-A314-1F3C15FCDADB}"/>
              </c:ext>
            </c:extLst>
          </c:dPt>
          <c:dPt>
            <c:idx val="6"/>
            <c:invertIfNegative val="0"/>
            <c:bubble3D val="0"/>
            <c:spPr>
              <a:solidFill>
                <a:srgbClr val="E87722"/>
              </a:solidFill>
              <a:ln>
                <a:solidFill>
                  <a:schemeClr val="accent1"/>
                </a:solidFill>
              </a:ln>
              <a:effectLst/>
            </c:spPr>
            <c:extLst>
              <c:ext xmlns:c16="http://schemas.microsoft.com/office/drawing/2014/chart" uri="{C3380CC4-5D6E-409C-BE32-E72D297353CC}">
                <c16:uniqueId val="{0000000D-794B-41D3-A314-1F3C15FCDADB}"/>
              </c:ext>
            </c:extLst>
          </c:dPt>
          <c:dPt>
            <c:idx val="7"/>
            <c:invertIfNegative val="0"/>
            <c:bubble3D val="0"/>
            <c:spPr>
              <a:solidFill>
                <a:srgbClr val="E87722"/>
              </a:solidFill>
              <a:ln>
                <a:solidFill>
                  <a:schemeClr val="accent1"/>
                </a:solidFill>
              </a:ln>
              <a:effectLst/>
            </c:spPr>
            <c:extLst>
              <c:ext xmlns:c16="http://schemas.microsoft.com/office/drawing/2014/chart" uri="{C3380CC4-5D6E-409C-BE32-E72D297353CC}">
                <c16:uniqueId val="{0000000F-794B-41D3-A314-1F3C15FCDADB}"/>
              </c:ext>
            </c:extLst>
          </c:dPt>
          <c:dPt>
            <c:idx val="8"/>
            <c:invertIfNegative val="0"/>
            <c:bubble3D val="0"/>
            <c:spPr>
              <a:solidFill>
                <a:srgbClr val="E87722"/>
              </a:solidFill>
              <a:ln>
                <a:solidFill>
                  <a:schemeClr val="accent1"/>
                </a:solidFill>
              </a:ln>
              <a:effectLst/>
            </c:spPr>
            <c:extLst>
              <c:ext xmlns:c16="http://schemas.microsoft.com/office/drawing/2014/chart" uri="{C3380CC4-5D6E-409C-BE32-E72D297353CC}">
                <c16:uniqueId val="{00000011-794B-41D3-A314-1F3C15FCDADB}"/>
              </c:ext>
            </c:extLst>
          </c:dPt>
          <c:dPt>
            <c:idx val="9"/>
            <c:invertIfNegative val="0"/>
            <c:bubble3D val="0"/>
            <c:spPr>
              <a:solidFill>
                <a:srgbClr val="E87722"/>
              </a:solidFill>
              <a:ln>
                <a:solidFill>
                  <a:schemeClr val="accent1"/>
                </a:solidFill>
              </a:ln>
              <a:effectLst/>
            </c:spPr>
            <c:extLst>
              <c:ext xmlns:c16="http://schemas.microsoft.com/office/drawing/2014/chart" uri="{C3380CC4-5D6E-409C-BE32-E72D297353CC}">
                <c16:uniqueId val="{00000013-794B-41D3-A314-1F3C15FCDADB}"/>
              </c:ext>
            </c:extLst>
          </c:dPt>
          <c:dPt>
            <c:idx val="10"/>
            <c:invertIfNegative val="0"/>
            <c:bubble3D val="0"/>
            <c:spPr>
              <a:solidFill>
                <a:srgbClr val="E87722"/>
              </a:solidFill>
              <a:ln>
                <a:solidFill>
                  <a:schemeClr val="accent1"/>
                </a:solidFill>
              </a:ln>
              <a:effectLst/>
            </c:spPr>
            <c:extLst>
              <c:ext xmlns:c16="http://schemas.microsoft.com/office/drawing/2014/chart" uri="{C3380CC4-5D6E-409C-BE32-E72D297353CC}">
                <c16:uniqueId val="{00000015-794B-41D3-A314-1F3C15FCDADB}"/>
              </c:ext>
            </c:extLst>
          </c:dPt>
          <c:dPt>
            <c:idx val="11"/>
            <c:invertIfNegative val="0"/>
            <c:bubble3D val="0"/>
            <c:spPr>
              <a:solidFill>
                <a:srgbClr val="E87722"/>
              </a:solidFill>
              <a:ln>
                <a:solidFill>
                  <a:schemeClr val="accent1"/>
                </a:solidFill>
              </a:ln>
              <a:effectLst/>
            </c:spPr>
            <c:extLst>
              <c:ext xmlns:c16="http://schemas.microsoft.com/office/drawing/2014/chart" uri="{C3380CC4-5D6E-409C-BE32-E72D297353CC}">
                <c16:uniqueId val="{00000017-794B-41D3-A314-1F3C15FCDADB}"/>
              </c:ext>
            </c:extLst>
          </c:dPt>
          <c:dPt>
            <c:idx val="12"/>
            <c:invertIfNegative val="0"/>
            <c:bubble3D val="0"/>
            <c:spPr>
              <a:solidFill>
                <a:srgbClr val="E87722"/>
              </a:solidFill>
              <a:ln>
                <a:solidFill>
                  <a:schemeClr val="accent1"/>
                </a:solidFill>
              </a:ln>
              <a:effectLst/>
            </c:spPr>
            <c:extLst>
              <c:ext xmlns:c16="http://schemas.microsoft.com/office/drawing/2014/chart" uri="{C3380CC4-5D6E-409C-BE32-E72D297353CC}">
                <c16:uniqueId val="{00000019-794B-41D3-A314-1F3C15FCDADB}"/>
              </c:ext>
            </c:extLst>
          </c:dPt>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Foglio1!$A$2:$A$11</c:f>
              <c:strCache>
                <c:ptCount val="10"/>
                <c:pt idx="0">
                  <c:v>lavoro ed economia</c:v>
                </c:pt>
                <c:pt idx="1">
                  <c:v>inflazione, caro vita, perdita del potere d'acquisto</c:v>
                </c:pt>
                <c:pt idx="2">
                  <c:v>immigrazione</c:v>
                </c:pt>
                <c:pt idx="3">
                  <c:v>sanità e covid-19</c:v>
                </c:pt>
                <c:pt idx="4">
                  <c:v>cattivo funzionamento delle istituzioni</c:v>
                </c:pt>
                <c:pt idx="5">
                  <c:v>welfare e assistenza</c:v>
                </c:pt>
                <c:pt idx="6">
                  <c:v>sicurezza</c:v>
                </c:pt>
                <c:pt idx="7">
                  <c:v>ambiente</c:v>
                </c:pt>
                <c:pt idx="8">
                  <c:v>guerra, tensioni internazionali</c:v>
                </c:pt>
                <c:pt idx="9">
                  <c:v>mobilità</c:v>
                </c:pt>
              </c:strCache>
            </c:strRef>
          </c:cat>
          <c:val>
            <c:numRef>
              <c:f>Foglio1!$B$2:$B$11</c:f>
              <c:numCache>
                <c:formatCode>General</c:formatCode>
                <c:ptCount val="10"/>
                <c:pt idx="0">
                  <c:v>57.999999999999993</c:v>
                </c:pt>
                <c:pt idx="1">
                  <c:v>40</c:v>
                </c:pt>
                <c:pt idx="2">
                  <c:v>34</c:v>
                </c:pt>
                <c:pt idx="3">
                  <c:v>26</c:v>
                </c:pt>
                <c:pt idx="4">
                  <c:v>22</c:v>
                </c:pt>
                <c:pt idx="5">
                  <c:v>20</c:v>
                </c:pt>
                <c:pt idx="6">
                  <c:v>20</c:v>
                </c:pt>
                <c:pt idx="7">
                  <c:v>19</c:v>
                </c:pt>
                <c:pt idx="8">
                  <c:v>3</c:v>
                </c:pt>
                <c:pt idx="9">
                  <c:v>2</c:v>
                </c:pt>
              </c:numCache>
            </c:numRef>
          </c:val>
          <c:extLst>
            <c:ext xmlns:c16="http://schemas.microsoft.com/office/drawing/2014/chart" uri="{C3380CC4-5D6E-409C-BE32-E72D297353CC}">
              <c16:uniqueId val="{0000001A-794B-41D3-A314-1F3C15FCDADB}"/>
            </c:ext>
          </c:extLst>
        </c:ser>
        <c:dLbls>
          <c:dLblPos val="outEnd"/>
          <c:showLegendKey val="0"/>
          <c:showVal val="1"/>
          <c:showCatName val="0"/>
          <c:showSerName val="0"/>
          <c:showPercent val="0"/>
          <c:showBubbleSize val="0"/>
        </c:dLbls>
        <c:gapWidth val="52"/>
        <c:axId val="935864320"/>
        <c:axId val="935866288"/>
      </c:barChart>
      <c:catAx>
        <c:axId val="935864320"/>
        <c:scaling>
          <c:orientation val="maxMin"/>
        </c:scaling>
        <c:delete val="1"/>
        <c:axPos val="l"/>
        <c:numFmt formatCode="General" sourceLinked="1"/>
        <c:majorTickMark val="out"/>
        <c:minorTickMark val="none"/>
        <c:tickLblPos val="nextTo"/>
        <c:crossAx val="935866288"/>
        <c:crosses val="autoZero"/>
        <c:auto val="1"/>
        <c:lblAlgn val="ctr"/>
        <c:lblOffset val="100"/>
        <c:noMultiLvlLbl val="0"/>
      </c:catAx>
      <c:valAx>
        <c:axId val="935866288"/>
        <c:scaling>
          <c:orientation val="minMax"/>
          <c:max val="100"/>
          <c:min val="0"/>
        </c:scaling>
        <c:delete val="1"/>
        <c:axPos val="b"/>
        <c:numFmt formatCode="General" sourceLinked="1"/>
        <c:majorTickMark val="out"/>
        <c:minorTickMark val="none"/>
        <c:tickLblPos val="nextTo"/>
        <c:crossAx val="935864320"/>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2"/>
          </a:solidFill>
        </a:defRPr>
      </a:pPr>
      <a:endParaRPr lang="it-I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0268777518537342"/>
          <c:w val="0.94077449842256566"/>
          <c:h val="0.67659194854427629"/>
        </c:manualLayout>
      </c:layout>
      <c:barChart>
        <c:barDir val="col"/>
        <c:grouping val="percentStacked"/>
        <c:varyColors val="0"/>
        <c:ser>
          <c:idx val="5"/>
          <c:order val="0"/>
          <c:tx>
            <c:strRef>
              <c:f>Foglio1!$A$2</c:f>
              <c:strCache>
                <c:ptCount val="1"/>
                <c:pt idx="0">
                  <c:v>Molto</c:v>
                </c:pt>
              </c:strCache>
            </c:strRef>
          </c:tx>
          <c:spPr>
            <a:pattFill prst="pct50">
              <a:fgClr>
                <a:srgbClr val="C00000"/>
              </a:fgClr>
              <a:bgClr>
                <a:schemeClr val="bg1"/>
              </a:bgClr>
            </a:pattFill>
            <a:ln w="28575">
              <a:solidFill>
                <a:srgbClr val="C00000"/>
              </a:solidFill>
            </a:ln>
            <a:effectLst/>
          </c:spPr>
          <c:invertIfNegative val="0"/>
          <c:dPt>
            <c:idx val="0"/>
            <c:invertIfNegative val="0"/>
            <c:bubble3D val="0"/>
            <c:spPr>
              <a:pattFill prst="pct50">
                <a:fgClr>
                  <a:srgbClr val="C00000"/>
                </a:fgClr>
                <a:bgClr>
                  <a:schemeClr val="bg1"/>
                </a:bgClr>
              </a:pattFill>
              <a:ln w="28575">
                <a:solidFill>
                  <a:srgbClr val="C00000"/>
                </a:solidFill>
              </a:ln>
              <a:effectLst/>
            </c:spPr>
            <c:extLst>
              <c:ext xmlns:c16="http://schemas.microsoft.com/office/drawing/2014/chart" uri="{C3380CC4-5D6E-409C-BE32-E72D297353CC}">
                <c16:uniqueId val="{00000001-8D44-4433-A74E-AD6BA0D35518}"/>
              </c:ext>
            </c:extLst>
          </c:dPt>
          <c:dPt>
            <c:idx val="2"/>
            <c:invertIfNegative val="0"/>
            <c:bubble3D val="0"/>
            <c:spPr>
              <a:pattFill prst="pct50">
                <a:fgClr>
                  <a:srgbClr val="C00000"/>
                </a:fgClr>
                <a:bgClr>
                  <a:schemeClr val="bg1"/>
                </a:bgClr>
              </a:pattFill>
              <a:ln w="28575">
                <a:solidFill>
                  <a:srgbClr val="C00000"/>
                </a:solidFill>
              </a:ln>
              <a:effectLst/>
            </c:spPr>
            <c:extLst>
              <c:ext xmlns:c16="http://schemas.microsoft.com/office/drawing/2014/chart" uri="{C3380CC4-5D6E-409C-BE32-E72D297353CC}">
                <c16:uniqueId val="{00000003-8D44-4433-A74E-AD6BA0D35518}"/>
              </c:ext>
            </c:extLst>
          </c:dPt>
          <c:dPt>
            <c:idx val="3"/>
            <c:invertIfNegative val="0"/>
            <c:bubble3D val="0"/>
            <c:spPr>
              <a:solidFill>
                <a:srgbClr val="C00000"/>
              </a:solidFill>
              <a:ln w="28575">
                <a:solidFill>
                  <a:srgbClr val="C00000"/>
                </a:solidFill>
              </a:ln>
              <a:effectLst/>
            </c:spPr>
            <c:extLst>
              <c:ext xmlns:c16="http://schemas.microsoft.com/office/drawing/2014/chart" uri="{C3380CC4-5D6E-409C-BE32-E72D297353CC}">
                <c16:uniqueId val="{00000005-8D44-4433-A74E-AD6BA0D35518}"/>
              </c:ext>
            </c:extLst>
          </c:dPt>
          <c:dLbls>
            <c:dLbl>
              <c:idx val="2"/>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lumMod val="65000"/>
                          <a:lumOff val="35000"/>
                        </a:schemeClr>
                      </a:solidFill>
                      <a:latin typeface="+mn-lt"/>
                      <a:ea typeface="+mn-ea"/>
                      <a:cs typeface="+mn-cs"/>
                    </a:defRPr>
                  </a:pPr>
                  <a:endParaRPr lang="it-IT"/>
                </a:p>
              </c:txPr>
              <c:dLblPos val="ctr"/>
              <c:showLegendKey val="0"/>
              <c:showVal val="1"/>
              <c:showCatName val="0"/>
              <c:showSerName val="0"/>
              <c:showPercent val="0"/>
              <c:showBubbleSize val="0"/>
              <c:extLst>
                <c:ext xmlns:c16="http://schemas.microsoft.com/office/drawing/2014/chart" uri="{C3380CC4-5D6E-409C-BE32-E72D297353CC}">
                  <c16:uniqueId val="{00000003-8D44-4433-A74E-AD6BA0D35518}"/>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extLst>
                <c:ext xmlns:c16="http://schemas.microsoft.com/office/drawing/2014/chart" uri="{C3380CC4-5D6E-409C-BE32-E72D297353CC}">
                  <c16:uniqueId val="{00000005-8D44-4433-A74E-AD6BA0D35518}"/>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rgbClr val="595959"/>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Foglio1!$B$1:$I$1</c:f>
              <c:strCache>
                <c:ptCount val="4"/>
                <c:pt idx="0">
                  <c:v>Wave1</c:v>
                </c:pt>
                <c:pt idx="1">
                  <c:v>Wave2</c:v>
                </c:pt>
                <c:pt idx="2">
                  <c:v>Wave3</c:v>
                </c:pt>
                <c:pt idx="3">
                  <c:v>Wave4</c:v>
                </c:pt>
              </c:strCache>
            </c:strRef>
          </c:cat>
          <c:val>
            <c:numRef>
              <c:f>Foglio1!$B$2:$I$2</c:f>
              <c:numCache>
                <c:formatCode>General</c:formatCode>
                <c:ptCount val="4"/>
                <c:pt idx="0">
                  <c:v>28</c:v>
                </c:pt>
                <c:pt idx="1">
                  <c:v>28</c:v>
                </c:pt>
                <c:pt idx="2">
                  <c:v>30</c:v>
                </c:pt>
                <c:pt idx="3">
                  <c:v>31</c:v>
                </c:pt>
              </c:numCache>
            </c:numRef>
          </c:val>
          <c:extLst>
            <c:ext xmlns:c16="http://schemas.microsoft.com/office/drawing/2014/chart" uri="{C3380CC4-5D6E-409C-BE32-E72D297353CC}">
              <c16:uniqueId val="{00000006-8D44-4433-A74E-AD6BA0D35518}"/>
            </c:ext>
          </c:extLst>
        </c:ser>
        <c:ser>
          <c:idx val="3"/>
          <c:order val="1"/>
          <c:tx>
            <c:strRef>
              <c:f>Foglio1!$A$3</c:f>
              <c:strCache>
                <c:ptCount val="1"/>
                <c:pt idx="0">
                  <c:v>Abbastanza</c:v>
                </c:pt>
              </c:strCache>
            </c:strRef>
          </c:tx>
          <c:spPr>
            <a:pattFill prst="pct50">
              <a:fgClr>
                <a:srgbClr val="FF0000"/>
              </a:fgClr>
              <a:bgClr>
                <a:schemeClr val="bg1"/>
              </a:bgClr>
            </a:pattFill>
            <a:ln w="28575">
              <a:solidFill>
                <a:srgbClr val="FF0000">
                  <a:alpha val="50196"/>
                </a:srgbClr>
              </a:solidFill>
            </a:ln>
            <a:effectLst/>
          </c:spPr>
          <c:invertIfNegative val="0"/>
          <c:dPt>
            <c:idx val="0"/>
            <c:invertIfNegative val="0"/>
            <c:bubble3D val="0"/>
            <c:spPr>
              <a:pattFill prst="pct50">
                <a:fgClr>
                  <a:srgbClr val="FF0000"/>
                </a:fgClr>
                <a:bgClr>
                  <a:schemeClr val="bg1"/>
                </a:bgClr>
              </a:pattFill>
              <a:ln w="28575">
                <a:solidFill>
                  <a:srgbClr val="FF0000">
                    <a:alpha val="50196"/>
                  </a:srgbClr>
                </a:solidFill>
              </a:ln>
              <a:effectLst/>
            </c:spPr>
            <c:extLst>
              <c:ext xmlns:c16="http://schemas.microsoft.com/office/drawing/2014/chart" uri="{C3380CC4-5D6E-409C-BE32-E72D297353CC}">
                <c16:uniqueId val="{00000008-8D44-4433-A74E-AD6BA0D35518}"/>
              </c:ext>
            </c:extLst>
          </c:dPt>
          <c:dPt>
            <c:idx val="2"/>
            <c:invertIfNegative val="0"/>
            <c:bubble3D val="0"/>
            <c:spPr>
              <a:pattFill prst="pct50">
                <a:fgClr>
                  <a:srgbClr val="FF0000"/>
                </a:fgClr>
                <a:bgClr>
                  <a:schemeClr val="bg1"/>
                </a:bgClr>
              </a:pattFill>
              <a:ln w="28575">
                <a:solidFill>
                  <a:srgbClr val="FF0000">
                    <a:alpha val="50196"/>
                  </a:srgbClr>
                </a:solidFill>
              </a:ln>
              <a:effectLst/>
            </c:spPr>
            <c:extLst>
              <c:ext xmlns:c16="http://schemas.microsoft.com/office/drawing/2014/chart" uri="{C3380CC4-5D6E-409C-BE32-E72D297353CC}">
                <c16:uniqueId val="{0000000A-8D44-4433-A74E-AD6BA0D35518}"/>
              </c:ext>
            </c:extLst>
          </c:dPt>
          <c:dPt>
            <c:idx val="3"/>
            <c:invertIfNegative val="0"/>
            <c:bubble3D val="0"/>
            <c:spPr>
              <a:solidFill>
                <a:srgbClr val="FF0000"/>
              </a:solidFill>
              <a:ln w="28575">
                <a:solidFill>
                  <a:srgbClr val="FF0000">
                    <a:alpha val="50196"/>
                  </a:srgbClr>
                </a:solidFill>
              </a:ln>
              <a:effectLst/>
            </c:spPr>
            <c:extLst>
              <c:ext xmlns:c16="http://schemas.microsoft.com/office/drawing/2014/chart" uri="{C3380CC4-5D6E-409C-BE32-E72D297353CC}">
                <c16:uniqueId val="{0000000C-8D44-4433-A74E-AD6BA0D35518}"/>
              </c:ext>
            </c:extLst>
          </c:dPt>
          <c:dLbls>
            <c:dLbl>
              <c:idx val="2"/>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lumMod val="65000"/>
                          <a:lumOff val="35000"/>
                        </a:schemeClr>
                      </a:solidFill>
                      <a:latin typeface="+mn-lt"/>
                      <a:ea typeface="+mn-ea"/>
                      <a:cs typeface="+mn-cs"/>
                    </a:defRPr>
                  </a:pPr>
                  <a:endParaRPr lang="it-IT"/>
                </a:p>
              </c:txPr>
              <c:dLblPos val="ctr"/>
              <c:showLegendKey val="0"/>
              <c:showVal val="1"/>
              <c:showCatName val="0"/>
              <c:showSerName val="0"/>
              <c:showPercent val="0"/>
              <c:showBubbleSize val="0"/>
              <c:extLst>
                <c:ext xmlns:c16="http://schemas.microsoft.com/office/drawing/2014/chart" uri="{C3380CC4-5D6E-409C-BE32-E72D297353CC}">
                  <c16:uniqueId val="{0000000A-8D44-4433-A74E-AD6BA0D35518}"/>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extLst>
                <c:ext xmlns:c16="http://schemas.microsoft.com/office/drawing/2014/chart" uri="{C3380CC4-5D6E-409C-BE32-E72D297353CC}">
                  <c16:uniqueId val="{0000000C-8D44-4433-A74E-AD6BA0D35518}"/>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rgbClr val="595959"/>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Foglio1!$B$1:$I$1</c:f>
              <c:strCache>
                <c:ptCount val="4"/>
                <c:pt idx="0">
                  <c:v>Wave1</c:v>
                </c:pt>
                <c:pt idx="1">
                  <c:v>Wave2</c:v>
                </c:pt>
                <c:pt idx="2">
                  <c:v>Wave3</c:v>
                </c:pt>
                <c:pt idx="3">
                  <c:v>Wave4</c:v>
                </c:pt>
              </c:strCache>
            </c:strRef>
          </c:cat>
          <c:val>
            <c:numRef>
              <c:f>Foglio1!$B$3:$I$3</c:f>
              <c:numCache>
                <c:formatCode>General</c:formatCode>
                <c:ptCount val="4"/>
                <c:pt idx="0">
                  <c:v>48</c:v>
                </c:pt>
                <c:pt idx="1">
                  <c:v>48</c:v>
                </c:pt>
                <c:pt idx="2">
                  <c:v>47</c:v>
                </c:pt>
                <c:pt idx="3">
                  <c:v>43</c:v>
                </c:pt>
              </c:numCache>
            </c:numRef>
          </c:val>
          <c:extLst>
            <c:ext xmlns:c16="http://schemas.microsoft.com/office/drawing/2014/chart" uri="{C3380CC4-5D6E-409C-BE32-E72D297353CC}">
              <c16:uniqueId val="{0000000D-8D44-4433-A74E-AD6BA0D35518}"/>
            </c:ext>
          </c:extLst>
        </c:ser>
        <c:ser>
          <c:idx val="0"/>
          <c:order val="2"/>
          <c:tx>
            <c:strRef>
              <c:f>Foglio1!$A$4</c:f>
              <c:strCache>
                <c:ptCount val="1"/>
                <c:pt idx="0">
                  <c:v>Così così</c:v>
                </c:pt>
              </c:strCache>
            </c:strRef>
          </c:tx>
          <c:spPr>
            <a:pattFill prst="pct50">
              <a:fgClr>
                <a:srgbClr val="FFC000"/>
              </a:fgClr>
              <a:bgClr>
                <a:schemeClr val="bg1"/>
              </a:bgClr>
            </a:pattFill>
            <a:ln w="28575">
              <a:solidFill>
                <a:srgbClr val="FFC000">
                  <a:alpha val="50196"/>
                </a:srgbClr>
              </a:solidFill>
            </a:ln>
            <a:effectLst/>
          </c:spPr>
          <c:invertIfNegative val="0"/>
          <c:dPt>
            <c:idx val="0"/>
            <c:invertIfNegative val="0"/>
            <c:bubble3D val="0"/>
            <c:spPr>
              <a:pattFill prst="pct50">
                <a:fgClr>
                  <a:srgbClr val="FFC000"/>
                </a:fgClr>
                <a:bgClr>
                  <a:schemeClr val="bg1"/>
                </a:bgClr>
              </a:pattFill>
              <a:ln w="28575">
                <a:solidFill>
                  <a:srgbClr val="FFC000">
                    <a:alpha val="50196"/>
                  </a:srgbClr>
                </a:solidFill>
              </a:ln>
              <a:effectLst/>
            </c:spPr>
            <c:extLst>
              <c:ext xmlns:c16="http://schemas.microsoft.com/office/drawing/2014/chart" uri="{C3380CC4-5D6E-409C-BE32-E72D297353CC}">
                <c16:uniqueId val="{0000000F-8D44-4433-A74E-AD6BA0D35518}"/>
              </c:ext>
            </c:extLst>
          </c:dPt>
          <c:dPt>
            <c:idx val="2"/>
            <c:invertIfNegative val="0"/>
            <c:bubble3D val="0"/>
            <c:spPr>
              <a:pattFill prst="pct50">
                <a:fgClr>
                  <a:srgbClr val="FFC000"/>
                </a:fgClr>
                <a:bgClr>
                  <a:schemeClr val="bg1"/>
                </a:bgClr>
              </a:pattFill>
              <a:ln w="28575">
                <a:solidFill>
                  <a:srgbClr val="FFC000">
                    <a:alpha val="50196"/>
                  </a:srgbClr>
                </a:solidFill>
              </a:ln>
              <a:effectLst/>
            </c:spPr>
            <c:extLst>
              <c:ext xmlns:c16="http://schemas.microsoft.com/office/drawing/2014/chart" uri="{C3380CC4-5D6E-409C-BE32-E72D297353CC}">
                <c16:uniqueId val="{00000011-8D44-4433-A74E-AD6BA0D35518}"/>
              </c:ext>
            </c:extLst>
          </c:dPt>
          <c:dPt>
            <c:idx val="3"/>
            <c:invertIfNegative val="0"/>
            <c:bubble3D val="0"/>
            <c:spPr>
              <a:solidFill>
                <a:srgbClr val="FFC000"/>
              </a:solidFill>
              <a:ln w="28575">
                <a:solidFill>
                  <a:srgbClr val="FFC000">
                    <a:alpha val="50196"/>
                  </a:srgbClr>
                </a:solidFill>
              </a:ln>
              <a:effectLst/>
            </c:spPr>
            <c:extLst>
              <c:ext xmlns:c16="http://schemas.microsoft.com/office/drawing/2014/chart" uri="{C3380CC4-5D6E-409C-BE32-E72D297353CC}">
                <c16:uniqueId val="{00000013-8D44-4433-A74E-AD6BA0D35518}"/>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rgbClr val="595959"/>
                      </a:solidFill>
                      <a:latin typeface="+mn-lt"/>
                      <a:ea typeface="+mn-ea"/>
                      <a:cs typeface="+mn-cs"/>
                    </a:defRPr>
                  </a:pPr>
                  <a:endParaRPr lang="it-IT"/>
                </a:p>
              </c:txPr>
              <c:dLblPos val="ctr"/>
              <c:showLegendKey val="0"/>
              <c:showVal val="1"/>
              <c:showCatName val="0"/>
              <c:showSerName val="0"/>
              <c:showPercent val="0"/>
              <c:showBubbleSize val="0"/>
              <c:extLst>
                <c:ext xmlns:c16="http://schemas.microsoft.com/office/drawing/2014/chart" uri="{C3380CC4-5D6E-409C-BE32-E72D297353CC}">
                  <c16:uniqueId val="{0000000F-8D44-4433-A74E-AD6BA0D35518}"/>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65000"/>
                          <a:lumOff val="35000"/>
                        </a:schemeClr>
                      </a:solidFill>
                      <a:latin typeface="+mn-lt"/>
                      <a:ea typeface="+mn-ea"/>
                      <a:cs typeface="+mn-cs"/>
                    </a:defRPr>
                  </a:pPr>
                  <a:endParaRPr lang="it-IT"/>
                </a:p>
              </c:txPr>
              <c:dLblPos val="ctr"/>
              <c:showLegendKey val="0"/>
              <c:showVal val="1"/>
              <c:showCatName val="0"/>
              <c:showSerName val="0"/>
              <c:showPercent val="0"/>
              <c:showBubbleSize val="0"/>
              <c:extLst>
                <c:ext xmlns:c16="http://schemas.microsoft.com/office/drawing/2014/chart" uri="{C3380CC4-5D6E-409C-BE32-E72D297353CC}">
                  <c16:uniqueId val="{00000011-8D44-4433-A74E-AD6BA0D35518}"/>
                </c:ext>
              </c:extLst>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extLst>
                <c:ext xmlns:c16="http://schemas.microsoft.com/office/drawing/2014/chart" uri="{C3380CC4-5D6E-409C-BE32-E72D297353CC}">
                  <c16:uniqueId val="{00000013-8D44-4433-A74E-AD6BA0D3551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595959"/>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Foglio1!$B$1:$I$1</c:f>
              <c:strCache>
                <c:ptCount val="4"/>
                <c:pt idx="0">
                  <c:v>Wave1</c:v>
                </c:pt>
                <c:pt idx="1">
                  <c:v>Wave2</c:v>
                </c:pt>
                <c:pt idx="2">
                  <c:v>Wave3</c:v>
                </c:pt>
                <c:pt idx="3">
                  <c:v>Wave4</c:v>
                </c:pt>
              </c:strCache>
            </c:strRef>
          </c:cat>
          <c:val>
            <c:numRef>
              <c:f>Foglio1!$B$4:$I$4</c:f>
              <c:numCache>
                <c:formatCode>General</c:formatCode>
                <c:ptCount val="4"/>
                <c:pt idx="0">
                  <c:v>20</c:v>
                </c:pt>
                <c:pt idx="1">
                  <c:v>17</c:v>
                </c:pt>
                <c:pt idx="2">
                  <c:v>17</c:v>
                </c:pt>
                <c:pt idx="3">
                  <c:v>19</c:v>
                </c:pt>
              </c:numCache>
            </c:numRef>
          </c:val>
          <c:extLst>
            <c:ext xmlns:c16="http://schemas.microsoft.com/office/drawing/2014/chart" uri="{C3380CC4-5D6E-409C-BE32-E72D297353CC}">
              <c16:uniqueId val="{00000014-8D44-4433-A74E-AD6BA0D35518}"/>
            </c:ext>
          </c:extLst>
        </c:ser>
        <c:ser>
          <c:idx val="4"/>
          <c:order val="3"/>
          <c:tx>
            <c:strRef>
              <c:f>Foglio1!$A$5</c:f>
              <c:strCache>
                <c:ptCount val="1"/>
                <c:pt idx="0">
                  <c:v>Poco</c:v>
                </c:pt>
              </c:strCache>
            </c:strRef>
          </c:tx>
          <c:spPr>
            <a:pattFill prst="pct50">
              <a:fgClr>
                <a:srgbClr val="008000"/>
              </a:fgClr>
              <a:bgClr>
                <a:schemeClr val="bg1"/>
              </a:bgClr>
            </a:pattFill>
            <a:ln w="28575">
              <a:solidFill>
                <a:srgbClr val="008000">
                  <a:alpha val="50196"/>
                </a:srgbClr>
              </a:solidFill>
            </a:ln>
            <a:effectLst/>
          </c:spPr>
          <c:invertIfNegative val="0"/>
          <c:dPt>
            <c:idx val="0"/>
            <c:invertIfNegative val="0"/>
            <c:bubble3D val="0"/>
            <c:spPr>
              <a:pattFill prst="pct50">
                <a:fgClr>
                  <a:srgbClr val="008000"/>
                </a:fgClr>
                <a:bgClr>
                  <a:schemeClr val="bg1"/>
                </a:bgClr>
              </a:pattFill>
              <a:ln w="28575">
                <a:solidFill>
                  <a:srgbClr val="008000">
                    <a:alpha val="50196"/>
                  </a:srgbClr>
                </a:solidFill>
              </a:ln>
              <a:effectLst/>
            </c:spPr>
            <c:extLst>
              <c:ext xmlns:c16="http://schemas.microsoft.com/office/drawing/2014/chart" uri="{C3380CC4-5D6E-409C-BE32-E72D297353CC}">
                <c16:uniqueId val="{00000016-8D44-4433-A74E-AD6BA0D35518}"/>
              </c:ext>
            </c:extLst>
          </c:dPt>
          <c:dPt>
            <c:idx val="2"/>
            <c:invertIfNegative val="0"/>
            <c:bubble3D val="0"/>
            <c:spPr>
              <a:pattFill prst="pct50">
                <a:fgClr>
                  <a:srgbClr val="008000"/>
                </a:fgClr>
                <a:bgClr>
                  <a:schemeClr val="bg1"/>
                </a:bgClr>
              </a:pattFill>
              <a:ln w="28575">
                <a:solidFill>
                  <a:srgbClr val="008000">
                    <a:alpha val="50196"/>
                  </a:srgbClr>
                </a:solidFill>
              </a:ln>
              <a:effectLst/>
            </c:spPr>
            <c:extLst>
              <c:ext xmlns:c16="http://schemas.microsoft.com/office/drawing/2014/chart" uri="{C3380CC4-5D6E-409C-BE32-E72D297353CC}">
                <c16:uniqueId val="{00000018-8D44-4433-A74E-AD6BA0D35518}"/>
              </c:ext>
            </c:extLst>
          </c:dPt>
          <c:dPt>
            <c:idx val="3"/>
            <c:invertIfNegative val="0"/>
            <c:bubble3D val="0"/>
            <c:spPr>
              <a:solidFill>
                <a:srgbClr val="00B01B"/>
              </a:solidFill>
              <a:ln w="28575">
                <a:solidFill>
                  <a:srgbClr val="00B01B">
                    <a:alpha val="50196"/>
                  </a:srgbClr>
                </a:solidFill>
              </a:ln>
              <a:effectLst/>
            </c:spPr>
            <c:extLst>
              <c:ext xmlns:c16="http://schemas.microsoft.com/office/drawing/2014/chart" uri="{C3380CC4-5D6E-409C-BE32-E72D297353CC}">
                <c16:uniqueId val="{0000001A-8D44-4433-A74E-AD6BA0D35518}"/>
              </c:ext>
            </c:extLst>
          </c:dPt>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Foglio1!$B$1:$I$1</c:f>
              <c:strCache>
                <c:ptCount val="4"/>
                <c:pt idx="0">
                  <c:v>Wave1</c:v>
                </c:pt>
                <c:pt idx="1">
                  <c:v>Wave2</c:v>
                </c:pt>
                <c:pt idx="2">
                  <c:v>Wave3</c:v>
                </c:pt>
                <c:pt idx="3">
                  <c:v>Wave4</c:v>
                </c:pt>
              </c:strCache>
            </c:strRef>
          </c:cat>
          <c:val>
            <c:numRef>
              <c:f>Foglio1!$B$5:$I$5</c:f>
              <c:numCache>
                <c:formatCode>General</c:formatCode>
                <c:ptCount val="4"/>
                <c:pt idx="0">
                  <c:v>3</c:v>
                </c:pt>
                <c:pt idx="1">
                  <c:v>5</c:v>
                </c:pt>
                <c:pt idx="2">
                  <c:v>5</c:v>
                </c:pt>
                <c:pt idx="3">
                  <c:v>5</c:v>
                </c:pt>
              </c:numCache>
            </c:numRef>
          </c:val>
          <c:extLst>
            <c:ext xmlns:c16="http://schemas.microsoft.com/office/drawing/2014/chart" uri="{C3380CC4-5D6E-409C-BE32-E72D297353CC}">
              <c16:uniqueId val="{0000001B-8D44-4433-A74E-AD6BA0D35518}"/>
            </c:ext>
          </c:extLst>
        </c:ser>
        <c:ser>
          <c:idx val="1"/>
          <c:order val="4"/>
          <c:tx>
            <c:strRef>
              <c:f>Foglio1!$A$6</c:f>
              <c:strCache>
                <c:ptCount val="1"/>
                <c:pt idx="0">
                  <c:v>Per nulla</c:v>
                </c:pt>
              </c:strCache>
            </c:strRef>
          </c:tx>
          <c:spPr>
            <a:pattFill prst="pct50">
              <a:fgClr>
                <a:srgbClr val="008000"/>
              </a:fgClr>
              <a:bgClr>
                <a:schemeClr val="bg1"/>
              </a:bgClr>
            </a:pattFill>
            <a:ln w="28575">
              <a:solidFill>
                <a:srgbClr val="008000"/>
              </a:solidFill>
            </a:ln>
            <a:effectLst/>
          </c:spPr>
          <c:invertIfNegative val="0"/>
          <c:dPt>
            <c:idx val="3"/>
            <c:invertIfNegative val="0"/>
            <c:bubble3D val="0"/>
            <c:spPr>
              <a:solidFill>
                <a:srgbClr val="7D7E7D"/>
              </a:solidFill>
              <a:ln w="28575">
                <a:solidFill>
                  <a:srgbClr val="008000"/>
                </a:solidFill>
              </a:ln>
              <a:effectLst/>
            </c:spPr>
            <c:extLst>
              <c:ext xmlns:c16="http://schemas.microsoft.com/office/drawing/2014/chart" uri="{C3380CC4-5D6E-409C-BE32-E72D297353CC}">
                <c16:uniqueId val="{0000001D-8D44-4433-A74E-AD6BA0D35518}"/>
              </c:ext>
            </c:extLst>
          </c:dPt>
          <c:dLbls>
            <c:dLbl>
              <c:idx val="0"/>
              <c:layout>
                <c:manualLayout>
                  <c:x val="-2.8716516428786813E-2"/>
                  <c:y val="8.112251415917997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8D44-4433-A74E-AD6BA0D35518}"/>
                </c:ext>
              </c:extLst>
            </c:dLbl>
            <c:dLbl>
              <c:idx val="2"/>
              <c:layout>
                <c:manualLayout>
                  <c:x val="-2.4887647571615299E-2"/>
                  <c:y val="2.704083805306065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8D44-4433-A74E-AD6BA0D35518}"/>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Foglio1!$B$1:$I$1</c:f>
              <c:strCache>
                <c:ptCount val="4"/>
                <c:pt idx="0">
                  <c:v>Wave1</c:v>
                </c:pt>
                <c:pt idx="1">
                  <c:v>Wave2</c:v>
                </c:pt>
                <c:pt idx="2">
                  <c:v>Wave3</c:v>
                </c:pt>
                <c:pt idx="3">
                  <c:v>Wave4</c:v>
                </c:pt>
              </c:strCache>
            </c:strRef>
          </c:cat>
          <c:val>
            <c:numRef>
              <c:f>Foglio1!$B$6:$I$6</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20-8D44-4433-A74E-AD6BA0D35518}"/>
            </c:ext>
          </c:extLst>
        </c:ser>
        <c:ser>
          <c:idx val="2"/>
          <c:order val="5"/>
          <c:tx>
            <c:strRef>
              <c:f>Foglio1!$A$7</c:f>
              <c:strCache>
                <c:ptCount val="1"/>
                <c:pt idx="0">
                  <c:v>Non saprei</c:v>
                </c:pt>
              </c:strCache>
            </c:strRef>
          </c:tx>
          <c:spPr>
            <a:pattFill prst="pct50">
              <a:fgClr>
                <a:schemeClr val="tx1">
                  <a:lumMod val="50000"/>
                  <a:lumOff val="50000"/>
                </a:schemeClr>
              </a:fgClr>
              <a:bgClr>
                <a:schemeClr val="bg1"/>
              </a:bgClr>
            </a:pattFill>
            <a:ln w="28575">
              <a:solidFill>
                <a:schemeClr val="tx1">
                  <a:lumMod val="50000"/>
                  <a:lumOff val="50000"/>
                </a:schemeClr>
              </a:solidFill>
            </a:ln>
            <a:effectLst/>
          </c:spPr>
          <c:invertIfNegative val="0"/>
          <c:dPt>
            <c:idx val="0"/>
            <c:invertIfNegative val="0"/>
            <c:bubble3D val="0"/>
            <c:spPr>
              <a:pattFill prst="pct50">
                <a:fgClr>
                  <a:schemeClr val="tx1">
                    <a:lumMod val="50000"/>
                    <a:lumOff val="50000"/>
                  </a:schemeClr>
                </a:fgClr>
                <a:bgClr>
                  <a:schemeClr val="bg1"/>
                </a:bgClr>
              </a:pattFill>
              <a:ln w="28575">
                <a:solidFill>
                  <a:schemeClr val="tx1">
                    <a:lumMod val="50000"/>
                    <a:lumOff val="50000"/>
                  </a:schemeClr>
                </a:solidFill>
              </a:ln>
              <a:effectLst/>
            </c:spPr>
            <c:extLst>
              <c:ext xmlns:c16="http://schemas.microsoft.com/office/drawing/2014/chart" uri="{C3380CC4-5D6E-409C-BE32-E72D297353CC}">
                <c16:uniqueId val="{00000022-8D44-4433-A74E-AD6BA0D35518}"/>
              </c:ext>
            </c:extLst>
          </c:dPt>
          <c:dPt>
            <c:idx val="2"/>
            <c:invertIfNegative val="0"/>
            <c:bubble3D val="0"/>
            <c:spPr>
              <a:solidFill>
                <a:schemeClr val="tx1">
                  <a:lumMod val="50000"/>
                  <a:lumOff val="50000"/>
                </a:schemeClr>
              </a:solidFill>
              <a:ln w="28575">
                <a:solidFill>
                  <a:schemeClr val="tx1">
                    <a:lumMod val="50000"/>
                    <a:lumOff val="50000"/>
                  </a:schemeClr>
                </a:solidFill>
              </a:ln>
              <a:effectLst/>
            </c:spPr>
            <c:extLst>
              <c:ext xmlns:c16="http://schemas.microsoft.com/office/drawing/2014/chart" uri="{C3380CC4-5D6E-409C-BE32-E72D297353CC}">
                <c16:uniqueId val="{00000024-8D44-4433-A74E-AD6BA0D35518}"/>
              </c:ext>
            </c:extLst>
          </c:dPt>
          <c:dLbls>
            <c:dLbl>
              <c:idx val="0"/>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8D44-4433-A74E-AD6BA0D35518}"/>
                </c:ext>
              </c:extLst>
            </c:dLbl>
            <c:dLbl>
              <c:idx val="1"/>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8D44-4433-A74E-AD6BA0D35518}"/>
                </c:ext>
              </c:extLst>
            </c:dLbl>
            <c:dLbl>
              <c:idx val="2"/>
              <c:layout>
                <c:manualLayout>
                  <c:x val="1.5315475428686338E-2"/>
                  <c:y val="5.4081676106120316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8D44-4433-A74E-AD6BA0D35518}"/>
                </c:ext>
              </c:extLst>
            </c:dLbl>
            <c:dLbl>
              <c:idx val="3"/>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8D44-4433-A74E-AD6BA0D3551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595959"/>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Foglio1!$B$1:$I$1</c:f>
              <c:strCache>
                <c:ptCount val="4"/>
                <c:pt idx="0">
                  <c:v>Wave1</c:v>
                </c:pt>
                <c:pt idx="1">
                  <c:v>Wave2</c:v>
                </c:pt>
                <c:pt idx="2">
                  <c:v>Wave3</c:v>
                </c:pt>
                <c:pt idx="3">
                  <c:v>Wave4</c:v>
                </c:pt>
              </c:strCache>
            </c:strRef>
          </c:cat>
          <c:val>
            <c:numRef>
              <c:f>Foglio1!$B$7:$I$7</c:f>
              <c:numCache>
                <c:formatCode>General</c:formatCode>
                <c:ptCount val="4"/>
                <c:pt idx="0">
                  <c:v>1</c:v>
                </c:pt>
                <c:pt idx="1">
                  <c:v>1</c:v>
                </c:pt>
                <c:pt idx="3">
                  <c:v>1</c:v>
                </c:pt>
              </c:numCache>
            </c:numRef>
          </c:val>
          <c:extLst>
            <c:ext xmlns:c16="http://schemas.microsoft.com/office/drawing/2014/chart" uri="{C3380CC4-5D6E-409C-BE32-E72D297353CC}">
              <c16:uniqueId val="{00000027-8D44-4433-A74E-AD6BA0D35518}"/>
            </c:ext>
          </c:extLst>
        </c:ser>
        <c:dLbls>
          <c:dLblPos val="ctr"/>
          <c:showLegendKey val="0"/>
          <c:showVal val="1"/>
          <c:showCatName val="0"/>
          <c:showSerName val="0"/>
          <c:showPercent val="0"/>
          <c:showBubbleSize val="0"/>
        </c:dLbls>
        <c:gapWidth val="70"/>
        <c:overlap val="100"/>
        <c:axId val="172435639"/>
        <c:axId val="172440559"/>
      </c:barChart>
      <c:catAx>
        <c:axId val="172435639"/>
        <c:scaling>
          <c:orientation val="minMax"/>
        </c:scaling>
        <c:delete val="1"/>
        <c:axPos val="t"/>
        <c:numFmt formatCode="General" sourceLinked="1"/>
        <c:majorTickMark val="none"/>
        <c:minorTickMark val="none"/>
        <c:tickLblPos val="nextTo"/>
        <c:crossAx val="172440559"/>
        <c:crosses val="autoZero"/>
        <c:auto val="1"/>
        <c:lblAlgn val="ctr"/>
        <c:lblOffset val="0"/>
        <c:noMultiLvlLbl val="0"/>
      </c:catAx>
      <c:valAx>
        <c:axId val="172440559"/>
        <c:scaling>
          <c:orientation val="maxMin"/>
          <c:max val="1"/>
          <c:min val="0"/>
        </c:scaling>
        <c:delete val="1"/>
        <c:axPos val="l"/>
        <c:numFmt formatCode="0%" sourceLinked="1"/>
        <c:majorTickMark val="out"/>
        <c:minorTickMark val="none"/>
        <c:tickLblPos val="nextTo"/>
        <c:crossAx val="172435639"/>
        <c:crosses val="autoZero"/>
        <c:crossBetween val="between"/>
      </c:valAx>
      <c:spPr>
        <a:noFill/>
        <a:ln>
          <a:noFill/>
        </a:ln>
        <a:effectLst/>
      </c:spPr>
    </c:plotArea>
    <c:legend>
      <c:legendPos val="b"/>
      <c:legendEntry>
        <c:idx val="2"/>
        <c:txPr>
          <a:bodyPr rot="0" spcFirstLastPara="1" vertOverflow="ellipsis" vert="horz" wrap="square" anchor="ctr" anchorCtr="1"/>
          <a:lstStyle/>
          <a:p>
            <a:pPr algn="just">
              <a:defRPr lang="en-US" sz="1200" b="0" i="0" u="none" strike="noStrike" kern="1200" baseline="0">
                <a:solidFill>
                  <a:schemeClr val="tx1">
                    <a:lumMod val="65000"/>
                    <a:lumOff val="35000"/>
                  </a:schemeClr>
                </a:solidFill>
                <a:latin typeface="+mn-lt"/>
                <a:ea typeface="+mn-ea"/>
                <a:cs typeface="+mn-cs"/>
              </a:defRPr>
            </a:pPr>
            <a:endParaRPr lang="it-IT"/>
          </a:p>
        </c:txPr>
      </c:legendEntry>
      <c:layout>
        <c:manualLayout>
          <c:xMode val="edge"/>
          <c:yMode val="edge"/>
          <c:x val="0"/>
          <c:y val="0.87956892303095946"/>
          <c:w val="0.97664581441996523"/>
          <c:h val="0.11972575905974535"/>
        </c:manualLayout>
      </c:layout>
      <c:overlay val="0"/>
      <c:spPr>
        <a:noFill/>
        <a:ln>
          <a:noFill/>
        </a:ln>
        <a:effectLst/>
      </c:spPr>
      <c:txPr>
        <a:bodyPr rot="0" spcFirstLastPara="1" vertOverflow="ellipsis" vert="horz" wrap="square" anchor="ctr" anchorCtr="1"/>
        <a:lstStyle/>
        <a:p>
          <a:pPr algn="just">
            <a:defRPr sz="12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8.6367788178696309E-2"/>
          <c:w val="0.99528863150674085"/>
          <c:h val="0.77551968539276772"/>
        </c:manualLayout>
      </c:layout>
      <c:barChart>
        <c:barDir val="col"/>
        <c:grouping val="percentStacked"/>
        <c:varyColors val="0"/>
        <c:ser>
          <c:idx val="4"/>
          <c:order val="0"/>
          <c:tx>
            <c:strRef>
              <c:f>Foglio1!$A$2</c:f>
              <c:strCache>
                <c:ptCount val="1"/>
                <c:pt idx="0">
                  <c:v>Migliorerà</c:v>
                </c:pt>
              </c:strCache>
            </c:strRef>
          </c:tx>
          <c:spPr>
            <a:pattFill prst="pct50">
              <a:fgClr>
                <a:srgbClr val="008000"/>
              </a:fgClr>
              <a:bgClr>
                <a:schemeClr val="bg1"/>
              </a:bgClr>
            </a:pattFill>
            <a:ln w="28575">
              <a:solidFill>
                <a:srgbClr val="008000">
                  <a:alpha val="74902"/>
                </a:srgbClr>
              </a:solidFill>
            </a:ln>
            <a:effectLst/>
          </c:spPr>
          <c:invertIfNegative val="0"/>
          <c:dPt>
            <c:idx val="0"/>
            <c:invertIfNegative val="0"/>
            <c:bubble3D val="0"/>
            <c:spPr>
              <a:pattFill prst="pct50">
                <a:fgClr>
                  <a:srgbClr val="008000"/>
                </a:fgClr>
                <a:bgClr>
                  <a:schemeClr val="bg1"/>
                </a:bgClr>
              </a:pattFill>
              <a:ln w="28575">
                <a:solidFill>
                  <a:srgbClr val="008000">
                    <a:alpha val="74902"/>
                  </a:srgbClr>
                </a:solidFill>
              </a:ln>
              <a:effectLst/>
            </c:spPr>
            <c:extLst>
              <c:ext xmlns:c16="http://schemas.microsoft.com/office/drawing/2014/chart" uri="{C3380CC4-5D6E-409C-BE32-E72D297353CC}">
                <c16:uniqueId val="{00000001-710D-41F5-81A8-16C51205CB84}"/>
              </c:ext>
            </c:extLst>
          </c:dPt>
          <c:dPt>
            <c:idx val="2"/>
            <c:invertIfNegative val="0"/>
            <c:bubble3D val="0"/>
            <c:spPr>
              <a:pattFill prst="pct50">
                <a:fgClr>
                  <a:srgbClr val="008000"/>
                </a:fgClr>
                <a:bgClr>
                  <a:schemeClr val="bg1"/>
                </a:bgClr>
              </a:pattFill>
              <a:ln w="28575">
                <a:solidFill>
                  <a:srgbClr val="008000">
                    <a:alpha val="74902"/>
                  </a:srgbClr>
                </a:solidFill>
              </a:ln>
              <a:effectLst/>
            </c:spPr>
            <c:extLst>
              <c:ext xmlns:c16="http://schemas.microsoft.com/office/drawing/2014/chart" uri="{C3380CC4-5D6E-409C-BE32-E72D297353CC}">
                <c16:uniqueId val="{00000003-710D-41F5-81A8-16C51205CB84}"/>
              </c:ext>
            </c:extLst>
          </c:dPt>
          <c:dPt>
            <c:idx val="3"/>
            <c:invertIfNegative val="0"/>
            <c:bubble3D val="0"/>
            <c:spPr>
              <a:solidFill>
                <a:srgbClr val="008000"/>
              </a:solidFill>
              <a:ln w="28575">
                <a:solidFill>
                  <a:srgbClr val="008000">
                    <a:alpha val="74902"/>
                  </a:srgbClr>
                </a:solidFill>
              </a:ln>
              <a:effectLst/>
            </c:spPr>
            <c:extLst>
              <c:ext xmlns:c16="http://schemas.microsoft.com/office/drawing/2014/chart" uri="{C3380CC4-5D6E-409C-BE32-E72D297353CC}">
                <c16:uniqueId val="{00000005-710D-41F5-81A8-16C51205CB84}"/>
              </c:ext>
            </c:extLst>
          </c:dPt>
          <c:dLbls>
            <c:dLbl>
              <c:idx val="2"/>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tx1">
                          <a:lumMod val="65000"/>
                          <a:lumOff val="35000"/>
                        </a:schemeClr>
                      </a:solidFill>
                      <a:latin typeface="+mn-lt"/>
                      <a:ea typeface="+mn-ea"/>
                      <a:cs typeface="+mn-cs"/>
                    </a:defRPr>
                  </a:pPr>
                  <a:endParaRPr lang="it-IT"/>
                </a:p>
              </c:txPr>
              <c:dLblPos val="ctr"/>
              <c:showLegendKey val="0"/>
              <c:showVal val="1"/>
              <c:showCatName val="0"/>
              <c:showSerName val="0"/>
              <c:showPercent val="0"/>
              <c:showBubbleSize val="0"/>
              <c:extLst>
                <c:ext xmlns:c16="http://schemas.microsoft.com/office/drawing/2014/chart" uri="{C3380CC4-5D6E-409C-BE32-E72D297353CC}">
                  <c16:uniqueId val="{00000003-710D-41F5-81A8-16C51205CB84}"/>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extLst>
                <c:ext xmlns:c16="http://schemas.microsoft.com/office/drawing/2014/chart" uri="{C3380CC4-5D6E-409C-BE32-E72D297353CC}">
                  <c16:uniqueId val="{00000005-710D-41F5-81A8-16C51205CB84}"/>
                </c:ext>
              </c:extLst>
            </c:dLbl>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rgbClr val="595959"/>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Foglio1!$B$1:$I$1</c:f>
              <c:strCache>
                <c:ptCount val="4"/>
                <c:pt idx="0">
                  <c:v>I wave2</c:v>
                </c:pt>
                <c:pt idx="1">
                  <c:v>II wave2</c:v>
                </c:pt>
                <c:pt idx="2">
                  <c:v>III wave2</c:v>
                </c:pt>
                <c:pt idx="3">
                  <c:v>IV wave2</c:v>
                </c:pt>
              </c:strCache>
            </c:strRef>
          </c:cat>
          <c:val>
            <c:numRef>
              <c:f>Foglio1!$B$2:$I$2</c:f>
              <c:numCache>
                <c:formatCode>General</c:formatCode>
                <c:ptCount val="4"/>
                <c:pt idx="0">
                  <c:v>11</c:v>
                </c:pt>
                <c:pt idx="1">
                  <c:v>12</c:v>
                </c:pt>
                <c:pt idx="2" formatCode="0">
                  <c:v>12</c:v>
                </c:pt>
                <c:pt idx="3">
                  <c:v>12</c:v>
                </c:pt>
              </c:numCache>
            </c:numRef>
          </c:val>
          <c:extLst>
            <c:ext xmlns:c16="http://schemas.microsoft.com/office/drawing/2014/chart" uri="{C3380CC4-5D6E-409C-BE32-E72D297353CC}">
              <c16:uniqueId val="{00000006-710D-41F5-81A8-16C51205CB84}"/>
            </c:ext>
          </c:extLst>
        </c:ser>
        <c:ser>
          <c:idx val="1"/>
          <c:order val="1"/>
          <c:tx>
            <c:strRef>
              <c:f>Foglio1!$A$3</c:f>
              <c:strCache>
                <c:ptCount val="1"/>
                <c:pt idx="0">
                  <c:v>Rimarrà più o meno uguale</c:v>
                </c:pt>
              </c:strCache>
            </c:strRef>
          </c:tx>
          <c:spPr>
            <a:pattFill prst="pct50">
              <a:fgClr>
                <a:schemeClr val="bg1">
                  <a:lumMod val="75000"/>
                </a:schemeClr>
              </a:fgClr>
              <a:bgClr>
                <a:schemeClr val="bg1"/>
              </a:bgClr>
            </a:pattFill>
            <a:ln w="28575">
              <a:solidFill>
                <a:srgbClr val="BFBFBF">
                  <a:alpha val="60000"/>
                </a:srgbClr>
              </a:solidFill>
            </a:ln>
            <a:effectLst/>
          </c:spPr>
          <c:invertIfNegative val="0"/>
          <c:dPt>
            <c:idx val="0"/>
            <c:invertIfNegative val="0"/>
            <c:bubble3D val="0"/>
            <c:spPr>
              <a:pattFill prst="pct50">
                <a:fgClr>
                  <a:schemeClr val="bg1">
                    <a:lumMod val="75000"/>
                  </a:schemeClr>
                </a:fgClr>
                <a:bgClr>
                  <a:schemeClr val="bg1"/>
                </a:bgClr>
              </a:pattFill>
              <a:ln w="28575">
                <a:solidFill>
                  <a:srgbClr val="BFBFBF">
                    <a:alpha val="60000"/>
                  </a:srgbClr>
                </a:solidFill>
              </a:ln>
              <a:effectLst/>
            </c:spPr>
            <c:extLst>
              <c:ext xmlns:c16="http://schemas.microsoft.com/office/drawing/2014/chart" uri="{C3380CC4-5D6E-409C-BE32-E72D297353CC}">
                <c16:uniqueId val="{00000008-710D-41F5-81A8-16C51205CB84}"/>
              </c:ext>
            </c:extLst>
          </c:dPt>
          <c:dPt>
            <c:idx val="2"/>
            <c:invertIfNegative val="0"/>
            <c:bubble3D val="0"/>
            <c:spPr>
              <a:pattFill prst="pct50">
                <a:fgClr>
                  <a:schemeClr val="bg1">
                    <a:lumMod val="75000"/>
                  </a:schemeClr>
                </a:fgClr>
                <a:bgClr>
                  <a:schemeClr val="bg1"/>
                </a:bgClr>
              </a:pattFill>
              <a:ln w="28575">
                <a:solidFill>
                  <a:srgbClr val="BFBFBF">
                    <a:alpha val="60000"/>
                  </a:srgbClr>
                </a:solidFill>
              </a:ln>
              <a:effectLst/>
            </c:spPr>
            <c:extLst>
              <c:ext xmlns:c16="http://schemas.microsoft.com/office/drawing/2014/chart" uri="{C3380CC4-5D6E-409C-BE32-E72D297353CC}">
                <c16:uniqueId val="{0000000A-710D-41F5-81A8-16C51205CB84}"/>
              </c:ext>
            </c:extLst>
          </c:dPt>
          <c:dPt>
            <c:idx val="3"/>
            <c:invertIfNegative val="0"/>
            <c:bubble3D val="0"/>
            <c:spPr>
              <a:solidFill>
                <a:schemeClr val="bg1">
                  <a:lumMod val="75000"/>
                </a:schemeClr>
              </a:solidFill>
              <a:ln w="28575">
                <a:solidFill>
                  <a:srgbClr val="BFBFBF">
                    <a:alpha val="60000"/>
                  </a:srgbClr>
                </a:solidFill>
              </a:ln>
              <a:effectLst/>
            </c:spPr>
            <c:extLst>
              <c:ext xmlns:c16="http://schemas.microsoft.com/office/drawing/2014/chart" uri="{C3380CC4-5D6E-409C-BE32-E72D297353CC}">
                <c16:uniqueId val="{0000000C-710D-41F5-81A8-16C51205CB84}"/>
              </c:ext>
            </c:extLst>
          </c:dPt>
          <c:dLbls>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tx1">
                        <a:lumMod val="75000"/>
                        <a:lumOff val="25000"/>
                      </a:schemeClr>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Foglio1!$B$1:$I$1</c:f>
              <c:strCache>
                <c:ptCount val="4"/>
                <c:pt idx="0">
                  <c:v>I wave2</c:v>
                </c:pt>
                <c:pt idx="1">
                  <c:v>II wave2</c:v>
                </c:pt>
                <c:pt idx="2">
                  <c:v>III wave2</c:v>
                </c:pt>
                <c:pt idx="3">
                  <c:v>IV wave2</c:v>
                </c:pt>
              </c:strCache>
            </c:strRef>
          </c:cat>
          <c:val>
            <c:numRef>
              <c:f>Foglio1!$B$3:$I$3</c:f>
              <c:numCache>
                <c:formatCode>General</c:formatCode>
                <c:ptCount val="4"/>
                <c:pt idx="0">
                  <c:v>69</c:v>
                </c:pt>
                <c:pt idx="1">
                  <c:v>65</c:v>
                </c:pt>
                <c:pt idx="2" formatCode="0">
                  <c:v>65</c:v>
                </c:pt>
                <c:pt idx="3">
                  <c:v>66</c:v>
                </c:pt>
              </c:numCache>
            </c:numRef>
          </c:val>
          <c:extLst>
            <c:ext xmlns:c16="http://schemas.microsoft.com/office/drawing/2014/chart" uri="{C3380CC4-5D6E-409C-BE32-E72D297353CC}">
              <c16:uniqueId val="{0000000D-710D-41F5-81A8-16C51205CB84}"/>
            </c:ext>
          </c:extLst>
        </c:ser>
        <c:ser>
          <c:idx val="2"/>
          <c:order val="2"/>
          <c:tx>
            <c:strRef>
              <c:f>Foglio1!$A$4</c:f>
              <c:strCache>
                <c:ptCount val="1"/>
                <c:pt idx="0">
                  <c:v>Peggiorerà</c:v>
                </c:pt>
              </c:strCache>
            </c:strRef>
          </c:tx>
          <c:spPr>
            <a:pattFill prst="pct50">
              <a:fgClr>
                <a:srgbClr val="FF0000"/>
              </a:fgClr>
              <a:bgClr>
                <a:schemeClr val="bg1"/>
              </a:bgClr>
            </a:pattFill>
            <a:ln w="28575">
              <a:solidFill>
                <a:srgbClr val="FF0000"/>
              </a:solidFill>
            </a:ln>
            <a:effectLst/>
          </c:spPr>
          <c:invertIfNegative val="0"/>
          <c:dPt>
            <c:idx val="0"/>
            <c:invertIfNegative val="0"/>
            <c:bubble3D val="0"/>
            <c:spPr>
              <a:pattFill prst="pct50">
                <a:fgClr>
                  <a:srgbClr val="FF0000"/>
                </a:fgClr>
                <a:bgClr>
                  <a:schemeClr val="bg1"/>
                </a:bgClr>
              </a:pattFill>
              <a:ln w="28575">
                <a:solidFill>
                  <a:srgbClr val="FF0000"/>
                </a:solidFill>
              </a:ln>
              <a:effectLst/>
            </c:spPr>
            <c:extLst>
              <c:ext xmlns:c16="http://schemas.microsoft.com/office/drawing/2014/chart" uri="{C3380CC4-5D6E-409C-BE32-E72D297353CC}">
                <c16:uniqueId val="{0000000F-710D-41F5-81A8-16C51205CB84}"/>
              </c:ext>
            </c:extLst>
          </c:dPt>
          <c:dPt>
            <c:idx val="2"/>
            <c:invertIfNegative val="0"/>
            <c:bubble3D val="0"/>
            <c:spPr>
              <a:pattFill prst="pct50">
                <a:fgClr>
                  <a:srgbClr val="FF0000"/>
                </a:fgClr>
                <a:bgClr>
                  <a:schemeClr val="bg1"/>
                </a:bgClr>
              </a:pattFill>
              <a:ln w="28575">
                <a:solidFill>
                  <a:srgbClr val="FF0000"/>
                </a:solidFill>
              </a:ln>
              <a:effectLst/>
            </c:spPr>
            <c:extLst>
              <c:ext xmlns:c16="http://schemas.microsoft.com/office/drawing/2014/chart" uri="{C3380CC4-5D6E-409C-BE32-E72D297353CC}">
                <c16:uniqueId val="{00000011-710D-41F5-81A8-16C51205CB84}"/>
              </c:ext>
            </c:extLst>
          </c:dPt>
          <c:dPt>
            <c:idx val="3"/>
            <c:invertIfNegative val="0"/>
            <c:bubble3D val="0"/>
            <c:spPr>
              <a:solidFill>
                <a:srgbClr val="FF0000"/>
              </a:solidFill>
              <a:ln w="28575">
                <a:solidFill>
                  <a:srgbClr val="FF0000"/>
                </a:solidFill>
              </a:ln>
              <a:effectLst/>
            </c:spPr>
            <c:extLst>
              <c:ext xmlns:c16="http://schemas.microsoft.com/office/drawing/2014/chart" uri="{C3380CC4-5D6E-409C-BE32-E72D297353CC}">
                <c16:uniqueId val="{00000013-710D-41F5-81A8-16C51205CB84}"/>
              </c:ext>
            </c:extLst>
          </c:dPt>
          <c:dLbls>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extLst>
                <c:ext xmlns:c16="http://schemas.microsoft.com/office/drawing/2014/chart" uri="{C3380CC4-5D6E-409C-BE32-E72D297353CC}">
                  <c16:uniqueId val="{00000013-710D-41F5-81A8-16C51205CB8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65000"/>
                        <a:lumOff val="35000"/>
                      </a:schemeClr>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Foglio1!$B$1:$I$1</c:f>
              <c:strCache>
                <c:ptCount val="4"/>
                <c:pt idx="0">
                  <c:v>I wave2</c:v>
                </c:pt>
                <c:pt idx="1">
                  <c:v>II wave2</c:v>
                </c:pt>
                <c:pt idx="2">
                  <c:v>III wave2</c:v>
                </c:pt>
                <c:pt idx="3">
                  <c:v>IV wave2</c:v>
                </c:pt>
              </c:strCache>
            </c:strRef>
          </c:cat>
          <c:val>
            <c:numRef>
              <c:f>Foglio1!$B$4:$I$4</c:f>
              <c:numCache>
                <c:formatCode>General</c:formatCode>
                <c:ptCount val="4"/>
                <c:pt idx="0">
                  <c:v>20</c:v>
                </c:pt>
                <c:pt idx="1">
                  <c:v>23</c:v>
                </c:pt>
                <c:pt idx="2" formatCode="0">
                  <c:v>23</c:v>
                </c:pt>
                <c:pt idx="3">
                  <c:v>22</c:v>
                </c:pt>
              </c:numCache>
            </c:numRef>
          </c:val>
          <c:extLst>
            <c:ext xmlns:c16="http://schemas.microsoft.com/office/drawing/2014/chart" uri="{C3380CC4-5D6E-409C-BE32-E72D297353CC}">
              <c16:uniqueId val="{00000014-710D-41F5-81A8-16C51205CB84}"/>
            </c:ext>
          </c:extLst>
        </c:ser>
        <c:dLbls>
          <c:dLblPos val="ctr"/>
          <c:showLegendKey val="0"/>
          <c:showVal val="1"/>
          <c:showCatName val="0"/>
          <c:showSerName val="0"/>
          <c:showPercent val="0"/>
          <c:showBubbleSize val="0"/>
        </c:dLbls>
        <c:gapWidth val="60"/>
        <c:overlap val="100"/>
        <c:axId val="172435639"/>
        <c:axId val="172440559"/>
      </c:barChart>
      <c:catAx>
        <c:axId val="172435639"/>
        <c:scaling>
          <c:orientation val="minMax"/>
        </c:scaling>
        <c:delete val="1"/>
        <c:axPos val="t"/>
        <c:numFmt formatCode="General" sourceLinked="1"/>
        <c:majorTickMark val="none"/>
        <c:minorTickMark val="none"/>
        <c:tickLblPos val="nextTo"/>
        <c:crossAx val="172440559"/>
        <c:crosses val="autoZero"/>
        <c:auto val="1"/>
        <c:lblAlgn val="ctr"/>
        <c:lblOffset val="0"/>
        <c:noMultiLvlLbl val="0"/>
      </c:catAx>
      <c:valAx>
        <c:axId val="172440559"/>
        <c:scaling>
          <c:orientation val="maxMin"/>
          <c:max val="1"/>
          <c:min val="0"/>
        </c:scaling>
        <c:delete val="1"/>
        <c:axPos val="l"/>
        <c:numFmt formatCode="0%" sourceLinked="1"/>
        <c:majorTickMark val="out"/>
        <c:minorTickMark val="none"/>
        <c:tickLblPos val="nextTo"/>
        <c:crossAx val="172435639"/>
        <c:crosses val="autoZero"/>
        <c:crossBetween val="between"/>
      </c:valAx>
      <c:spPr>
        <a:noFill/>
        <a:ln>
          <a:noFill/>
        </a:ln>
        <a:effectLst/>
      </c:spPr>
    </c:plotArea>
    <c:legend>
      <c:legendPos val="b"/>
      <c:layout>
        <c:manualLayout>
          <c:xMode val="edge"/>
          <c:yMode val="edge"/>
          <c:x val="2.4870063055694797E-2"/>
          <c:y val="0.89145468241481918"/>
          <c:w val="0.95584430432067824"/>
          <c:h val="7.7734769703284717E-2"/>
        </c:manualLayout>
      </c:layout>
      <c:overlay val="0"/>
      <c:spPr>
        <a:noFill/>
        <a:ln>
          <a:noFill/>
        </a:ln>
        <a:effectLst/>
      </c:spPr>
      <c:txPr>
        <a:bodyPr rot="0" spcFirstLastPara="1" vertOverflow="ellipsis" vert="horz" wrap="square" anchor="ctr" anchorCtr="1"/>
        <a:lstStyle/>
        <a:p>
          <a:pPr algn="just">
            <a:defRPr sz="12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452365294637658"/>
          <c:y val="8.7597710856600466E-2"/>
          <c:w val="0.55173920834766288"/>
          <c:h val="0.81812036328639126"/>
        </c:manualLayout>
      </c:layout>
      <c:barChart>
        <c:barDir val="bar"/>
        <c:grouping val="clustered"/>
        <c:varyColors val="0"/>
        <c:ser>
          <c:idx val="1"/>
          <c:order val="0"/>
          <c:tx>
            <c:strRef>
              <c:f>Foglio1!$C$1</c:f>
              <c:strCache>
                <c:ptCount val="1"/>
                <c:pt idx="0">
                  <c:v>Totali citazioni</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it-I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Foglio1!$A$2:$A$9</c:f>
              <c:strCache>
                <c:ptCount val="8"/>
                <c:pt idx="0">
                  <c:v> Incremento dei costi dell'energia</c:v>
                </c:pt>
                <c:pt idx="1">
                  <c:v> Le aziende che hanno deciso di aumentare i loro prezzi e continuano a farlo</c:v>
                </c:pt>
                <c:pt idx="2">
                  <c:v> L'incremento dei prezzi da parte dei fornitori di materie prime</c:v>
                </c:pt>
                <c:pt idx="3">
                  <c:v> Sono dinamiche inflazionistiche che riguardano tutta l'Europa</c:v>
                </c:pt>
                <c:pt idx="4">
                  <c:v> Il perdurare del conflitto russo û ucraino</c:v>
                </c:pt>
                <c:pt idx="5">
                  <c:v> Le relazioni internazionali tra il governo italiano e i paesi fornitori di materie prime</c:v>
                </c:pt>
                <c:pt idx="6">
                  <c:v> Incremento costi di trasporto</c:v>
                </c:pt>
                <c:pt idx="7">
                  <c:v> La minore disponibilita' delle materie prime</c:v>
                </c:pt>
              </c:strCache>
            </c:strRef>
          </c:cat>
          <c:val>
            <c:numRef>
              <c:f>Foglio1!$C$2:$C$9</c:f>
              <c:numCache>
                <c:formatCode>General</c:formatCode>
                <c:ptCount val="8"/>
                <c:pt idx="0">
                  <c:v>51</c:v>
                </c:pt>
                <c:pt idx="1">
                  <c:v>40</c:v>
                </c:pt>
                <c:pt idx="2">
                  <c:v>39</c:v>
                </c:pt>
                <c:pt idx="3">
                  <c:v>36</c:v>
                </c:pt>
                <c:pt idx="4">
                  <c:v>29</c:v>
                </c:pt>
                <c:pt idx="5">
                  <c:v>27</c:v>
                </c:pt>
                <c:pt idx="6">
                  <c:v>27</c:v>
                </c:pt>
                <c:pt idx="7">
                  <c:v>21</c:v>
                </c:pt>
              </c:numCache>
            </c:numRef>
          </c:val>
          <c:extLst>
            <c:ext xmlns:c16="http://schemas.microsoft.com/office/drawing/2014/chart" uri="{C3380CC4-5D6E-409C-BE32-E72D297353CC}">
              <c16:uniqueId val="{00000000-2243-4385-9319-A62C829C4A6B}"/>
            </c:ext>
          </c:extLst>
        </c:ser>
        <c:ser>
          <c:idx val="0"/>
          <c:order val="1"/>
          <c:tx>
            <c:strRef>
              <c:f>Foglio1!$B$1</c:f>
              <c:strCache>
                <c:ptCount val="1"/>
                <c:pt idx="0">
                  <c:v>Prima citazione</c:v>
                </c:pt>
              </c:strCache>
            </c:strRef>
          </c:tx>
          <c:spPr>
            <a:solidFill>
              <a:srgbClr val="0076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Foglio1!$A$2:$A$9</c:f>
              <c:strCache>
                <c:ptCount val="8"/>
                <c:pt idx="0">
                  <c:v> Incremento dei costi dell'energia</c:v>
                </c:pt>
                <c:pt idx="1">
                  <c:v> Le aziende che hanno deciso di aumentare i loro prezzi e continuano a farlo</c:v>
                </c:pt>
                <c:pt idx="2">
                  <c:v> L'incremento dei prezzi da parte dei fornitori di materie prime</c:v>
                </c:pt>
                <c:pt idx="3">
                  <c:v> Sono dinamiche inflazionistiche che riguardano tutta l'Europa</c:v>
                </c:pt>
                <c:pt idx="4">
                  <c:v> Il perdurare del conflitto russo û ucraino</c:v>
                </c:pt>
                <c:pt idx="5">
                  <c:v> Le relazioni internazionali tra il governo italiano e i paesi fornitori di materie prime</c:v>
                </c:pt>
                <c:pt idx="6">
                  <c:v> Incremento costi di trasporto</c:v>
                </c:pt>
                <c:pt idx="7">
                  <c:v> La minore disponibilita' delle materie prime</c:v>
                </c:pt>
              </c:strCache>
            </c:strRef>
          </c:cat>
          <c:val>
            <c:numRef>
              <c:f>Foglio1!$B$2:$B$9</c:f>
              <c:numCache>
                <c:formatCode>General</c:formatCode>
                <c:ptCount val="8"/>
                <c:pt idx="0">
                  <c:v>20</c:v>
                </c:pt>
                <c:pt idx="1">
                  <c:v>15</c:v>
                </c:pt>
                <c:pt idx="2">
                  <c:v>13</c:v>
                </c:pt>
                <c:pt idx="3">
                  <c:v>14</c:v>
                </c:pt>
                <c:pt idx="4">
                  <c:v>9</c:v>
                </c:pt>
                <c:pt idx="5">
                  <c:v>9</c:v>
                </c:pt>
                <c:pt idx="6">
                  <c:v>5</c:v>
                </c:pt>
                <c:pt idx="7">
                  <c:v>6</c:v>
                </c:pt>
              </c:numCache>
            </c:numRef>
          </c:val>
          <c:extLst>
            <c:ext xmlns:c16="http://schemas.microsoft.com/office/drawing/2014/chart" uri="{C3380CC4-5D6E-409C-BE32-E72D297353CC}">
              <c16:uniqueId val="{00000001-2243-4385-9319-A62C829C4A6B}"/>
            </c:ext>
          </c:extLst>
        </c:ser>
        <c:dLbls>
          <c:showLegendKey val="0"/>
          <c:showVal val="0"/>
          <c:showCatName val="0"/>
          <c:showSerName val="0"/>
          <c:showPercent val="0"/>
          <c:showBubbleSize val="0"/>
        </c:dLbls>
        <c:gapWidth val="75"/>
        <c:overlap val="100"/>
        <c:axId val="765212752"/>
        <c:axId val="765210128"/>
      </c:barChart>
      <c:catAx>
        <c:axId val="765212752"/>
        <c:scaling>
          <c:orientation val="maxMin"/>
        </c:scaling>
        <c:delete val="1"/>
        <c:axPos val="l"/>
        <c:numFmt formatCode="General" sourceLinked="1"/>
        <c:majorTickMark val="out"/>
        <c:minorTickMark val="none"/>
        <c:tickLblPos val="nextTo"/>
        <c:crossAx val="765210128"/>
        <c:crosses val="autoZero"/>
        <c:auto val="1"/>
        <c:lblAlgn val="ctr"/>
        <c:lblOffset val="100"/>
        <c:noMultiLvlLbl val="0"/>
      </c:catAx>
      <c:valAx>
        <c:axId val="765210128"/>
        <c:scaling>
          <c:orientation val="minMax"/>
          <c:max val="80"/>
          <c:min val="0"/>
        </c:scaling>
        <c:delete val="1"/>
        <c:axPos val="b"/>
        <c:numFmt formatCode="General" sourceLinked="1"/>
        <c:majorTickMark val="out"/>
        <c:minorTickMark val="none"/>
        <c:tickLblPos val="nextTo"/>
        <c:crossAx val="765212752"/>
        <c:crosses val="max"/>
        <c:crossBetween val="between"/>
      </c:valAx>
      <c:spPr>
        <a:noFill/>
        <a:ln>
          <a:noFill/>
        </a:ln>
        <a:effectLst/>
      </c:spPr>
    </c:plotArea>
    <c:legend>
      <c:legendPos val="t"/>
      <c:layout>
        <c:manualLayout>
          <c:xMode val="edge"/>
          <c:yMode val="edge"/>
          <c:x val="0.64665423121539622"/>
          <c:y val="0.80677535408657841"/>
          <c:w val="0.26044451691498305"/>
          <c:h val="9.286819142378587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865363132063859"/>
          <c:y val="4.9222954804048563E-2"/>
          <c:w val="0.59525439292970272"/>
          <c:h val="0.95077704519595141"/>
        </c:manualLayout>
      </c:layout>
      <c:barChart>
        <c:barDir val="bar"/>
        <c:grouping val="clustered"/>
        <c:varyColors val="0"/>
        <c:ser>
          <c:idx val="0"/>
          <c:order val="0"/>
          <c:tx>
            <c:strRef>
              <c:f>Foglio1!$B$1</c:f>
              <c:strCache>
                <c:ptCount val="1"/>
                <c:pt idx="0">
                  <c:v>Serie 1</c:v>
                </c:pt>
              </c:strCache>
            </c:strRef>
          </c:tx>
          <c:spPr>
            <a:solidFill>
              <a:srgbClr val="888B8D"/>
            </a:solidFill>
            <a:ln>
              <a:noFill/>
            </a:ln>
            <a:effectLst/>
          </c:spPr>
          <c:invertIfNegative val="0"/>
          <c:dPt>
            <c:idx val="0"/>
            <c:invertIfNegative val="0"/>
            <c:bubble3D val="0"/>
            <c:spPr>
              <a:solidFill>
                <a:srgbClr val="40B340"/>
              </a:solidFill>
              <a:ln>
                <a:noFill/>
              </a:ln>
              <a:effectLst/>
            </c:spPr>
            <c:extLst>
              <c:ext xmlns:c16="http://schemas.microsoft.com/office/drawing/2014/chart" uri="{C3380CC4-5D6E-409C-BE32-E72D297353CC}">
                <c16:uniqueId val="{00000001-3754-4FE9-95C0-7B4BA3B5A351}"/>
              </c:ext>
            </c:extLst>
          </c:dPt>
          <c:dPt>
            <c:idx val="1"/>
            <c:invertIfNegative val="0"/>
            <c:bubble3D val="0"/>
            <c:spPr>
              <a:solidFill>
                <a:srgbClr val="40B340"/>
              </a:solidFill>
              <a:ln>
                <a:noFill/>
              </a:ln>
              <a:effectLst/>
            </c:spPr>
            <c:extLst>
              <c:ext xmlns:c16="http://schemas.microsoft.com/office/drawing/2014/chart" uri="{C3380CC4-5D6E-409C-BE32-E72D297353CC}">
                <c16:uniqueId val="{00000003-3754-4FE9-95C0-7B4BA3B5A351}"/>
              </c:ext>
            </c:extLst>
          </c:dPt>
          <c:dPt>
            <c:idx val="2"/>
            <c:invertIfNegative val="0"/>
            <c:bubble3D val="0"/>
            <c:spPr>
              <a:solidFill>
                <a:srgbClr val="888B8D"/>
              </a:solidFill>
              <a:ln>
                <a:noFill/>
              </a:ln>
              <a:effectLst/>
            </c:spPr>
            <c:extLst>
              <c:ext xmlns:c16="http://schemas.microsoft.com/office/drawing/2014/chart" uri="{C3380CC4-5D6E-409C-BE32-E72D297353CC}">
                <c16:uniqueId val="{00000005-3754-4FE9-95C0-7B4BA3B5A351}"/>
              </c:ext>
            </c:extLst>
          </c:dPt>
          <c:dPt>
            <c:idx val="3"/>
            <c:invertIfNegative val="0"/>
            <c:bubble3D val="0"/>
            <c:spPr>
              <a:solidFill>
                <a:srgbClr val="888B8D"/>
              </a:solidFill>
              <a:ln>
                <a:noFill/>
              </a:ln>
              <a:effectLst/>
            </c:spPr>
            <c:extLst>
              <c:ext xmlns:c16="http://schemas.microsoft.com/office/drawing/2014/chart" uri="{C3380CC4-5D6E-409C-BE32-E72D297353CC}">
                <c16:uniqueId val="{00000007-3754-4FE9-95C0-7B4BA3B5A351}"/>
              </c:ext>
            </c:extLst>
          </c:dPt>
          <c:dPt>
            <c:idx val="4"/>
            <c:invertIfNegative val="0"/>
            <c:bubble3D val="0"/>
            <c:spPr>
              <a:solidFill>
                <a:srgbClr val="888B8D"/>
              </a:solidFill>
              <a:ln>
                <a:noFill/>
              </a:ln>
              <a:effectLst/>
            </c:spPr>
            <c:extLst>
              <c:ext xmlns:c16="http://schemas.microsoft.com/office/drawing/2014/chart" uri="{C3380CC4-5D6E-409C-BE32-E72D297353CC}">
                <c16:uniqueId val="{00000009-3754-4FE9-95C0-7B4BA3B5A351}"/>
              </c:ext>
            </c:extLst>
          </c:dPt>
          <c:dPt>
            <c:idx val="5"/>
            <c:invertIfNegative val="0"/>
            <c:bubble3D val="0"/>
            <c:spPr>
              <a:solidFill>
                <a:srgbClr val="888B8D"/>
              </a:solidFill>
              <a:ln>
                <a:noFill/>
              </a:ln>
              <a:effectLst/>
            </c:spPr>
            <c:extLst>
              <c:ext xmlns:c16="http://schemas.microsoft.com/office/drawing/2014/chart" uri="{C3380CC4-5D6E-409C-BE32-E72D297353CC}">
                <c16:uniqueId val="{0000000B-3754-4FE9-95C0-7B4BA3B5A351}"/>
              </c:ext>
            </c:extLst>
          </c:dPt>
          <c:dPt>
            <c:idx val="6"/>
            <c:invertIfNegative val="0"/>
            <c:bubble3D val="0"/>
            <c:spPr>
              <a:solidFill>
                <a:srgbClr val="888B8D"/>
              </a:solidFill>
              <a:ln>
                <a:noFill/>
              </a:ln>
              <a:effectLst/>
            </c:spPr>
            <c:extLst>
              <c:ext xmlns:c16="http://schemas.microsoft.com/office/drawing/2014/chart" uri="{C3380CC4-5D6E-409C-BE32-E72D297353CC}">
                <c16:uniqueId val="{0000000D-3754-4FE9-95C0-7B4BA3B5A351}"/>
              </c:ext>
            </c:extLst>
          </c:dPt>
          <c:dPt>
            <c:idx val="7"/>
            <c:invertIfNegative val="0"/>
            <c:bubble3D val="0"/>
            <c:spPr>
              <a:solidFill>
                <a:srgbClr val="888B8D"/>
              </a:solidFill>
              <a:ln>
                <a:noFill/>
              </a:ln>
              <a:effectLst/>
            </c:spPr>
            <c:extLst>
              <c:ext xmlns:c16="http://schemas.microsoft.com/office/drawing/2014/chart" uri="{C3380CC4-5D6E-409C-BE32-E72D297353CC}">
                <c16:uniqueId val="{0000000F-3754-4FE9-95C0-7B4BA3B5A351}"/>
              </c:ext>
            </c:extLst>
          </c:dPt>
          <c:dPt>
            <c:idx val="8"/>
            <c:invertIfNegative val="0"/>
            <c:bubble3D val="0"/>
            <c:spPr>
              <a:solidFill>
                <a:srgbClr val="888B8D"/>
              </a:solidFill>
              <a:ln>
                <a:noFill/>
              </a:ln>
              <a:effectLst/>
            </c:spPr>
            <c:extLst>
              <c:ext xmlns:c16="http://schemas.microsoft.com/office/drawing/2014/chart" uri="{C3380CC4-5D6E-409C-BE32-E72D297353CC}">
                <c16:uniqueId val="{00000011-3754-4FE9-95C0-7B4BA3B5A351}"/>
              </c:ext>
            </c:extLst>
          </c:dPt>
          <c:dPt>
            <c:idx val="9"/>
            <c:invertIfNegative val="0"/>
            <c:bubble3D val="0"/>
            <c:spPr>
              <a:solidFill>
                <a:srgbClr val="888B8D"/>
              </a:solidFill>
              <a:ln>
                <a:noFill/>
              </a:ln>
              <a:effectLst/>
            </c:spPr>
            <c:extLst>
              <c:ext xmlns:c16="http://schemas.microsoft.com/office/drawing/2014/chart" uri="{C3380CC4-5D6E-409C-BE32-E72D297353CC}">
                <c16:uniqueId val="{00000013-3754-4FE9-95C0-7B4BA3B5A351}"/>
              </c:ext>
            </c:extLst>
          </c:dPt>
          <c:dPt>
            <c:idx val="10"/>
            <c:invertIfNegative val="0"/>
            <c:bubble3D val="0"/>
            <c:spPr>
              <a:solidFill>
                <a:srgbClr val="888B8D"/>
              </a:solidFill>
              <a:ln>
                <a:noFill/>
              </a:ln>
              <a:effectLst/>
            </c:spPr>
            <c:extLst>
              <c:ext xmlns:c16="http://schemas.microsoft.com/office/drawing/2014/chart" uri="{C3380CC4-5D6E-409C-BE32-E72D297353CC}">
                <c16:uniqueId val="{00000015-3754-4FE9-95C0-7B4BA3B5A351}"/>
              </c:ext>
            </c:extLst>
          </c:dPt>
          <c:dPt>
            <c:idx val="11"/>
            <c:invertIfNegative val="0"/>
            <c:bubble3D val="0"/>
            <c:spPr>
              <a:solidFill>
                <a:srgbClr val="888B8D"/>
              </a:solidFill>
              <a:ln>
                <a:noFill/>
              </a:ln>
              <a:effectLst/>
            </c:spPr>
            <c:extLst>
              <c:ext xmlns:c16="http://schemas.microsoft.com/office/drawing/2014/chart" uri="{C3380CC4-5D6E-409C-BE32-E72D297353CC}">
                <c16:uniqueId val="{00000017-3754-4FE9-95C0-7B4BA3B5A351}"/>
              </c:ext>
            </c:extLst>
          </c:dPt>
          <c:dPt>
            <c:idx val="12"/>
            <c:invertIfNegative val="0"/>
            <c:bubble3D val="0"/>
            <c:spPr>
              <a:solidFill>
                <a:srgbClr val="888B8D"/>
              </a:solidFill>
              <a:ln>
                <a:noFill/>
              </a:ln>
              <a:effectLst/>
            </c:spPr>
            <c:extLst>
              <c:ext xmlns:c16="http://schemas.microsoft.com/office/drawing/2014/chart" uri="{C3380CC4-5D6E-409C-BE32-E72D297353CC}">
                <c16:uniqueId val="{00000019-3754-4FE9-95C0-7B4BA3B5A351}"/>
              </c:ext>
            </c:extLst>
          </c:dPt>
          <c:dLbls>
            <c:dLbl>
              <c:idx val="0"/>
              <c:spPr>
                <a:noFill/>
                <a:ln>
                  <a:noFill/>
                </a:ln>
                <a:effectLst/>
              </c:spPr>
              <c:txPr>
                <a:bodyPr rot="0" spcFirstLastPara="1" vertOverflow="ellipsis" vert="horz" wrap="square" anchor="ctr" anchorCtr="1"/>
                <a:lstStyle/>
                <a:p>
                  <a:pPr>
                    <a:defRPr sz="1400" b="1" i="0" u="none" strike="noStrike" kern="1200" baseline="0">
                      <a:solidFill>
                        <a:srgbClr val="40B340"/>
                      </a:solidFill>
                      <a:latin typeface="+mn-lt"/>
                      <a:ea typeface="+mn-ea"/>
                      <a:cs typeface="+mn-cs"/>
                    </a:defRPr>
                  </a:pPr>
                  <a:endParaRPr lang="it-IT"/>
                </a:p>
              </c:txPr>
              <c:dLblPos val="outEnd"/>
              <c:showLegendKey val="0"/>
              <c:showVal val="1"/>
              <c:showCatName val="0"/>
              <c:showSerName val="0"/>
              <c:showPercent val="0"/>
              <c:showBubbleSize val="0"/>
              <c:extLst>
                <c:ext xmlns:c16="http://schemas.microsoft.com/office/drawing/2014/chart" uri="{C3380CC4-5D6E-409C-BE32-E72D297353CC}">
                  <c16:uniqueId val="{00000001-3754-4FE9-95C0-7B4BA3B5A351}"/>
                </c:ext>
              </c:extLst>
            </c:dLbl>
            <c:dLbl>
              <c:idx val="1"/>
              <c:spPr>
                <a:noFill/>
                <a:ln>
                  <a:noFill/>
                </a:ln>
                <a:effectLst/>
              </c:spPr>
              <c:txPr>
                <a:bodyPr rot="0" spcFirstLastPara="1" vertOverflow="ellipsis" vert="horz" wrap="square" anchor="ctr" anchorCtr="1"/>
                <a:lstStyle/>
                <a:p>
                  <a:pPr>
                    <a:defRPr sz="1400" b="1" i="0" u="none" strike="noStrike" kern="1200" baseline="0">
                      <a:solidFill>
                        <a:srgbClr val="40B340"/>
                      </a:solidFill>
                      <a:latin typeface="+mn-lt"/>
                      <a:ea typeface="+mn-ea"/>
                      <a:cs typeface="+mn-cs"/>
                    </a:defRPr>
                  </a:pPr>
                  <a:endParaRPr lang="it-IT"/>
                </a:p>
              </c:txPr>
              <c:dLblPos val="outEnd"/>
              <c:showLegendKey val="0"/>
              <c:showVal val="1"/>
              <c:showCatName val="0"/>
              <c:showSerName val="0"/>
              <c:showPercent val="0"/>
              <c:showBubbleSize val="0"/>
              <c:extLst>
                <c:ext xmlns:c16="http://schemas.microsoft.com/office/drawing/2014/chart" uri="{C3380CC4-5D6E-409C-BE32-E72D297353CC}">
                  <c16:uniqueId val="{00000003-3754-4FE9-95C0-7B4BA3B5A351}"/>
                </c:ext>
              </c:extLst>
            </c:dLbl>
            <c:spPr>
              <a:noFill/>
              <a:ln>
                <a:noFill/>
              </a:ln>
              <a:effectLst/>
            </c:spPr>
            <c:txPr>
              <a:bodyPr rot="0" spcFirstLastPara="1" vertOverflow="ellipsis" vert="horz" wrap="square" anchor="ctr" anchorCtr="1"/>
              <a:lstStyle/>
              <a:p>
                <a:pPr>
                  <a:defRPr sz="1400" b="1" i="0" u="none" strike="noStrike" kern="1200" baseline="0">
                    <a:solidFill>
                      <a:schemeClr val="tx1">
                        <a:lumMod val="50000"/>
                        <a:lumOff val="50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Foglio1!$A$2:$A$14</c:f>
              <c:strCache>
                <c:ptCount val="13"/>
                <c:pt idx="0">
                  <c:v>   Energia elettrica / gas</c:v>
                </c:pt>
                <c:pt idx="1">
                  <c:v>   Carburanti</c:v>
                </c:pt>
                <c:pt idx="2">
                  <c:v>   Ristoranti, pizzerie</c:v>
                </c:pt>
                <c:pt idx="3">
                  <c:v>   Viaggi e vacanze</c:v>
                </c:pt>
                <c:pt idx="4">
                  <c:v>   Trasporti/spostamenti (aerei, treni, navi, ÔÇª)</c:v>
                </c:pt>
                <c:pt idx="5">
                  <c:v>   Spese legate all'auto / moto</c:v>
                </c:pt>
                <c:pt idx="6">
                  <c:v>   Bar, pub, locali per aperitivi</c:v>
                </c:pt>
                <c:pt idx="7">
                  <c:v>   Tempo libero fuori casa  (teatri, musei, cinema..)</c:v>
                </c:pt>
                <c:pt idx="8">
                  <c:v>   Telefono / telefonia / internet</c:v>
                </c:pt>
                <c:pt idx="9">
                  <c:v>   Servizi finanziari, bancari, assicurativi</c:v>
                </c:pt>
                <c:pt idx="10">
                  <c:v>   Fastfood</c:v>
                </c:pt>
                <c:pt idx="11">
                  <c:v>   Sport, palestra, piscina, attivita' per tenersi in forma</c:v>
                </c:pt>
                <c:pt idx="12">
                  <c:v>   Entertainment (musica, video, abbonamenti TV/internet)</c:v>
                </c:pt>
              </c:strCache>
            </c:strRef>
          </c:cat>
          <c:val>
            <c:numRef>
              <c:f>Foglio1!$B$2:$B$14</c:f>
              <c:numCache>
                <c:formatCode>General</c:formatCode>
                <c:ptCount val="13"/>
                <c:pt idx="0">
                  <c:v>53</c:v>
                </c:pt>
                <c:pt idx="1">
                  <c:v>49</c:v>
                </c:pt>
                <c:pt idx="2">
                  <c:v>42</c:v>
                </c:pt>
                <c:pt idx="3">
                  <c:v>39</c:v>
                </c:pt>
                <c:pt idx="4">
                  <c:v>31</c:v>
                </c:pt>
                <c:pt idx="5">
                  <c:v>29</c:v>
                </c:pt>
                <c:pt idx="6">
                  <c:v>29</c:v>
                </c:pt>
                <c:pt idx="7">
                  <c:v>26</c:v>
                </c:pt>
                <c:pt idx="8">
                  <c:v>22</c:v>
                </c:pt>
                <c:pt idx="9">
                  <c:v>22</c:v>
                </c:pt>
                <c:pt idx="10">
                  <c:v>20</c:v>
                </c:pt>
                <c:pt idx="11">
                  <c:v>19</c:v>
                </c:pt>
                <c:pt idx="12">
                  <c:v>18</c:v>
                </c:pt>
              </c:numCache>
            </c:numRef>
          </c:val>
          <c:extLst>
            <c:ext xmlns:c16="http://schemas.microsoft.com/office/drawing/2014/chart" uri="{C3380CC4-5D6E-409C-BE32-E72D297353CC}">
              <c16:uniqueId val="{0000001A-3754-4FE9-95C0-7B4BA3B5A351}"/>
            </c:ext>
          </c:extLst>
        </c:ser>
        <c:dLbls>
          <c:dLblPos val="outEnd"/>
          <c:showLegendKey val="0"/>
          <c:showVal val="1"/>
          <c:showCatName val="0"/>
          <c:showSerName val="0"/>
          <c:showPercent val="0"/>
          <c:showBubbleSize val="0"/>
        </c:dLbls>
        <c:gapWidth val="52"/>
        <c:axId val="935864320"/>
        <c:axId val="935866288"/>
      </c:barChart>
      <c:catAx>
        <c:axId val="935864320"/>
        <c:scaling>
          <c:orientation val="maxMin"/>
        </c:scaling>
        <c:delete val="1"/>
        <c:axPos val="l"/>
        <c:numFmt formatCode="General" sourceLinked="1"/>
        <c:majorTickMark val="out"/>
        <c:minorTickMark val="none"/>
        <c:tickLblPos val="nextTo"/>
        <c:crossAx val="935866288"/>
        <c:crosses val="autoZero"/>
        <c:auto val="1"/>
        <c:lblAlgn val="ctr"/>
        <c:lblOffset val="100"/>
        <c:noMultiLvlLbl val="0"/>
      </c:catAx>
      <c:valAx>
        <c:axId val="935866288"/>
        <c:scaling>
          <c:orientation val="minMax"/>
          <c:max val="100"/>
          <c:min val="0"/>
        </c:scaling>
        <c:delete val="1"/>
        <c:axPos val="b"/>
        <c:numFmt formatCode="General" sourceLinked="1"/>
        <c:majorTickMark val="out"/>
        <c:minorTickMark val="none"/>
        <c:tickLblPos val="nextTo"/>
        <c:crossAx val="935864320"/>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2"/>
          </a:solidFill>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862" cy="495793"/>
          </a:xfrm>
          <a:prstGeom prst="rect">
            <a:avLst/>
          </a:prstGeom>
        </p:spPr>
        <p:txBody>
          <a:bodyPr vert="horz" lIns="87856" tIns="43928" rIns="87856" bIns="43928" rtlCol="0"/>
          <a:lstStyle>
            <a:lvl1pPr algn="l">
              <a:defRPr sz="1200"/>
            </a:lvl1pPr>
          </a:lstStyle>
          <a:p>
            <a:endParaRPr lang="en-GB"/>
          </a:p>
        </p:txBody>
      </p:sp>
      <p:sp>
        <p:nvSpPr>
          <p:cNvPr id="3" name="Date Placeholder 2"/>
          <p:cNvSpPr>
            <a:spLocks noGrp="1"/>
          </p:cNvSpPr>
          <p:nvPr>
            <p:ph type="dt" sz="quarter" idx="1"/>
          </p:nvPr>
        </p:nvSpPr>
        <p:spPr>
          <a:xfrm>
            <a:off x="3850294" y="1"/>
            <a:ext cx="2945862" cy="495793"/>
          </a:xfrm>
          <a:prstGeom prst="rect">
            <a:avLst/>
          </a:prstGeom>
        </p:spPr>
        <p:txBody>
          <a:bodyPr vert="horz" lIns="87856" tIns="43928" rIns="87856" bIns="43928" rtlCol="0"/>
          <a:lstStyle>
            <a:lvl1pPr algn="r">
              <a:defRPr sz="1200"/>
            </a:lvl1pPr>
          </a:lstStyle>
          <a:p>
            <a:fld id="{11059CDB-72EA-483D-9A34-D50D3267644F}" type="datetimeFigureOut">
              <a:rPr lang="en-GB" smtClean="0"/>
              <a:t>11/12/2023</a:t>
            </a:fld>
            <a:endParaRPr lang="en-GB"/>
          </a:p>
        </p:txBody>
      </p:sp>
      <p:sp>
        <p:nvSpPr>
          <p:cNvPr id="4" name="Footer Placeholder 3"/>
          <p:cNvSpPr>
            <a:spLocks noGrp="1"/>
          </p:cNvSpPr>
          <p:nvPr>
            <p:ph type="ftr" sz="quarter" idx="2"/>
          </p:nvPr>
        </p:nvSpPr>
        <p:spPr>
          <a:xfrm>
            <a:off x="0" y="9429305"/>
            <a:ext cx="2945862" cy="495793"/>
          </a:xfrm>
          <a:prstGeom prst="rect">
            <a:avLst/>
          </a:prstGeom>
        </p:spPr>
        <p:txBody>
          <a:bodyPr vert="horz" lIns="87856" tIns="43928" rIns="87856" bIns="43928" rtlCol="0" anchor="b"/>
          <a:lstStyle>
            <a:lvl1pPr algn="l">
              <a:defRPr sz="1200"/>
            </a:lvl1pPr>
          </a:lstStyle>
          <a:p>
            <a:endParaRPr lang="en-GB"/>
          </a:p>
        </p:txBody>
      </p:sp>
      <p:sp>
        <p:nvSpPr>
          <p:cNvPr id="5" name="Slide Number Placeholder 4"/>
          <p:cNvSpPr>
            <a:spLocks noGrp="1"/>
          </p:cNvSpPr>
          <p:nvPr>
            <p:ph type="sldNum" sz="quarter" idx="3"/>
          </p:nvPr>
        </p:nvSpPr>
        <p:spPr>
          <a:xfrm>
            <a:off x="3850294" y="9429305"/>
            <a:ext cx="2945862" cy="495793"/>
          </a:xfrm>
          <a:prstGeom prst="rect">
            <a:avLst/>
          </a:prstGeom>
        </p:spPr>
        <p:txBody>
          <a:bodyPr vert="horz" lIns="87856" tIns="43928" rIns="87856" bIns="43928" rtlCol="0" anchor="b"/>
          <a:lstStyle>
            <a:lvl1pPr algn="r">
              <a:defRPr sz="1200"/>
            </a:lvl1pPr>
          </a:lstStyle>
          <a:p>
            <a:fld id="{82556AC4-8048-47C4-97D0-565009C72CFD}" type="slidenum">
              <a:rPr lang="en-GB" smtClean="0"/>
              <a:t>‹N›</a:t>
            </a:fld>
            <a:endParaRPr lang="en-GB"/>
          </a:p>
        </p:txBody>
      </p:sp>
    </p:spTree>
    <p:extLst>
      <p:ext uri="{BB962C8B-B14F-4D97-AF65-F5344CB8AC3E}">
        <p14:creationId xmlns:p14="http://schemas.microsoft.com/office/powerpoint/2010/main" val="32682416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3"/>
          </a:xfrm>
          <a:prstGeom prst="rect">
            <a:avLst/>
          </a:prstGeom>
        </p:spPr>
        <p:txBody>
          <a:bodyPr vert="horz" lIns="95165" tIns="47583" rIns="95165" bIns="47583" rtlCol="0"/>
          <a:lstStyle>
            <a:lvl1pPr algn="l">
              <a:defRPr sz="1200"/>
            </a:lvl1pPr>
          </a:lstStyle>
          <a:p>
            <a:endParaRPr lang="en-GB"/>
          </a:p>
        </p:txBody>
      </p:sp>
      <p:sp>
        <p:nvSpPr>
          <p:cNvPr id="3" name="Date Placeholder 2"/>
          <p:cNvSpPr>
            <a:spLocks noGrp="1"/>
          </p:cNvSpPr>
          <p:nvPr>
            <p:ph type="dt" idx="1"/>
          </p:nvPr>
        </p:nvSpPr>
        <p:spPr>
          <a:xfrm>
            <a:off x="3850444" y="0"/>
            <a:ext cx="2945659" cy="496333"/>
          </a:xfrm>
          <a:prstGeom prst="rect">
            <a:avLst/>
          </a:prstGeom>
        </p:spPr>
        <p:txBody>
          <a:bodyPr vert="horz" lIns="95165" tIns="47583" rIns="95165" bIns="47583" rtlCol="0"/>
          <a:lstStyle>
            <a:lvl1pPr algn="r">
              <a:defRPr sz="1200"/>
            </a:lvl1pPr>
          </a:lstStyle>
          <a:p>
            <a:fld id="{2D6798F8-BDA6-46C0-A11F-B16041C3620C}" type="datetimeFigureOut">
              <a:rPr lang="en-GB" smtClean="0"/>
              <a:t>11/12/2023</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5165" tIns="47583" rIns="95165" bIns="47583" rtlCol="0" anchor="ctr"/>
          <a:lstStyle/>
          <a:p>
            <a:endParaRPr lang="en-GB"/>
          </a:p>
        </p:txBody>
      </p:sp>
      <p:sp>
        <p:nvSpPr>
          <p:cNvPr id="5" name="Notes Placeholder 4"/>
          <p:cNvSpPr>
            <a:spLocks noGrp="1"/>
          </p:cNvSpPr>
          <p:nvPr>
            <p:ph type="body" sz="quarter" idx="3"/>
          </p:nvPr>
        </p:nvSpPr>
        <p:spPr>
          <a:xfrm>
            <a:off x="679768" y="4715153"/>
            <a:ext cx="5438140" cy="4466988"/>
          </a:xfrm>
          <a:prstGeom prst="rect">
            <a:avLst/>
          </a:prstGeom>
        </p:spPr>
        <p:txBody>
          <a:bodyPr vert="horz" lIns="95165" tIns="47583" rIns="95165" bIns="47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28583"/>
            <a:ext cx="2945659" cy="496333"/>
          </a:xfrm>
          <a:prstGeom prst="rect">
            <a:avLst/>
          </a:prstGeom>
        </p:spPr>
        <p:txBody>
          <a:bodyPr vert="horz" lIns="95165" tIns="47583" rIns="95165" bIns="47583"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28583"/>
            <a:ext cx="2945659" cy="496333"/>
          </a:xfrm>
          <a:prstGeom prst="rect">
            <a:avLst/>
          </a:prstGeom>
        </p:spPr>
        <p:txBody>
          <a:bodyPr vert="horz" lIns="95165" tIns="47583" rIns="95165" bIns="47583" rtlCol="0" anchor="b"/>
          <a:lstStyle>
            <a:lvl1pPr algn="r">
              <a:defRPr sz="1200"/>
            </a:lvl1pPr>
          </a:lstStyle>
          <a:p>
            <a:fld id="{628DE85F-A49F-4D4C-8D78-799212E249B2}" type="slidenum">
              <a:rPr lang="en-GB" smtClean="0"/>
              <a:t>‹N›</a:t>
            </a:fld>
            <a:endParaRPr lang="en-GB"/>
          </a:p>
        </p:txBody>
      </p:sp>
    </p:spTree>
    <p:extLst>
      <p:ext uri="{BB962C8B-B14F-4D97-AF65-F5344CB8AC3E}">
        <p14:creationId xmlns:p14="http://schemas.microsoft.com/office/powerpoint/2010/main" val="410335867"/>
      </p:ext>
    </p:extLst>
  </p:cSld>
  <p:clrMap bg1="lt1" tx1="dk1" bg2="lt2" tx2="dk2" accent1="accent1" accent2="accent2" accent3="accent3" accent4="accent4" accent5="accent5" accent6="accent6" hlink="hlink" folHlink="folHlink"/>
  <p:notesStyle>
    <a:lvl1pPr marL="0" algn="l" defTabSz="924282" rtl="0" eaLnBrk="1" latinLnBrk="0" hangingPunct="1">
      <a:defRPr sz="1200" kern="1200">
        <a:solidFill>
          <a:schemeClr val="tx1"/>
        </a:solidFill>
        <a:latin typeface="+mn-lt"/>
        <a:ea typeface="+mn-ea"/>
        <a:cs typeface="+mn-cs"/>
      </a:defRPr>
    </a:lvl1pPr>
    <a:lvl2pPr marL="462140" algn="l" defTabSz="924282" rtl="0" eaLnBrk="1" latinLnBrk="0" hangingPunct="1">
      <a:defRPr sz="1200" kern="1200">
        <a:solidFill>
          <a:schemeClr val="tx1"/>
        </a:solidFill>
        <a:latin typeface="+mn-lt"/>
        <a:ea typeface="+mn-ea"/>
        <a:cs typeface="+mn-cs"/>
      </a:defRPr>
    </a:lvl2pPr>
    <a:lvl3pPr marL="924282" algn="l" defTabSz="924282" rtl="0" eaLnBrk="1" latinLnBrk="0" hangingPunct="1">
      <a:defRPr sz="1200" kern="1200">
        <a:solidFill>
          <a:schemeClr val="tx1"/>
        </a:solidFill>
        <a:latin typeface="+mn-lt"/>
        <a:ea typeface="+mn-ea"/>
        <a:cs typeface="+mn-cs"/>
      </a:defRPr>
    </a:lvl3pPr>
    <a:lvl4pPr marL="1386422" algn="l" defTabSz="924282" rtl="0" eaLnBrk="1" latinLnBrk="0" hangingPunct="1">
      <a:defRPr sz="1200" kern="1200">
        <a:solidFill>
          <a:schemeClr val="tx1"/>
        </a:solidFill>
        <a:latin typeface="+mn-lt"/>
        <a:ea typeface="+mn-ea"/>
        <a:cs typeface="+mn-cs"/>
      </a:defRPr>
    </a:lvl4pPr>
    <a:lvl5pPr marL="1848564" algn="l" defTabSz="924282" rtl="0" eaLnBrk="1" latinLnBrk="0" hangingPunct="1">
      <a:defRPr sz="1200" kern="1200">
        <a:solidFill>
          <a:schemeClr val="tx1"/>
        </a:solidFill>
        <a:latin typeface="+mn-lt"/>
        <a:ea typeface="+mn-ea"/>
        <a:cs typeface="+mn-cs"/>
      </a:defRPr>
    </a:lvl5pPr>
    <a:lvl6pPr marL="2310704" algn="l" defTabSz="924282" rtl="0" eaLnBrk="1" latinLnBrk="0" hangingPunct="1">
      <a:defRPr sz="1200" kern="1200">
        <a:solidFill>
          <a:schemeClr val="tx1"/>
        </a:solidFill>
        <a:latin typeface="+mn-lt"/>
        <a:ea typeface="+mn-ea"/>
        <a:cs typeface="+mn-cs"/>
      </a:defRPr>
    </a:lvl6pPr>
    <a:lvl7pPr marL="2772846" algn="l" defTabSz="924282" rtl="0" eaLnBrk="1" latinLnBrk="0" hangingPunct="1">
      <a:defRPr sz="1200" kern="1200">
        <a:solidFill>
          <a:schemeClr val="tx1"/>
        </a:solidFill>
        <a:latin typeface="+mn-lt"/>
        <a:ea typeface="+mn-ea"/>
        <a:cs typeface="+mn-cs"/>
      </a:defRPr>
    </a:lvl7pPr>
    <a:lvl8pPr marL="3234986" algn="l" defTabSz="924282" rtl="0" eaLnBrk="1" latinLnBrk="0" hangingPunct="1">
      <a:defRPr sz="1200" kern="1200">
        <a:solidFill>
          <a:schemeClr val="tx1"/>
        </a:solidFill>
        <a:latin typeface="+mn-lt"/>
        <a:ea typeface="+mn-ea"/>
        <a:cs typeface="+mn-cs"/>
      </a:defRPr>
    </a:lvl8pPr>
    <a:lvl9pPr marL="3697126" algn="l" defTabSz="92428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8900" y="744538"/>
            <a:ext cx="6619875" cy="37242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B31F5574-01A6-7245-B355-8462872268B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9374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8900" y="744538"/>
            <a:ext cx="6619875" cy="37242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31F5574-01A6-7245-B355-8462872268BC}" type="slidenum">
              <a:rPr lang="it-IT" smtClean="0">
                <a:solidFill>
                  <a:prstClr val="black"/>
                </a:solidFill>
              </a:rPr>
              <a:pPr/>
              <a:t>12</a:t>
            </a:fld>
            <a:endParaRPr lang="it-IT">
              <a:solidFill>
                <a:prstClr val="black"/>
              </a:solidFill>
            </a:endParaRPr>
          </a:p>
        </p:txBody>
      </p:sp>
    </p:spTree>
    <p:extLst>
      <p:ext uri="{BB962C8B-B14F-4D97-AF65-F5344CB8AC3E}">
        <p14:creationId xmlns:p14="http://schemas.microsoft.com/office/powerpoint/2010/main" val="1342211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8900" y="744538"/>
            <a:ext cx="6619875" cy="37242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B31F5574-01A6-7245-B355-8462872268B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0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8900" y="744538"/>
            <a:ext cx="6619875" cy="37242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31F5574-01A6-7245-B355-8462872268BC}" type="slidenum">
              <a:rPr lang="it-IT" smtClean="0">
                <a:solidFill>
                  <a:prstClr val="black"/>
                </a:solidFill>
              </a:rPr>
              <a:pPr/>
              <a:t>14</a:t>
            </a:fld>
            <a:endParaRPr lang="it-IT">
              <a:solidFill>
                <a:prstClr val="black"/>
              </a:solidFill>
            </a:endParaRPr>
          </a:p>
        </p:txBody>
      </p:sp>
    </p:spTree>
    <p:extLst>
      <p:ext uri="{BB962C8B-B14F-4D97-AF65-F5344CB8AC3E}">
        <p14:creationId xmlns:p14="http://schemas.microsoft.com/office/powerpoint/2010/main" val="1470136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8900" y="744538"/>
            <a:ext cx="6619875" cy="37242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B31F5574-01A6-7245-B355-8462872268B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3079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8900" y="744538"/>
            <a:ext cx="6619875" cy="3724275"/>
          </a:xfrm>
        </p:spPr>
      </p:sp>
      <p:sp>
        <p:nvSpPr>
          <p:cNvPr id="3" name="Segnaposto note 2"/>
          <p:cNvSpPr>
            <a:spLocks noGrp="1"/>
          </p:cNvSpPr>
          <p:nvPr>
            <p:ph type="body" idx="1"/>
          </p:nvPr>
        </p:nvSpPr>
        <p:spPr/>
        <p:txBody>
          <a:bodyPr/>
          <a:lstStyle/>
          <a:p>
            <a:endParaRPr lang="it-IT" b="1" dirty="0"/>
          </a:p>
        </p:txBody>
      </p:sp>
      <p:sp>
        <p:nvSpPr>
          <p:cNvPr id="4" name="Segnaposto numero diapositiva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B31F5574-01A6-7245-B355-8462872268B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3835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8900" y="744538"/>
            <a:ext cx="6619875" cy="37242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B31F5574-01A6-7245-B355-8462872268B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7826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8900" y="744538"/>
            <a:ext cx="6619875" cy="37242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B31F5574-01A6-7245-B355-8462872268B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3806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8900" y="744538"/>
            <a:ext cx="6619875" cy="37242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B31F5574-01A6-7245-B355-8462872268B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0712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8900" y="744538"/>
            <a:ext cx="6619875" cy="37242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B31F5574-01A6-7245-B355-8462872268B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3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8900" y="744538"/>
            <a:ext cx="6619875" cy="37242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B31F5574-01A6-7245-B355-8462872268B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2996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8900" y="744538"/>
            <a:ext cx="6619875" cy="37242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B31F5574-01A6-7245-B355-8462872268B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7103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8900" y="744538"/>
            <a:ext cx="6619875" cy="37242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31F5574-01A6-7245-B355-8462872268BC}" type="slidenum">
              <a:rPr lang="it-IT" smtClean="0">
                <a:solidFill>
                  <a:prstClr val="black"/>
                </a:solidFill>
              </a:rPr>
              <a:pPr/>
              <a:t>22</a:t>
            </a:fld>
            <a:endParaRPr lang="it-IT">
              <a:solidFill>
                <a:prstClr val="black"/>
              </a:solidFill>
            </a:endParaRPr>
          </a:p>
        </p:txBody>
      </p:sp>
    </p:spTree>
    <p:extLst>
      <p:ext uri="{BB962C8B-B14F-4D97-AF65-F5344CB8AC3E}">
        <p14:creationId xmlns:p14="http://schemas.microsoft.com/office/powerpoint/2010/main" val="172913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8900" y="744538"/>
            <a:ext cx="6619875" cy="37242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B31F5574-01A6-7245-B355-8462872268B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4965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8900" y="744538"/>
            <a:ext cx="6619875" cy="37242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B31F5574-01A6-7245-B355-8462872268B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5502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8900" y="744538"/>
            <a:ext cx="6619875" cy="37242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B31F5574-01A6-7245-B355-8462872268B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9372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8900" y="744538"/>
            <a:ext cx="6619875" cy="37242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B31F5574-01A6-7245-B355-8462872268B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9500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8900" y="744538"/>
            <a:ext cx="6619875" cy="37242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B31F5574-01A6-7245-B355-8462872268B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9</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3608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8900" y="744538"/>
            <a:ext cx="6619875" cy="37242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B31F5574-01A6-7245-B355-8462872268B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2062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8900" y="744538"/>
            <a:ext cx="6619875" cy="37242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B31F5574-01A6-7245-B355-8462872268B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6150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643468"/>
            <a:ext cx="8646971" cy="461548"/>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234000" y="248323"/>
            <a:ext cx="6718167" cy="442661"/>
          </a:xfrm>
        </p:spPr>
        <p:txBody>
          <a:bodyPr anchor="b">
            <a:noAutofit/>
          </a:bodyPr>
          <a:lstStyle>
            <a:lvl1pPr marL="0" indent="0">
              <a:buNone/>
              <a:defRPr sz="1900" b="0" baseline="0">
                <a:solidFill>
                  <a:schemeClr val="bg2"/>
                </a:solidFill>
              </a:defRPr>
            </a:lvl1pPr>
          </a:lstStyle>
          <a:p>
            <a:pPr lvl="0"/>
            <a:r>
              <a:rPr lang="en-US" dirty="0"/>
              <a:t>CLICK TO ADD TAG LINE OR BEGINNING OF TITLE</a:t>
            </a:r>
            <a:endParaRPr lang="en-GB" dirty="0"/>
          </a:p>
        </p:txBody>
      </p:sp>
      <p:sp>
        <p:nvSpPr>
          <p:cNvPr id="7" name="Text Placeholder 6"/>
          <p:cNvSpPr>
            <a:spLocks noGrp="1"/>
          </p:cNvSpPr>
          <p:nvPr>
            <p:ph type="body" sz="quarter" idx="16" hasCustomPrompt="1"/>
          </p:nvPr>
        </p:nvSpPr>
        <p:spPr>
          <a:xfrm>
            <a:off x="224598" y="4215715"/>
            <a:ext cx="6718075" cy="318287"/>
          </a:xfrm>
        </p:spPr>
        <p:txBody>
          <a:bodyPr anchor="b">
            <a:normAutofit/>
          </a:bodyPr>
          <a:lstStyle>
            <a:lvl1pPr algn="l">
              <a:lnSpc>
                <a:spcPct val="95000"/>
              </a:lnSpc>
              <a:spcBef>
                <a:spcPts val="204"/>
              </a:spcBef>
              <a:defRPr sz="1000" cap="none" baseline="0">
                <a:solidFill>
                  <a:schemeClr val="bg2">
                    <a:lumMod val="50000"/>
                  </a:schemeClr>
                </a:solidFill>
              </a:defRPr>
            </a:lvl1pPr>
          </a:lstStyle>
          <a:p>
            <a:pPr lvl="0"/>
            <a:r>
              <a:rPr lang="en-US" dirty="0"/>
              <a:t>Question and Base</a:t>
            </a:r>
            <a:endParaRPr lang="en-GB" dirty="0"/>
          </a:p>
        </p:txBody>
      </p:sp>
    </p:spTree>
    <p:extLst>
      <p:ext uri="{BB962C8B-B14F-4D97-AF65-F5344CB8AC3E}">
        <p14:creationId xmlns:p14="http://schemas.microsoft.com/office/powerpoint/2010/main" val="4098691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786371" y="1122848"/>
            <a:ext cx="4100599" cy="2742335"/>
          </a:xfrm>
        </p:spPr>
        <p:txBody>
          <a:bodyPr anchor="ctr">
            <a:normAutofit/>
          </a:bodyPr>
          <a:lstStyle>
            <a:lvl1pPr marL="0" indent="0" algn="l">
              <a:buNone/>
              <a:defRPr sz="2700" b="1" baseline="0">
                <a:solidFill>
                  <a:schemeClr val="tx1"/>
                </a:solidFill>
              </a:defRPr>
            </a:lvl1pPr>
            <a:lvl2pPr marL="3240" indent="0" algn="l">
              <a:spcBef>
                <a:spcPts val="0"/>
              </a:spcBef>
              <a:buNone/>
              <a:tabLst/>
              <a:defRPr sz="2200" baseline="0">
                <a:solidFill>
                  <a:schemeClr val="bg2"/>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
        <p:nvSpPr>
          <p:cNvPr id="6" name="Picture Placeholder 5"/>
          <p:cNvSpPr>
            <a:spLocks noGrp="1"/>
          </p:cNvSpPr>
          <p:nvPr>
            <p:ph type="pic" sz="quarter" idx="15"/>
          </p:nvPr>
        </p:nvSpPr>
        <p:spPr>
          <a:xfrm>
            <a:off x="0" y="-8966"/>
            <a:ext cx="4392706" cy="5152465"/>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it-IT"/>
              <a:t>Fare clic sull'icona per inserire un'immagine</a:t>
            </a:r>
            <a:endParaRPr lang="en-GB"/>
          </a:p>
        </p:txBody>
      </p:sp>
    </p:spTree>
    <p:extLst>
      <p:ext uri="{BB962C8B-B14F-4D97-AF65-F5344CB8AC3E}">
        <p14:creationId xmlns:p14="http://schemas.microsoft.com/office/powerpoint/2010/main" val="601599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 wide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6438166" cy="5143500"/>
          </a:xfrm>
        </p:spPr>
        <p:txBody>
          <a:bodyPr/>
          <a:lstStyle/>
          <a:p>
            <a:r>
              <a:rPr lang="it-IT"/>
              <a:t>Fare clic sull'icona per inserire un'immagine</a:t>
            </a:r>
            <a:endParaRPr lang="en-GB"/>
          </a:p>
        </p:txBody>
      </p:sp>
      <p:sp>
        <p:nvSpPr>
          <p:cNvPr id="17" name="Rectangle 16"/>
          <p:cNvSpPr/>
          <p:nvPr/>
        </p:nvSpPr>
        <p:spPr bwMode="white">
          <a:xfrm>
            <a:off x="0" y="4679247"/>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2" name="Title 1"/>
          <p:cNvSpPr>
            <a:spLocks noGrp="1"/>
          </p:cNvSpPr>
          <p:nvPr>
            <p:ph type="ctrTitle" hasCustomPrompt="1"/>
          </p:nvPr>
        </p:nvSpPr>
        <p:spPr>
          <a:xfrm>
            <a:off x="6741096" y="2136385"/>
            <a:ext cx="2145875" cy="747897"/>
          </a:xfrm>
        </p:spPr>
        <p:txBody>
          <a:bodyPr anchor="ctr"/>
          <a:lstStyle>
            <a:lvl1pPr>
              <a:defRPr sz="27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4679247"/>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8" name="Rectangle 7"/>
          <p:cNvSpPr/>
          <p:nvPr/>
        </p:nvSpPr>
        <p:spPr bwMode="white">
          <a:xfrm>
            <a:off x="0" y="4679247"/>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9" name="TextBox 8"/>
          <p:cNvSpPr txBox="1"/>
          <p:nvPr/>
        </p:nvSpPr>
        <p:spPr>
          <a:xfrm>
            <a:off x="247311" y="4659204"/>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‹N›</a:t>
            </a:fld>
            <a:endParaRPr lang="en-GB" sz="700" dirty="0">
              <a:solidFill>
                <a:schemeClr val="bg2"/>
              </a:solidFill>
            </a:endParaRPr>
          </a:p>
        </p:txBody>
      </p:sp>
      <p:sp>
        <p:nvSpPr>
          <p:cNvPr id="10" name="Rectangle 9"/>
          <p:cNvSpPr/>
          <p:nvPr/>
        </p:nvSpPr>
        <p:spPr bwMode="white">
          <a:xfrm>
            <a:off x="0" y="4679247"/>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11" name="TextBox 10"/>
          <p:cNvSpPr txBox="1"/>
          <p:nvPr/>
        </p:nvSpPr>
        <p:spPr>
          <a:xfrm>
            <a:off x="247311" y="4659204"/>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‹N›</a:t>
            </a:fld>
            <a:endParaRPr lang="en-GB" sz="700" dirty="0">
              <a:solidFill>
                <a:schemeClr val="bg2"/>
              </a:solidFill>
            </a:endParaRPr>
          </a:p>
        </p:txBody>
      </p:sp>
      <p:sp>
        <p:nvSpPr>
          <p:cNvPr id="12" name="Rectangle 11"/>
          <p:cNvSpPr/>
          <p:nvPr/>
        </p:nvSpPr>
        <p:spPr bwMode="white">
          <a:xfrm>
            <a:off x="0" y="4679247"/>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13" name="TextBox 12"/>
          <p:cNvSpPr txBox="1"/>
          <p:nvPr/>
        </p:nvSpPr>
        <p:spPr>
          <a:xfrm>
            <a:off x="247311" y="4659204"/>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‹N›</a:t>
            </a:fld>
            <a:endParaRPr lang="en-GB" sz="700" dirty="0">
              <a:solidFill>
                <a:schemeClr val="bg2"/>
              </a:solidFill>
            </a:endParaRPr>
          </a:p>
        </p:txBody>
      </p:sp>
      <p:sp>
        <p:nvSpPr>
          <p:cNvPr id="14" name="Rectangle 13"/>
          <p:cNvSpPr/>
          <p:nvPr/>
        </p:nvSpPr>
        <p:spPr bwMode="white">
          <a:xfrm>
            <a:off x="0" y="4679247"/>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15" name="TextBox 14"/>
          <p:cNvSpPr txBox="1"/>
          <p:nvPr/>
        </p:nvSpPr>
        <p:spPr>
          <a:xfrm>
            <a:off x="247311" y="4659204"/>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‹N›</a:t>
            </a:fld>
            <a:endParaRPr lang="en-GB" sz="700" dirty="0">
              <a:solidFill>
                <a:schemeClr val="bg2"/>
              </a:solidFill>
            </a:endParaRPr>
          </a:p>
        </p:txBody>
      </p:sp>
      <p:sp>
        <p:nvSpPr>
          <p:cNvPr id="16" name="Rectangle 15"/>
          <p:cNvSpPr/>
          <p:nvPr/>
        </p:nvSpPr>
        <p:spPr bwMode="white">
          <a:xfrm>
            <a:off x="0" y="4679247"/>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19" name="TextBox 18"/>
          <p:cNvSpPr txBox="1"/>
          <p:nvPr/>
        </p:nvSpPr>
        <p:spPr>
          <a:xfrm>
            <a:off x="247311" y="4659204"/>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‹N›</a:t>
            </a:fld>
            <a:endParaRPr lang="en-GB" sz="700" dirty="0">
              <a:solidFill>
                <a:schemeClr val="bg2"/>
              </a:solidFill>
            </a:endParaRPr>
          </a:p>
        </p:txBody>
      </p:sp>
      <p:sp>
        <p:nvSpPr>
          <p:cNvPr id="20" name="Rectangle 19"/>
          <p:cNvSpPr/>
          <p:nvPr/>
        </p:nvSpPr>
        <p:spPr bwMode="white">
          <a:xfrm>
            <a:off x="0" y="4679247"/>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21" name="TextBox 20"/>
          <p:cNvSpPr txBox="1"/>
          <p:nvPr/>
        </p:nvSpPr>
        <p:spPr>
          <a:xfrm>
            <a:off x="247311" y="4659204"/>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‹N›</a:t>
            </a:fld>
            <a:endParaRPr lang="en-GB" sz="700" dirty="0">
              <a:solidFill>
                <a:schemeClr val="bg2"/>
              </a:solidFill>
            </a:endParaRPr>
          </a:p>
        </p:txBody>
      </p:sp>
      <p:sp>
        <p:nvSpPr>
          <p:cNvPr id="22" name="Rectangle 21"/>
          <p:cNvSpPr/>
          <p:nvPr/>
        </p:nvSpPr>
        <p:spPr bwMode="white">
          <a:xfrm>
            <a:off x="0" y="4679247"/>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23" name="TextBox 22"/>
          <p:cNvSpPr txBox="1"/>
          <p:nvPr/>
        </p:nvSpPr>
        <p:spPr>
          <a:xfrm>
            <a:off x="247311" y="4659204"/>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‹N›</a:t>
            </a:fld>
            <a:endParaRPr lang="en-GB" sz="700" dirty="0">
              <a:solidFill>
                <a:schemeClr val="bg2"/>
              </a:solidFill>
            </a:endParaRPr>
          </a:p>
        </p:txBody>
      </p:sp>
      <p:sp>
        <p:nvSpPr>
          <p:cNvPr id="24" name="Rectangle 23"/>
          <p:cNvSpPr/>
          <p:nvPr userDrawn="1"/>
        </p:nvSpPr>
        <p:spPr bwMode="white">
          <a:xfrm>
            <a:off x="0" y="4679247"/>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25" name="TextBox 24"/>
          <p:cNvSpPr txBox="1"/>
          <p:nvPr userDrawn="1"/>
        </p:nvSpPr>
        <p:spPr>
          <a:xfrm>
            <a:off x="247311" y="4659204"/>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‹N›</a:t>
            </a:fld>
            <a:endParaRPr lang="en-GB" sz="700" dirty="0">
              <a:solidFill>
                <a:schemeClr val="bg2"/>
              </a:solidFill>
            </a:endParaRPr>
          </a:p>
        </p:txBody>
      </p:sp>
    </p:spTree>
    <p:extLst>
      <p:ext uri="{BB962C8B-B14F-4D97-AF65-F5344CB8AC3E}">
        <p14:creationId xmlns:p14="http://schemas.microsoft.com/office/powerpoint/2010/main" val="1789272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1 -Wide image">
    <p:spTree>
      <p:nvGrpSpPr>
        <p:cNvPr id="1" name=""/>
        <p:cNvGrpSpPr/>
        <p:nvPr/>
      </p:nvGrpSpPr>
      <p:grpSpPr>
        <a:xfrm>
          <a:off x="0" y="0"/>
          <a:ext cx="0" cy="0"/>
          <a:chOff x="0" y="0"/>
          <a:chExt cx="0" cy="0"/>
        </a:xfrm>
      </p:grpSpPr>
      <p:sp>
        <p:nvSpPr>
          <p:cNvPr id="17" name="Rectangle 16"/>
          <p:cNvSpPr/>
          <p:nvPr/>
        </p:nvSpPr>
        <p:spPr bwMode="white">
          <a:xfrm>
            <a:off x="0" y="4679247"/>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2" name="Title 1"/>
          <p:cNvSpPr>
            <a:spLocks noGrp="1"/>
          </p:cNvSpPr>
          <p:nvPr>
            <p:ph type="ctrTitle" hasCustomPrompt="1"/>
          </p:nvPr>
        </p:nvSpPr>
        <p:spPr>
          <a:xfrm>
            <a:off x="6741096" y="2136385"/>
            <a:ext cx="2145875" cy="747897"/>
          </a:xfrm>
        </p:spPr>
        <p:txBody>
          <a:bodyPr anchor="ctr"/>
          <a:lstStyle>
            <a:lvl1pPr>
              <a:defRPr sz="27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4679247"/>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8" name="Rectangle 7"/>
          <p:cNvSpPr/>
          <p:nvPr/>
        </p:nvSpPr>
        <p:spPr bwMode="white">
          <a:xfrm>
            <a:off x="0" y="4679247"/>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9" name="TextBox 8"/>
          <p:cNvSpPr txBox="1"/>
          <p:nvPr/>
        </p:nvSpPr>
        <p:spPr>
          <a:xfrm>
            <a:off x="247311" y="4659204"/>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‹N›</a:t>
            </a:fld>
            <a:endParaRPr lang="en-GB" sz="700" dirty="0">
              <a:solidFill>
                <a:schemeClr val="bg2"/>
              </a:solidFill>
            </a:endParaRPr>
          </a:p>
        </p:txBody>
      </p:sp>
      <p:sp>
        <p:nvSpPr>
          <p:cNvPr id="10" name="Rectangle 9"/>
          <p:cNvSpPr/>
          <p:nvPr/>
        </p:nvSpPr>
        <p:spPr bwMode="white">
          <a:xfrm>
            <a:off x="0" y="4679247"/>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11" name="TextBox 10"/>
          <p:cNvSpPr txBox="1"/>
          <p:nvPr/>
        </p:nvSpPr>
        <p:spPr>
          <a:xfrm>
            <a:off x="247311" y="4659204"/>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‹N›</a:t>
            </a:fld>
            <a:endParaRPr lang="en-GB" sz="700" dirty="0">
              <a:solidFill>
                <a:schemeClr val="bg2"/>
              </a:solidFill>
            </a:endParaRPr>
          </a:p>
        </p:txBody>
      </p:sp>
      <p:sp>
        <p:nvSpPr>
          <p:cNvPr id="12" name="Rectangle 11"/>
          <p:cNvSpPr/>
          <p:nvPr/>
        </p:nvSpPr>
        <p:spPr bwMode="white">
          <a:xfrm>
            <a:off x="0" y="4679247"/>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13" name="TextBox 12"/>
          <p:cNvSpPr txBox="1"/>
          <p:nvPr/>
        </p:nvSpPr>
        <p:spPr>
          <a:xfrm>
            <a:off x="247311" y="4659204"/>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‹N›</a:t>
            </a:fld>
            <a:endParaRPr lang="en-GB" sz="700" dirty="0">
              <a:solidFill>
                <a:schemeClr val="bg2"/>
              </a:solidFill>
            </a:endParaRPr>
          </a:p>
        </p:txBody>
      </p:sp>
      <p:sp>
        <p:nvSpPr>
          <p:cNvPr id="14" name="Rectangle 13"/>
          <p:cNvSpPr/>
          <p:nvPr/>
        </p:nvSpPr>
        <p:spPr bwMode="white">
          <a:xfrm>
            <a:off x="0" y="4679247"/>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15" name="TextBox 14"/>
          <p:cNvSpPr txBox="1"/>
          <p:nvPr/>
        </p:nvSpPr>
        <p:spPr>
          <a:xfrm>
            <a:off x="247311" y="4659204"/>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‹N›</a:t>
            </a:fld>
            <a:endParaRPr lang="en-GB" sz="700" dirty="0">
              <a:solidFill>
                <a:schemeClr val="bg2"/>
              </a:solidFill>
            </a:endParaRPr>
          </a:p>
        </p:txBody>
      </p:sp>
      <p:sp>
        <p:nvSpPr>
          <p:cNvPr id="16" name="Rectangle 15"/>
          <p:cNvSpPr/>
          <p:nvPr/>
        </p:nvSpPr>
        <p:spPr bwMode="white">
          <a:xfrm>
            <a:off x="0" y="4679247"/>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19" name="TextBox 18"/>
          <p:cNvSpPr txBox="1"/>
          <p:nvPr/>
        </p:nvSpPr>
        <p:spPr>
          <a:xfrm>
            <a:off x="247311" y="4659204"/>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‹N›</a:t>
            </a:fld>
            <a:endParaRPr lang="en-GB" sz="700" dirty="0">
              <a:solidFill>
                <a:schemeClr val="bg2"/>
              </a:solidFill>
            </a:endParaRPr>
          </a:p>
        </p:txBody>
      </p:sp>
      <p:sp>
        <p:nvSpPr>
          <p:cNvPr id="20" name="Rectangle 19"/>
          <p:cNvSpPr/>
          <p:nvPr/>
        </p:nvSpPr>
        <p:spPr bwMode="white">
          <a:xfrm>
            <a:off x="0" y="4679247"/>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21" name="TextBox 20"/>
          <p:cNvSpPr txBox="1"/>
          <p:nvPr/>
        </p:nvSpPr>
        <p:spPr>
          <a:xfrm>
            <a:off x="247311" y="4659204"/>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‹N›</a:t>
            </a:fld>
            <a:endParaRPr lang="en-GB" sz="700" dirty="0">
              <a:solidFill>
                <a:schemeClr val="bg2"/>
              </a:solidFill>
            </a:endParaRPr>
          </a:p>
        </p:txBody>
      </p:sp>
      <p:sp>
        <p:nvSpPr>
          <p:cNvPr id="22" name="Rectangle 21"/>
          <p:cNvSpPr/>
          <p:nvPr/>
        </p:nvSpPr>
        <p:spPr bwMode="white">
          <a:xfrm>
            <a:off x="0" y="4679247"/>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23" name="TextBox 22"/>
          <p:cNvSpPr txBox="1"/>
          <p:nvPr/>
        </p:nvSpPr>
        <p:spPr>
          <a:xfrm>
            <a:off x="247311" y="4659204"/>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‹N›</a:t>
            </a:fld>
            <a:endParaRPr lang="en-GB" sz="700" dirty="0">
              <a:solidFill>
                <a:schemeClr val="bg2"/>
              </a:solidFill>
            </a:endParaRPr>
          </a:p>
        </p:txBody>
      </p:sp>
      <p:sp>
        <p:nvSpPr>
          <p:cNvPr id="24" name="Rectangle 23"/>
          <p:cNvSpPr/>
          <p:nvPr userDrawn="1"/>
        </p:nvSpPr>
        <p:spPr bwMode="white">
          <a:xfrm>
            <a:off x="0" y="4679247"/>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25" name="TextBox 24"/>
          <p:cNvSpPr txBox="1"/>
          <p:nvPr userDrawn="1"/>
        </p:nvSpPr>
        <p:spPr>
          <a:xfrm>
            <a:off x="247311" y="4659204"/>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‹N›</a:t>
            </a:fld>
            <a:endParaRPr lang="en-GB" sz="700" dirty="0">
              <a:solidFill>
                <a:schemeClr val="bg2"/>
              </a:solidFill>
            </a:endParaRPr>
          </a:p>
        </p:txBody>
      </p:sp>
      <p:sp>
        <p:nvSpPr>
          <p:cNvPr id="4" name="Picture Placeholder 3"/>
          <p:cNvSpPr>
            <a:spLocks noGrp="1"/>
          </p:cNvSpPr>
          <p:nvPr>
            <p:ph type="pic" sz="quarter" idx="10"/>
          </p:nvPr>
        </p:nvSpPr>
        <p:spPr>
          <a:xfrm>
            <a:off x="0" y="0"/>
            <a:ext cx="6340288" cy="5143500"/>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288" h="5143500">
                <a:moveTo>
                  <a:pt x="0" y="0"/>
                </a:moveTo>
                <a:lnTo>
                  <a:pt x="4654924" y="0"/>
                </a:lnTo>
                <a:lnTo>
                  <a:pt x="6340288" y="5143500"/>
                </a:lnTo>
                <a:lnTo>
                  <a:pt x="0" y="5143500"/>
                </a:lnTo>
                <a:lnTo>
                  <a:pt x="0" y="0"/>
                </a:lnTo>
                <a:close/>
              </a:path>
            </a:pathLst>
          </a:custGeom>
        </p:spPr>
        <p:txBody>
          <a:bodyPr/>
          <a:lstStyle/>
          <a:p>
            <a:r>
              <a:rPr lang="it-IT"/>
              <a:t>Fare clic sull'icona per inserire un'immagine</a:t>
            </a:r>
            <a:endParaRPr lang="en-GB"/>
          </a:p>
        </p:txBody>
      </p:sp>
    </p:spTree>
    <p:extLst>
      <p:ext uri="{BB962C8B-B14F-4D97-AF65-F5344CB8AC3E}">
        <p14:creationId xmlns:p14="http://schemas.microsoft.com/office/powerpoint/2010/main" val="3108411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ub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34000" y="1535277"/>
            <a:ext cx="3569511" cy="1017291"/>
          </a:xfrm>
        </p:spPr>
        <p:txBody>
          <a:bodyPr anchor="ctr"/>
          <a:lstStyle>
            <a:lvl1pPr>
              <a:defRPr sz="3700" baseline="0"/>
            </a:lvl1pPr>
          </a:lstStyle>
          <a:p>
            <a:r>
              <a:rPr lang="en-US" dirty="0"/>
              <a:t>Subject</a:t>
            </a:r>
            <a:br>
              <a:rPr lang="en-US" dirty="0"/>
            </a:br>
            <a:r>
              <a:rPr lang="en-US" dirty="0"/>
              <a:t>Title</a:t>
            </a:r>
          </a:p>
        </p:txBody>
      </p:sp>
      <p:sp>
        <p:nvSpPr>
          <p:cNvPr id="3" name="Subtitle 2"/>
          <p:cNvSpPr>
            <a:spLocks noGrp="1"/>
          </p:cNvSpPr>
          <p:nvPr>
            <p:ph type="subTitle" idx="1" hasCustomPrompt="1"/>
          </p:nvPr>
        </p:nvSpPr>
        <p:spPr>
          <a:xfrm>
            <a:off x="234000" y="2724522"/>
            <a:ext cx="3569511" cy="1816529"/>
          </a:xfrm>
        </p:spPr>
        <p:txBody>
          <a:bodyPr/>
          <a:lstStyle>
            <a:lvl1pPr marL="0" indent="0" algn="l">
              <a:buNone/>
              <a:defRPr baseline="0">
                <a:solidFill>
                  <a:schemeClr val="bg2"/>
                </a:solidFill>
              </a:defRPr>
            </a:lvl1pPr>
            <a:lvl2pPr marL="3240" indent="0" algn="l">
              <a:spcBef>
                <a:spcPts val="816"/>
              </a:spcBef>
              <a:buNone/>
              <a:tabLst/>
              <a:defRPr baseline="0">
                <a:solidFill>
                  <a:schemeClr val="tx1"/>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r>
              <a:rPr lang="en-US" dirty="0"/>
              <a:t>MORE COMPLETE TITLE</a:t>
            </a:r>
          </a:p>
          <a:p>
            <a:pPr lvl="1"/>
            <a:r>
              <a:rPr lang="en-US" dirty="0"/>
              <a:t>Body text: Lorem ipsum dolor sit amet, consectetuer adipiscing elit. Maecenas porttitor congue massa. </a:t>
            </a:r>
            <a:r>
              <a:rPr lang="en-US" dirty="0" err="1"/>
              <a:t>Fusce</a:t>
            </a:r>
            <a:r>
              <a:rPr lang="en-US" dirty="0"/>
              <a:t> </a:t>
            </a:r>
            <a:r>
              <a:rPr lang="en-US" dirty="0" err="1"/>
              <a:t>posuere</a:t>
            </a:r>
            <a:r>
              <a:rPr lang="en-US" dirty="0"/>
              <a:t>.</a:t>
            </a:r>
          </a:p>
          <a:p>
            <a:pPr lvl="1"/>
            <a:r>
              <a:rPr lang="en-US" dirty="0"/>
              <a:t>Pellentesque habitant morbi tristique senectus et netus et malesuada fames ac turpis egestas. Proin pharetra nonummy pede. Mauris et </a:t>
            </a:r>
            <a:r>
              <a:rPr lang="en-US" dirty="0" err="1"/>
              <a:t>orci</a:t>
            </a:r>
            <a:r>
              <a:rPr lang="en-US" dirty="0"/>
              <a:t>.</a:t>
            </a:r>
          </a:p>
        </p:txBody>
      </p:sp>
      <p:sp>
        <p:nvSpPr>
          <p:cNvPr id="20" name="Text Placeholder 19"/>
          <p:cNvSpPr>
            <a:spLocks noGrp="1"/>
          </p:cNvSpPr>
          <p:nvPr>
            <p:ph type="body" sz="quarter" idx="13" hasCustomPrompt="1"/>
          </p:nvPr>
        </p:nvSpPr>
        <p:spPr>
          <a:xfrm>
            <a:off x="234000" y="248322"/>
            <a:ext cx="3569510" cy="1172925"/>
          </a:xfrm>
        </p:spPr>
        <p:txBody>
          <a:bodyPr anchor="b">
            <a:normAutofit/>
          </a:bodyPr>
          <a:lstStyle>
            <a:lvl1pPr>
              <a:defRPr sz="2200" b="0" cap="none" baseline="0">
                <a:solidFill>
                  <a:schemeClr val="bg2"/>
                </a:solidFill>
              </a:defRPr>
            </a:lvl1pPr>
          </a:lstStyle>
          <a:p>
            <a:pPr lvl="0"/>
            <a:r>
              <a:rPr lang="en-US" dirty="0"/>
              <a:t>Related phrase</a:t>
            </a:r>
            <a:endParaRPr lang="en-GB" dirty="0"/>
          </a:p>
        </p:txBody>
      </p:sp>
      <p:sp>
        <p:nvSpPr>
          <p:cNvPr id="19" name="Oval 18"/>
          <p:cNvSpPr/>
          <p:nvPr/>
        </p:nvSpPr>
        <p:spPr>
          <a:xfrm>
            <a:off x="7166089" y="922544"/>
            <a:ext cx="1081211" cy="10809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ZA" dirty="0">
              <a:solidFill>
                <a:srgbClr val="FFFFFF"/>
              </a:solidFill>
            </a:endParaRPr>
          </a:p>
        </p:txBody>
      </p:sp>
      <p:sp>
        <p:nvSpPr>
          <p:cNvPr id="21" name="Oval 20"/>
          <p:cNvSpPr/>
          <p:nvPr/>
        </p:nvSpPr>
        <p:spPr>
          <a:xfrm>
            <a:off x="5385163" y="2987329"/>
            <a:ext cx="1384960" cy="13845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ZA" dirty="0">
              <a:solidFill>
                <a:srgbClr val="FFFFFF"/>
              </a:solidFill>
            </a:endParaRPr>
          </a:p>
        </p:txBody>
      </p:sp>
      <p:sp>
        <p:nvSpPr>
          <p:cNvPr id="22" name="Oval 21"/>
          <p:cNvSpPr/>
          <p:nvPr/>
        </p:nvSpPr>
        <p:spPr>
          <a:xfrm>
            <a:off x="5246169" y="3098171"/>
            <a:ext cx="381308" cy="38120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ZA" dirty="0">
              <a:solidFill>
                <a:srgbClr val="FFFFFF"/>
              </a:solidFill>
            </a:endParaRPr>
          </a:p>
        </p:txBody>
      </p:sp>
      <p:sp>
        <p:nvSpPr>
          <p:cNvPr id="24" name="Oval 23"/>
          <p:cNvSpPr/>
          <p:nvPr/>
        </p:nvSpPr>
        <p:spPr>
          <a:xfrm>
            <a:off x="8163709" y="838978"/>
            <a:ext cx="167181" cy="1671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ZA" dirty="0">
              <a:solidFill>
                <a:srgbClr val="FFFFFF"/>
              </a:solidFill>
            </a:endParaRPr>
          </a:p>
        </p:txBody>
      </p:sp>
      <p:sp>
        <p:nvSpPr>
          <p:cNvPr id="7" name="Picture Placeholder 6"/>
          <p:cNvSpPr>
            <a:spLocks noGrp="1"/>
          </p:cNvSpPr>
          <p:nvPr>
            <p:ph type="pic" sz="quarter" idx="14"/>
          </p:nvPr>
        </p:nvSpPr>
        <p:spPr>
          <a:xfrm>
            <a:off x="5142217" y="809746"/>
            <a:ext cx="2979602" cy="2978781"/>
          </a:xfrm>
          <a:prstGeom prst="ellipse">
            <a:avLst/>
          </a:prstGeom>
          <a:ln w="38100">
            <a:solidFill>
              <a:schemeClr val="accent3"/>
            </a:solidFill>
          </a:ln>
        </p:spPr>
        <p:txBody>
          <a:bodyPr/>
          <a:lstStyle/>
          <a:p>
            <a:r>
              <a:rPr lang="it-IT"/>
              <a:t>Fare clic sull'icona per inserire un'immagine</a:t>
            </a:r>
            <a:endParaRPr lang="en-GB"/>
          </a:p>
        </p:txBody>
      </p:sp>
    </p:spTree>
    <p:extLst>
      <p:ext uri="{BB962C8B-B14F-4D97-AF65-F5344CB8AC3E}">
        <p14:creationId xmlns:p14="http://schemas.microsoft.com/office/powerpoint/2010/main" val="764974510"/>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232376" y="248323"/>
            <a:ext cx="6725791" cy="442661"/>
          </a:xfrm>
        </p:spPr>
        <p:txBody>
          <a:bodyPr anchor="b">
            <a:normAutofit/>
          </a:bodyPr>
          <a:lstStyle>
            <a:lvl1pPr marL="0" indent="0">
              <a:buNone/>
              <a:defRPr sz="1900"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242688" y="3486270"/>
            <a:ext cx="3843754" cy="65710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it-IT"/>
              <a:t>Fare clic per modificare stili del testo dello schema</a:t>
            </a:r>
          </a:p>
          <a:p>
            <a:pPr lvl="1"/>
            <a:r>
              <a:rPr lang="it-IT"/>
              <a:t>Secondo livello</a:t>
            </a:r>
          </a:p>
        </p:txBody>
      </p:sp>
      <p:sp>
        <p:nvSpPr>
          <p:cNvPr id="9" name="Text Placeholder 10"/>
          <p:cNvSpPr>
            <a:spLocks noGrp="1"/>
          </p:cNvSpPr>
          <p:nvPr>
            <p:ph type="body" sz="quarter" idx="15"/>
          </p:nvPr>
        </p:nvSpPr>
        <p:spPr>
          <a:xfrm>
            <a:off x="5043071" y="3486270"/>
            <a:ext cx="3843754" cy="65710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it-IT"/>
              <a:t>Fare clic per modificare stili del testo dello schema</a:t>
            </a:r>
          </a:p>
          <a:p>
            <a:pPr lvl="1"/>
            <a:r>
              <a:rPr lang="it-IT"/>
              <a:t>Secondo livello</a:t>
            </a:r>
          </a:p>
        </p:txBody>
      </p:sp>
      <p:sp>
        <p:nvSpPr>
          <p:cNvPr id="7" name="Picture Placeholder 6"/>
          <p:cNvSpPr>
            <a:spLocks noGrp="1"/>
          </p:cNvSpPr>
          <p:nvPr>
            <p:ph type="pic" sz="quarter" idx="16"/>
          </p:nvPr>
        </p:nvSpPr>
        <p:spPr>
          <a:xfrm>
            <a:off x="242688" y="1831103"/>
            <a:ext cx="3843754" cy="1550392"/>
          </a:xfrm>
        </p:spPr>
        <p:txBody>
          <a:bodyPr>
            <a:normAutofit/>
          </a:bodyPr>
          <a:lstStyle>
            <a:lvl1pPr>
              <a:defRPr sz="1100">
                <a:solidFill>
                  <a:schemeClr val="bg2"/>
                </a:solidFill>
              </a:defRPr>
            </a:lvl1pPr>
          </a:lstStyle>
          <a:p>
            <a:r>
              <a:rPr lang="it-IT"/>
              <a:t>Fare clic sull'icona per inserire un'immagine</a:t>
            </a:r>
            <a:endParaRPr lang="en-GB"/>
          </a:p>
        </p:txBody>
      </p:sp>
      <p:sp>
        <p:nvSpPr>
          <p:cNvPr id="12" name="Picture Placeholder 6"/>
          <p:cNvSpPr>
            <a:spLocks noGrp="1"/>
          </p:cNvSpPr>
          <p:nvPr>
            <p:ph type="pic" sz="quarter" idx="17"/>
          </p:nvPr>
        </p:nvSpPr>
        <p:spPr>
          <a:xfrm>
            <a:off x="5043071" y="1831103"/>
            <a:ext cx="3843754" cy="1550392"/>
          </a:xfrm>
        </p:spPr>
        <p:txBody>
          <a:bodyPr>
            <a:normAutofit/>
          </a:bodyPr>
          <a:lstStyle>
            <a:lvl1pPr>
              <a:defRPr sz="1100">
                <a:solidFill>
                  <a:schemeClr val="bg2"/>
                </a:solidFill>
              </a:defRPr>
            </a:lvl1pPr>
          </a:lstStyle>
          <a:p>
            <a:r>
              <a:rPr lang="it-IT"/>
              <a:t>Fare clic sull'icona per inserire un'immagine</a:t>
            </a:r>
            <a:endParaRPr lang="en-GB" dirty="0"/>
          </a:p>
        </p:txBody>
      </p:sp>
      <p:sp>
        <p:nvSpPr>
          <p:cNvPr id="13" name="Text Placeholder 10"/>
          <p:cNvSpPr>
            <a:spLocks noGrp="1"/>
          </p:cNvSpPr>
          <p:nvPr>
            <p:ph type="body" sz="quarter" idx="18"/>
          </p:nvPr>
        </p:nvSpPr>
        <p:spPr>
          <a:xfrm>
            <a:off x="242688" y="1388443"/>
            <a:ext cx="3843754" cy="442661"/>
          </a:xfrm>
          <a:solidFill>
            <a:schemeClr val="tx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it-IT"/>
              <a:t>Fare clic per modificare stili del testo dello schema</a:t>
            </a:r>
          </a:p>
        </p:txBody>
      </p:sp>
      <p:sp>
        <p:nvSpPr>
          <p:cNvPr id="14" name="Text Placeholder 10"/>
          <p:cNvSpPr>
            <a:spLocks noGrp="1"/>
          </p:cNvSpPr>
          <p:nvPr>
            <p:ph type="body" sz="quarter" idx="19"/>
          </p:nvPr>
        </p:nvSpPr>
        <p:spPr>
          <a:xfrm>
            <a:off x="5043071" y="1388443"/>
            <a:ext cx="3843754" cy="442661"/>
          </a:xfrm>
          <a:solidFill>
            <a:schemeClr val="accent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it-IT"/>
              <a:t>Fare clic per modificare stili del testo dello schema</a:t>
            </a:r>
          </a:p>
        </p:txBody>
      </p:sp>
    </p:spTree>
    <p:extLst>
      <p:ext uri="{BB962C8B-B14F-4D97-AF65-F5344CB8AC3E}">
        <p14:creationId xmlns:p14="http://schemas.microsoft.com/office/powerpoint/2010/main" val="1872077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643468"/>
            <a:ext cx="8654595" cy="461548"/>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234000" y="248323"/>
            <a:ext cx="6695158" cy="442661"/>
          </a:xfrm>
        </p:spPr>
        <p:txBody>
          <a:bodyPr anchor="b">
            <a:normAutofit/>
          </a:bodyPr>
          <a:lstStyle>
            <a:lvl1pPr marL="0" indent="0">
              <a:buNone/>
              <a:defRPr sz="1900"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244533" y="3481305"/>
            <a:ext cx="2561614" cy="785512"/>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it-IT"/>
              <a:t>Fare clic per modificare stili del testo dello schema</a:t>
            </a:r>
          </a:p>
          <a:p>
            <a:pPr lvl="1"/>
            <a:r>
              <a:rPr lang="it-IT"/>
              <a:t>Secondo livello</a:t>
            </a:r>
          </a:p>
        </p:txBody>
      </p:sp>
      <p:sp>
        <p:nvSpPr>
          <p:cNvPr id="9" name="Text Placeholder 10"/>
          <p:cNvSpPr>
            <a:spLocks noGrp="1"/>
          </p:cNvSpPr>
          <p:nvPr>
            <p:ph type="body" sz="quarter" idx="15"/>
          </p:nvPr>
        </p:nvSpPr>
        <p:spPr>
          <a:xfrm>
            <a:off x="3300205" y="3481305"/>
            <a:ext cx="2561614" cy="785512"/>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it-IT"/>
              <a:t>Fare clic per modificare stili del testo dello schema</a:t>
            </a:r>
          </a:p>
          <a:p>
            <a:pPr lvl="1"/>
            <a:r>
              <a:rPr lang="it-IT"/>
              <a:t>Secondo livello</a:t>
            </a:r>
          </a:p>
        </p:txBody>
      </p:sp>
      <p:sp>
        <p:nvSpPr>
          <p:cNvPr id="7" name="Picture Placeholder 6"/>
          <p:cNvSpPr>
            <a:spLocks noGrp="1"/>
          </p:cNvSpPr>
          <p:nvPr>
            <p:ph type="pic" sz="quarter" idx="16"/>
          </p:nvPr>
        </p:nvSpPr>
        <p:spPr>
          <a:xfrm>
            <a:off x="244533" y="1831103"/>
            <a:ext cx="2561614" cy="1550392"/>
          </a:xfrm>
        </p:spPr>
        <p:txBody>
          <a:bodyPr>
            <a:normAutofit/>
          </a:bodyPr>
          <a:lstStyle>
            <a:lvl1pPr>
              <a:defRPr sz="1100">
                <a:solidFill>
                  <a:schemeClr val="bg2"/>
                </a:solidFill>
              </a:defRPr>
            </a:lvl1pPr>
          </a:lstStyle>
          <a:p>
            <a:r>
              <a:rPr lang="it-IT"/>
              <a:t>Fare clic sull'icona per inserire un'immagine</a:t>
            </a:r>
            <a:endParaRPr lang="en-GB"/>
          </a:p>
        </p:txBody>
      </p:sp>
      <p:sp>
        <p:nvSpPr>
          <p:cNvPr id="12" name="Picture Placeholder 6"/>
          <p:cNvSpPr>
            <a:spLocks noGrp="1"/>
          </p:cNvSpPr>
          <p:nvPr>
            <p:ph type="pic" sz="quarter" idx="17"/>
          </p:nvPr>
        </p:nvSpPr>
        <p:spPr>
          <a:xfrm>
            <a:off x="3300205" y="1831103"/>
            <a:ext cx="2561614" cy="1550392"/>
          </a:xfrm>
        </p:spPr>
        <p:txBody>
          <a:bodyPr>
            <a:normAutofit/>
          </a:bodyPr>
          <a:lstStyle>
            <a:lvl1pPr>
              <a:defRPr sz="1100">
                <a:solidFill>
                  <a:schemeClr val="bg2"/>
                </a:solidFill>
              </a:defRPr>
            </a:lvl1pPr>
          </a:lstStyle>
          <a:p>
            <a:r>
              <a:rPr lang="it-IT"/>
              <a:t>Fare clic sull'icona per inserire un'immagine</a:t>
            </a:r>
            <a:endParaRPr lang="en-GB"/>
          </a:p>
        </p:txBody>
      </p:sp>
      <p:sp>
        <p:nvSpPr>
          <p:cNvPr id="13" name="Text Placeholder 10"/>
          <p:cNvSpPr>
            <a:spLocks noGrp="1"/>
          </p:cNvSpPr>
          <p:nvPr>
            <p:ph type="body" sz="quarter" idx="18"/>
          </p:nvPr>
        </p:nvSpPr>
        <p:spPr>
          <a:xfrm>
            <a:off x="244533" y="1388443"/>
            <a:ext cx="2561614" cy="442661"/>
          </a:xfrm>
          <a:solidFill>
            <a:schemeClr val="tx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it-IT"/>
              <a:t>Fare clic per modificare stili del testo dello schema</a:t>
            </a:r>
          </a:p>
        </p:txBody>
      </p:sp>
      <p:sp>
        <p:nvSpPr>
          <p:cNvPr id="14" name="Text Placeholder 10"/>
          <p:cNvSpPr>
            <a:spLocks noGrp="1"/>
          </p:cNvSpPr>
          <p:nvPr>
            <p:ph type="body" sz="quarter" idx="19"/>
          </p:nvPr>
        </p:nvSpPr>
        <p:spPr>
          <a:xfrm>
            <a:off x="3300205" y="1388443"/>
            <a:ext cx="2561614" cy="442661"/>
          </a:xfrm>
          <a:solidFill>
            <a:schemeClr val="accent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it-IT"/>
              <a:t>Fare clic per modificare stili del testo dello schema</a:t>
            </a:r>
          </a:p>
        </p:txBody>
      </p:sp>
      <p:sp>
        <p:nvSpPr>
          <p:cNvPr id="15" name="Text Placeholder 10"/>
          <p:cNvSpPr>
            <a:spLocks noGrp="1"/>
          </p:cNvSpPr>
          <p:nvPr>
            <p:ph type="body" sz="quarter" idx="20"/>
          </p:nvPr>
        </p:nvSpPr>
        <p:spPr>
          <a:xfrm>
            <a:off x="6301029" y="3481305"/>
            <a:ext cx="2561614" cy="785512"/>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it-IT"/>
              <a:t>Fare clic per modificare stili del testo dello schema</a:t>
            </a:r>
          </a:p>
          <a:p>
            <a:pPr lvl="1"/>
            <a:r>
              <a:rPr lang="it-IT"/>
              <a:t>Secondo livello</a:t>
            </a:r>
          </a:p>
        </p:txBody>
      </p:sp>
      <p:sp>
        <p:nvSpPr>
          <p:cNvPr id="16" name="Picture Placeholder 6"/>
          <p:cNvSpPr>
            <a:spLocks noGrp="1"/>
          </p:cNvSpPr>
          <p:nvPr>
            <p:ph type="pic" sz="quarter" idx="21"/>
          </p:nvPr>
        </p:nvSpPr>
        <p:spPr>
          <a:xfrm>
            <a:off x="6301029" y="1831103"/>
            <a:ext cx="2561614" cy="1550392"/>
          </a:xfrm>
        </p:spPr>
        <p:txBody>
          <a:bodyPr>
            <a:normAutofit/>
          </a:bodyPr>
          <a:lstStyle>
            <a:lvl1pPr>
              <a:defRPr sz="1100">
                <a:solidFill>
                  <a:schemeClr val="bg2"/>
                </a:solidFill>
              </a:defRPr>
            </a:lvl1pPr>
          </a:lstStyle>
          <a:p>
            <a:r>
              <a:rPr lang="it-IT"/>
              <a:t>Fare clic sull'icona per inserire un'immagine</a:t>
            </a:r>
            <a:endParaRPr lang="en-GB"/>
          </a:p>
        </p:txBody>
      </p:sp>
      <p:sp>
        <p:nvSpPr>
          <p:cNvPr id="17" name="Text Placeholder 10"/>
          <p:cNvSpPr>
            <a:spLocks noGrp="1"/>
          </p:cNvSpPr>
          <p:nvPr>
            <p:ph type="body" sz="quarter" idx="22"/>
          </p:nvPr>
        </p:nvSpPr>
        <p:spPr>
          <a:xfrm>
            <a:off x="6301029" y="1388443"/>
            <a:ext cx="2561614" cy="442661"/>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it-IT"/>
              <a:t>Fare clic per modificare stili del testo dello schema</a:t>
            </a:r>
          </a:p>
        </p:txBody>
      </p:sp>
    </p:spTree>
    <p:extLst>
      <p:ext uri="{BB962C8B-B14F-4D97-AF65-F5344CB8AC3E}">
        <p14:creationId xmlns:p14="http://schemas.microsoft.com/office/powerpoint/2010/main" val="833649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643468"/>
            <a:ext cx="6723160" cy="461548"/>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234000" y="248323"/>
            <a:ext cx="6615283" cy="442661"/>
          </a:xfrm>
        </p:spPr>
        <p:txBody>
          <a:bodyPr anchor="b">
            <a:normAutofit/>
          </a:bodyPr>
          <a:lstStyle>
            <a:lvl1pPr marL="0" indent="0">
              <a:buNone/>
              <a:defRPr sz="1900"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235007" y="3481305"/>
            <a:ext cx="1948830" cy="840694"/>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it-IT"/>
              <a:t>Fare clic per modificare stili del testo dello schema</a:t>
            </a:r>
          </a:p>
          <a:p>
            <a:pPr lvl="1"/>
            <a:r>
              <a:rPr lang="it-IT"/>
              <a:t>Secondo livello</a:t>
            </a:r>
          </a:p>
        </p:txBody>
      </p:sp>
      <p:sp>
        <p:nvSpPr>
          <p:cNvPr id="9" name="Text Placeholder 10"/>
          <p:cNvSpPr>
            <a:spLocks noGrp="1"/>
          </p:cNvSpPr>
          <p:nvPr>
            <p:ph type="body" sz="quarter" idx="15"/>
          </p:nvPr>
        </p:nvSpPr>
        <p:spPr>
          <a:xfrm>
            <a:off x="2469336" y="3481305"/>
            <a:ext cx="1948830" cy="840694"/>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it-IT"/>
              <a:t>Fare clic per modificare stili del testo dello schema</a:t>
            </a:r>
          </a:p>
          <a:p>
            <a:pPr lvl="1"/>
            <a:r>
              <a:rPr lang="it-IT"/>
              <a:t>Secondo livello</a:t>
            </a:r>
          </a:p>
        </p:txBody>
      </p:sp>
      <p:sp>
        <p:nvSpPr>
          <p:cNvPr id="7" name="Picture Placeholder 6"/>
          <p:cNvSpPr>
            <a:spLocks noGrp="1"/>
          </p:cNvSpPr>
          <p:nvPr>
            <p:ph type="pic" sz="quarter" idx="16"/>
          </p:nvPr>
        </p:nvSpPr>
        <p:spPr>
          <a:xfrm>
            <a:off x="235007" y="1831103"/>
            <a:ext cx="1948830" cy="1550392"/>
          </a:xfrm>
        </p:spPr>
        <p:txBody>
          <a:bodyPr lIns="72000" tIns="72000" rIns="72000" bIns="72000">
            <a:normAutofit/>
          </a:bodyPr>
          <a:lstStyle>
            <a:lvl1pPr>
              <a:defRPr sz="1100">
                <a:solidFill>
                  <a:schemeClr val="bg2"/>
                </a:solidFill>
              </a:defRPr>
            </a:lvl1pPr>
          </a:lstStyle>
          <a:p>
            <a:r>
              <a:rPr lang="it-IT"/>
              <a:t>Fare clic sull'icona per inserire un'immagine</a:t>
            </a:r>
            <a:endParaRPr lang="en-GB" dirty="0"/>
          </a:p>
        </p:txBody>
      </p:sp>
      <p:sp>
        <p:nvSpPr>
          <p:cNvPr id="13" name="Text Placeholder 10"/>
          <p:cNvSpPr>
            <a:spLocks noGrp="1"/>
          </p:cNvSpPr>
          <p:nvPr>
            <p:ph type="body" sz="quarter" idx="18"/>
          </p:nvPr>
        </p:nvSpPr>
        <p:spPr>
          <a:xfrm>
            <a:off x="235007" y="1388443"/>
            <a:ext cx="1948830" cy="442660"/>
          </a:xfrm>
          <a:solidFill>
            <a:schemeClr val="tx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it-IT"/>
              <a:t>Fare clic per modificare stili del testo dello schema</a:t>
            </a:r>
          </a:p>
        </p:txBody>
      </p:sp>
      <p:sp>
        <p:nvSpPr>
          <p:cNvPr id="14" name="Text Placeholder 10"/>
          <p:cNvSpPr>
            <a:spLocks noGrp="1"/>
          </p:cNvSpPr>
          <p:nvPr>
            <p:ph type="body" sz="quarter" idx="19"/>
          </p:nvPr>
        </p:nvSpPr>
        <p:spPr>
          <a:xfrm>
            <a:off x="2469336" y="1388443"/>
            <a:ext cx="1948830" cy="442660"/>
          </a:xfrm>
          <a:solidFill>
            <a:schemeClr val="accent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it-IT"/>
              <a:t>Fare clic per modificare stili del testo dello schema</a:t>
            </a:r>
          </a:p>
        </p:txBody>
      </p:sp>
      <p:sp>
        <p:nvSpPr>
          <p:cNvPr id="12" name="Picture Placeholder 6"/>
          <p:cNvSpPr>
            <a:spLocks noGrp="1"/>
          </p:cNvSpPr>
          <p:nvPr>
            <p:ph type="pic" sz="quarter" idx="17"/>
          </p:nvPr>
        </p:nvSpPr>
        <p:spPr>
          <a:xfrm>
            <a:off x="2469336" y="1831103"/>
            <a:ext cx="1948830" cy="1550392"/>
          </a:xfrm>
        </p:spPr>
        <p:txBody>
          <a:bodyPr lIns="72000" tIns="72000" rIns="72000" bIns="72000">
            <a:normAutofit/>
          </a:bodyPr>
          <a:lstStyle>
            <a:lvl1pPr>
              <a:defRPr sz="1100">
                <a:solidFill>
                  <a:schemeClr val="bg2"/>
                </a:solidFill>
              </a:defRPr>
            </a:lvl1pPr>
          </a:lstStyle>
          <a:p>
            <a:r>
              <a:rPr lang="it-IT"/>
              <a:t>Fare clic sull'icona per inserire un'immagine</a:t>
            </a:r>
            <a:endParaRPr lang="en-GB" dirty="0"/>
          </a:p>
        </p:txBody>
      </p:sp>
      <p:sp>
        <p:nvSpPr>
          <p:cNvPr id="15" name="Text Placeholder 10"/>
          <p:cNvSpPr>
            <a:spLocks noGrp="1"/>
          </p:cNvSpPr>
          <p:nvPr>
            <p:ph type="body" sz="quarter" idx="20"/>
          </p:nvPr>
        </p:nvSpPr>
        <p:spPr>
          <a:xfrm>
            <a:off x="4703665" y="3481305"/>
            <a:ext cx="1948830" cy="840694"/>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it-IT"/>
              <a:t>Fare clic per modificare stili del testo dello schema</a:t>
            </a:r>
          </a:p>
          <a:p>
            <a:pPr lvl="1"/>
            <a:r>
              <a:rPr lang="it-IT"/>
              <a:t>Secondo livello</a:t>
            </a:r>
          </a:p>
        </p:txBody>
      </p:sp>
      <p:sp>
        <p:nvSpPr>
          <p:cNvPr id="17" name="Text Placeholder 10"/>
          <p:cNvSpPr>
            <a:spLocks noGrp="1"/>
          </p:cNvSpPr>
          <p:nvPr>
            <p:ph type="body" sz="quarter" idx="22"/>
          </p:nvPr>
        </p:nvSpPr>
        <p:spPr>
          <a:xfrm>
            <a:off x="4703665" y="1388443"/>
            <a:ext cx="1948830" cy="442660"/>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it-IT"/>
              <a:t>Fare clic per modificare stili del testo dello schema</a:t>
            </a:r>
          </a:p>
        </p:txBody>
      </p:sp>
      <p:sp>
        <p:nvSpPr>
          <p:cNvPr id="16" name="Picture Placeholder 6"/>
          <p:cNvSpPr>
            <a:spLocks noGrp="1"/>
          </p:cNvSpPr>
          <p:nvPr>
            <p:ph type="pic" sz="quarter" idx="21"/>
          </p:nvPr>
        </p:nvSpPr>
        <p:spPr>
          <a:xfrm>
            <a:off x="4703665" y="1831103"/>
            <a:ext cx="1948830" cy="1550392"/>
          </a:xfrm>
        </p:spPr>
        <p:txBody>
          <a:bodyPr lIns="72000" tIns="72000" rIns="72000" bIns="72000">
            <a:normAutofit/>
          </a:bodyPr>
          <a:lstStyle>
            <a:lvl1pPr>
              <a:defRPr sz="1100">
                <a:solidFill>
                  <a:schemeClr val="bg2"/>
                </a:solidFill>
              </a:defRPr>
            </a:lvl1pPr>
          </a:lstStyle>
          <a:p>
            <a:r>
              <a:rPr lang="it-IT"/>
              <a:t>Fare clic sull'icona per inserire un'immagine</a:t>
            </a:r>
            <a:endParaRPr lang="en-GB"/>
          </a:p>
        </p:txBody>
      </p:sp>
      <p:sp>
        <p:nvSpPr>
          <p:cNvPr id="18" name="Text Placeholder 10"/>
          <p:cNvSpPr>
            <a:spLocks noGrp="1"/>
          </p:cNvSpPr>
          <p:nvPr>
            <p:ph type="body" sz="quarter" idx="23"/>
          </p:nvPr>
        </p:nvSpPr>
        <p:spPr>
          <a:xfrm>
            <a:off x="6937995" y="3481305"/>
            <a:ext cx="1948830" cy="840694"/>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it-IT"/>
              <a:t>Fare clic per modificare stili del testo dello schema</a:t>
            </a:r>
          </a:p>
          <a:p>
            <a:pPr lvl="1"/>
            <a:r>
              <a:rPr lang="it-IT"/>
              <a:t>Secondo livello</a:t>
            </a:r>
          </a:p>
        </p:txBody>
      </p:sp>
      <p:sp>
        <p:nvSpPr>
          <p:cNvPr id="20" name="Text Placeholder 10"/>
          <p:cNvSpPr>
            <a:spLocks noGrp="1"/>
          </p:cNvSpPr>
          <p:nvPr>
            <p:ph type="body" sz="quarter" idx="25"/>
          </p:nvPr>
        </p:nvSpPr>
        <p:spPr>
          <a:xfrm>
            <a:off x="6937995" y="1388443"/>
            <a:ext cx="1948830" cy="442660"/>
          </a:xfrm>
          <a:solidFill>
            <a:schemeClr val="accent3"/>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it-IT"/>
              <a:t>Fare clic per modificare stili del testo dello schema</a:t>
            </a:r>
          </a:p>
        </p:txBody>
      </p:sp>
      <p:sp>
        <p:nvSpPr>
          <p:cNvPr id="19" name="Picture Placeholder 6"/>
          <p:cNvSpPr>
            <a:spLocks noGrp="1"/>
          </p:cNvSpPr>
          <p:nvPr>
            <p:ph type="pic" sz="quarter" idx="24"/>
          </p:nvPr>
        </p:nvSpPr>
        <p:spPr>
          <a:xfrm>
            <a:off x="6937995" y="1831103"/>
            <a:ext cx="1948830" cy="1550392"/>
          </a:xfrm>
        </p:spPr>
        <p:txBody>
          <a:bodyPr lIns="72000" tIns="72000" rIns="72000" bIns="72000">
            <a:normAutofit/>
          </a:bodyPr>
          <a:lstStyle>
            <a:lvl1pPr>
              <a:defRPr sz="1100">
                <a:solidFill>
                  <a:schemeClr val="bg2"/>
                </a:solidFill>
              </a:defRPr>
            </a:lvl1pPr>
          </a:lstStyle>
          <a:p>
            <a:r>
              <a:rPr lang="it-IT"/>
              <a:t>Fare clic sull'icona per inserire un'immagine</a:t>
            </a:r>
            <a:endParaRPr lang="en-GB"/>
          </a:p>
        </p:txBody>
      </p:sp>
    </p:spTree>
    <p:extLst>
      <p:ext uri="{BB962C8B-B14F-4D97-AF65-F5344CB8AC3E}">
        <p14:creationId xmlns:p14="http://schemas.microsoft.com/office/powerpoint/2010/main" val="3326914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643468"/>
            <a:ext cx="8654595" cy="461548"/>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234000" y="248323"/>
            <a:ext cx="6710517" cy="442661"/>
          </a:xfrm>
        </p:spPr>
        <p:txBody>
          <a:bodyPr anchor="b">
            <a:normAutofit/>
          </a:bodyPr>
          <a:lstStyle>
            <a:lvl1pPr marL="0" indent="0">
              <a:buNone/>
              <a:defRPr sz="1900"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242687" y="1388443"/>
            <a:ext cx="3864347" cy="442661"/>
          </a:xfrm>
          <a:solidFill>
            <a:schemeClr val="tx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it-IT"/>
              <a:t>Fare clic per modificare stili del testo dello schema</a:t>
            </a:r>
          </a:p>
        </p:txBody>
      </p:sp>
      <p:sp>
        <p:nvSpPr>
          <p:cNvPr id="14" name="Text Placeholder 10"/>
          <p:cNvSpPr>
            <a:spLocks noGrp="1"/>
          </p:cNvSpPr>
          <p:nvPr>
            <p:ph type="body" sz="quarter" idx="19"/>
          </p:nvPr>
        </p:nvSpPr>
        <p:spPr>
          <a:xfrm>
            <a:off x="5012927" y="1388443"/>
            <a:ext cx="3873898" cy="442661"/>
          </a:xfrm>
          <a:solidFill>
            <a:schemeClr val="accent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it-IT"/>
              <a:t>Fare clic per modificare stili del testo dello schema</a:t>
            </a:r>
          </a:p>
        </p:txBody>
      </p:sp>
      <p:sp>
        <p:nvSpPr>
          <p:cNvPr id="10" name="Text Placeholder 9"/>
          <p:cNvSpPr>
            <a:spLocks noGrp="1"/>
          </p:cNvSpPr>
          <p:nvPr>
            <p:ph type="body" sz="quarter" idx="20"/>
          </p:nvPr>
        </p:nvSpPr>
        <p:spPr>
          <a:xfrm>
            <a:off x="242687" y="2001691"/>
            <a:ext cx="3864347" cy="2029761"/>
          </a:xfrm>
        </p:spPr>
        <p:txBody>
          <a:bodyPr lIns="73459" rIns="24486"/>
          <a:lstStyle>
            <a:lvl1pPr>
              <a:defRPr sz="1500"/>
            </a:lvl1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dirty="0"/>
          </a:p>
        </p:txBody>
      </p:sp>
      <p:sp>
        <p:nvSpPr>
          <p:cNvPr id="15" name="Text Placeholder 9"/>
          <p:cNvSpPr>
            <a:spLocks noGrp="1"/>
          </p:cNvSpPr>
          <p:nvPr>
            <p:ph type="body" sz="quarter" idx="21"/>
          </p:nvPr>
        </p:nvSpPr>
        <p:spPr>
          <a:xfrm>
            <a:off x="5012927" y="2001691"/>
            <a:ext cx="3873898" cy="2029761"/>
          </a:xfrm>
        </p:spPr>
        <p:txBody>
          <a:bodyPr lIns="73459" rIns="24486"/>
          <a:lstStyle>
            <a:lvl1pPr>
              <a:defRPr sz="1500"/>
            </a:lvl1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dirty="0"/>
          </a:p>
        </p:txBody>
      </p:sp>
      <p:sp>
        <p:nvSpPr>
          <p:cNvPr id="12" name="Text Placeholder 6"/>
          <p:cNvSpPr>
            <a:spLocks noGrp="1"/>
          </p:cNvSpPr>
          <p:nvPr>
            <p:ph type="body" sz="quarter" idx="16" hasCustomPrompt="1"/>
          </p:nvPr>
        </p:nvSpPr>
        <p:spPr>
          <a:xfrm>
            <a:off x="232376" y="4215715"/>
            <a:ext cx="6725791" cy="318287"/>
          </a:xfrm>
        </p:spPr>
        <p:txBody>
          <a:bodyPr anchor="b">
            <a:normAutofit/>
          </a:bodyPr>
          <a:lstStyle>
            <a:lvl1pPr algn="l">
              <a:lnSpc>
                <a:spcPct val="95000"/>
              </a:lnSpc>
              <a:spcBef>
                <a:spcPts val="204"/>
              </a:spcBef>
              <a:defRPr sz="1000"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2767825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643468"/>
            <a:ext cx="8654595" cy="461548"/>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234000" y="248323"/>
            <a:ext cx="6710517" cy="442661"/>
          </a:xfrm>
        </p:spPr>
        <p:txBody>
          <a:bodyPr anchor="b">
            <a:normAutofit/>
          </a:bodyPr>
          <a:lstStyle>
            <a:lvl1pPr marL="0" indent="0">
              <a:buNone/>
              <a:defRPr sz="1900"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242686" y="1388444"/>
            <a:ext cx="2654085" cy="442661"/>
          </a:xfrm>
          <a:solidFill>
            <a:schemeClr val="tx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it-IT"/>
              <a:t>Fare clic per modificare stili del testo dello schema</a:t>
            </a:r>
          </a:p>
        </p:txBody>
      </p:sp>
      <p:sp>
        <p:nvSpPr>
          <p:cNvPr id="14" name="Text Placeholder 10"/>
          <p:cNvSpPr>
            <a:spLocks noGrp="1"/>
          </p:cNvSpPr>
          <p:nvPr>
            <p:ph type="body" sz="quarter" idx="19"/>
          </p:nvPr>
        </p:nvSpPr>
        <p:spPr>
          <a:xfrm>
            <a:off x="3255264" y="1388443"/>
            <a:ext cx="2654085" cy="442661"/>
          </a:xfrm>
          <a:solidFill>
            <a:schemeClr val="accent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it-IT"/>
              <a:t>Fare clic per modificare stili del testo dello schema</a:t>
            </a:r>
          </a:p>
        </p:txBody>
      </p:sp>
      <p:sp>
        <p:nvSpPr>
          <p:cNvPr id="17" name="Text Placeholder 10"/>
          <p:cNvSpPr>
            <a:spLocks noGrp="1"/>
          </p:cNvSpPr>
          <p:nvPr>
            <p:ph type="body" sz="quarter" idx="22"/>
          </p:nvPr>
        </p:nvSpPr>
        <p:spPr>
          <a:xfrm>
            <a:off x="6232737" y="1388444"/>
            <a:ext cx="2654085" cy="442661"/>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it-IT"/>
              <a:t>Fare clic per modificare stili del testo dello schema</a:t>
            </a:r>
          </a:p>
        </p:txBody>
      </p:sp>
      <p:sp>
        <p:nvSpPr>
          <p:cNvPr id="18" name="Text Placeholder 9"/>
          <p:cNvSpPr>
            <a:spLocks noGrp="1"/>
          </p:cNvSpPr>
          <p:nvPr>
            <p:ph type="body" sz="quarter" idx="23"/>
          </p:nvPr>
        </p:nvSpPr>
        <p:spPr>
          <a:xfrm>
            <a:off x="250368" y="2001691"/>
            <a:ext cx="2654086" cy="2029761"/>
          </a:xfrm>
        </p:spPr>
        <p:txBody>
          <a:bodyPr lIns="73459" rIns="24486"/>
          <a:lstStyle>
            <a:lvl1pPr>
              <a:defRPr sz="1500"/>
            </a:lvl1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dirty="0"/>
          </a:p>
        </p:txBody>
      </p:sp>
      <p:sp>
        <p:nvSpPr>
          <p:cNvPr id="19" name="Text Placeholder 9"/>
          <p:cNvSpPr>
            <a:spLocks noGrp="1"/>
          </p:cNvSpPr>
          <p:nvPr>
            <p:ph type="body" sz="quarter" idx="21"/>
          </p:nvPr>
        </p:nvSpPr>
        <p:spPr>
          <a:xfrm>
            <a:off x="3255266" y="2001691"/>
            <a:ext cx="2654086" cy="2029761"/>
          </a:xfrm>
        </p:spPr>
        <p:txBody>
          <a:bodyPr lIns="73459" rIns="24486"/>
          <a:lstStyle>
            <a:lvl1pPr>
              <a:defRPr sz="1500"/>
            </a:lvl1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dirty="0"/>
          </a:p>
        </p:txBody>
      </p:sp>
      <p:sp>
        <p:nvSpPr>
          <p:cNvPr id="20" name="Text Placeholder 9"/>
          <p:cNvSpPr>
            <a:spLocks noGrp="1"/>
          </p:cNvSpPr>
          <p:nvPr>
            <p:ph type="body" sz="quarter" idx="24"/>
          </p:nvPr>
        </p:nvSpPr>
        <p:spPr>
          <a:xfrm>
            <a:off x="6232739" y="2001691"/>
            <a:ext cx="2654086" cy="2029761"/>
          </a:xfrm>
        </p:spPr>
        <p:txBody>
          <a:bodyPr lIns="73459" rIns="24486"/>
          <a:lstStyle>
            <a:lvl1pPr>
              <a:defRPr sz="1500"/>
            </a:lvl1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dirty="0"/>
          </a:p>
        </p:txBody>
      </p:sp>
      <p:sp>
        <p:nvSpPr>
          <p:cNvPr id="16" name="Text Placeholder 6"/>
          <p:cNvSpPr>
            <a:spLocks noGrp="1"/>
          </p:cNvSpPr>
          <p:nvPr>
            <p:ph type="body" sz="quarter" idx="16" hasCustomPrompt="1"/>
          </p:nvPr>
        </p:nvSpPr>
        <p:spPr>
          <a:xfrm>
            <a:off x="232377" y="4215715"/>
            <a:ext cx="7880266" cy="318287"/>
          </a:xfrm>
        </p:spPr>
        <p:txBody>
          <a:bodyPr anchor="b">
            <a:normAutofit/>
          </a:bodyPr>
          <a:lstStyle>
            <a:lvl1pPr algn="l">
              <a:lnSpc>
                <a:spcPct val="95000"/>
              </a:lnSpc>
              <a:spcBef>
                <a:spcPts val="204"/>
              </a:spcBef>
              <a:defRPr sz="1000"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3517875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643468"/>
            <a:ext cx="7870391" cy="461548"/>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234000" y="248323"/>
            <a:ext cx="6710517" cy="442661"/>
          </a:xfrm>
        </p:spPr>
        <p:txBody>
          <a:bodyPr anchor="b">
            <a:normAutofit/>
          </a:bodyPr>
          <a:lstStyle>
            <a:lvl1pPr marL="0" indent="0">
              <a:buNone/>
              <a:defRPr sz="1900"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240527" y="1388443"/>
            <a:ext cx="1912119" cy="442661"/>
          </a:xfrm>
          <a:solidFill>
            <a:schemeClr val="tx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it-IT"/>
              <a:t>Fare clic per modificare stili del testo dello schema</a:t>
            </a:r>
          </a:p>
        </p:txBody>
      </p:sp>
      <p:sp>
        <p:nvSpPr>
          <p:cNvPr id="14" name="Text Placeholder 10"/>
          <p:cNvSpPr>
            <a:spLocks noGrp="1"/>
          </p:cNvSpPr>
          <p:nvPr>
            <p:ph type="body" sz="quarter" idx="19"/>
          </p:nvPr>
        </p:nvSpPr>
        <p:spPr>
          <a:xfrm>
            <a:off x="2477192" y="1388443"/>
            <a:ext cx="1912119" cy="442661"/>
          </a:xfrm>
          <a:solidFill>
            <a:schemeClr val="accent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it-IT"/>
              <a:t>Fare clic per modificare stili del testo dello schema</a:t>
            </a:r>
          </a:p>
        </p:txBody>
      </p:sp>
      <p:sp>
        <p:nvSpPr>
          <p:cNvPr id="17" name="Text Placeholder 10"/>
          <p:cNvSpPr>
            <a:spLocks noGrp="1"/>
          </p:cNvSpPr>
          <p:nvPr>
            <p:ph type="body" sz="quarter" idx="22"/>
          </p:nvPr>
        </p:nvSpPr>
        <p:spPr>
          <a:xfrm>
            <a:off x="4713857" y="1388443"/>
            <a:ext cx="1912119" cy="442661"/>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it-IT"/>
              <a:t>Fare clic per modificare stili del testo dello schema</a:t>
            </a:r>
          </a:p>
        </p:txBody>
      </p:sp>
      <p:sp>
        <p:nvSpPr>
          <p:cNvPr id="20" name="Text Placeholder 10"/>
          <p:cNvSpPr>
            <a:spLocks noGrp="1"/>
          </p:cNvSpPr>
          <p:nvPr>
            <p:ph type="body" sz="quarter" idx="25"/>
          </p:nvPr>
        </p:nvSpPr>
        <p:spPr>
          <a:xfrm>
            <a:off x="6950523" y="1388443"/>
            <a:ext cx="1912119" cy="442661"/>
          </a:xfrm>
          <a:solidFill>
            <a:schemeClr val="accent3"/>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it-IT"/>
              <a:t>Fare clic per modificare stili del testo dello schema</a:t>
            </a:r>
          </a:p>
        </p:txBody>
      </p:sp>
      <p:sp>
        <p:nvSpPr>
          <p:cNvPr id="21" name="Text Placeholder 9"/>
          <p:cNvSpPr>
            <a:spLocks noGrp="1"/>
          </p:cNvSpPr>
          <p:nvPr>
            <p:ph type="body" sz="quarter" idx="20"/>
          </p:nvPr>
        </p:nvSpPr>
        <p:spPr>
          <a:xfrm>
            <a:off x="240527" y="2001691"/>
            <a:ext cx="1912119" cy="2029761"/>
          </a:xfrm>
        </p:spPr>
        <p:txBody>
          <a:bodyPr lIns="73459" rIns="24486"/>
          <a:lstStyle>
            <a:lvl1pPr>
              <a:defRPr sz="1500"/>
            </a:lvl1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dirty="0"/>
          </a:p>
        </p:txBody>
      </p:sp>
      <p:sp>
        <p:nvSpPr>
          <p:cNvPr id="22" name="Text Placeholder 9"/>
          <p:cNvSpPr>
            <a:spLocks noGrp="1"/>
          </p:cNvSpPr>
          <p:nvPr>
            <p:ph type="body" sz="quarter" idx="21"/>
          </p:nvPr>
        </p:nvSpPr>
        <p:spPr>
          <a:xfrm>
            <a:off x="2477192" y="2001691"/>
            <a:ext cx="1912119" cy="2029761"/>
          </a:xfrm>
        </p:spPr>
        <p:txBody>
          <a:bodyPr lIns="73459" rIns="24486"/>
          <a:lstStyle>
            <a:lvl1pPr>
              <a:defRPr sz="1500"/>
            </a:lvl1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dirty="0"/>
          </a:p>
        </p:txBody>
      </p:sp>
      <p:sp>
        <p:nvSpPr>
          <p:cNvPr id="23" name="Text Placeholder 9"/>
          <p:cNvSpPr>
            <a:spLocks noGrp="1"/>
          </p:cNvSpPr>
          <p:nvPr>
            <p:ph type="body" sz="quarter" idx="26"/>
          </p:nvPr>
        </p:nvSpPr>
        <p:spPr>
          <a:xfrm>
            <a:off x="4713857" y="2001691"/>
            <a:ext cx="1912119" cy="2029761"/>
          </a:xfrm>
        </p:spPr>
        <p:txBody>
          <a:bodyPr lIns="73459" rIns="24486"/>
          <a:lstStyle>
            <a:lvl1pPr>
              <a:defRPr sz="1500"/>
            </a:lvl1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dirty="0"/>
          </a:p>
        </p:txBody>
      </p:sp>
      <p:sp>
        <p:nvSpPr>
          <p:cNvPr id="24" name="Text Placeholder 9"/>
          <p:cNvSpPr>
            <a:spLocks noGrp="1"/>
          </p:cNvSpPr>
          <p:nvPr>
            <p:ph type="body" sz="quarter" idx="27"/>
          </p:nvPr>
        </p:nvSpPr>
        <p:spPr>
          <a:xfrm>
            <a:off x="6950523" y="2001691"/>
            <a:ext cx="1912119" cy="2029761"/>
          </a:xfrm>
        </p:spPr>
        <p:txBody>
          <a:bodyPr lIns="73459" rIns="24486"/>
          <a:lstStyle>
            <a:lvl1pPr>
              <a:defRPr sz="1500"/>
            </a:lvl1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dirty="0"/>
          </a:p>
        </p:txBody>
      </p:sp>
      <p:sp>
        <p:nvSpPr>
          <p:cNvPr id="16" name="Text Placeholder 6"/>
          <p:cNvSpPr>
            <a:spLocks noGrp="1"/>
          </p:cNvSpPr>
          <p:nvPr>
            <p:ph type="body" sz="quarter" idx="16" hasCustomPrompt="1"/>
          </p:nvPr>
        </p:nvSpPr>
        <p:spPr>
          <a:xfrm>
            <a:off x="240527" y="4215715"/>
            <a:ext cx="6717639" cy="318287"/>
          </a:xfrm>
        </p:spPr>
        <p:txBody>
          <a:bodyPr anchor="b">
            <a:normAutofit/>
          </a:bodyPr>
          <a:lstStyle>
            <a:lvl1pPr algn="l">
              <a:lnSpc>
                <a:spcPct val="95000"/>
              </a:lnSpc>
              <a:spcBef>
                <a:spcPts val="204"/>
              </a:spcBef>
              <a:defRPr sz="1000"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116001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O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232376" y="248323"/>
            <a:ext cx="6725791" cy="442661"/>
          </a:xfrm>
        </p:spPr>
        <p:txBody>
          <a:bodyPr anchor="b">
            <a:normAutofit/>
          </a:bodyPr>
          <a:lstStyle>
            <a:lvl1pPr marL="0" indent="0">
              <a:buNone/>
              <a:defRPr sz="1900"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247650" y="1388443"/>
            <a:ext cx="7870391" cy="26430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dirty="0"/>
          </a:p>
        </p:txBody>
      </p:sp>
    </p:spTree>
    <p:extLst>
      <p:ext uri="{BB962C8B-B14F-4D97-AF65-F5344CB8AC3E}">
        <p14:creationId xmlns:p14="http://schemas.microsoft.com/office/powerpoint/2010/main" val="3235213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obil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232376" y="248323"/>
            <a:ext cx="6725791" cy="442661"/>
          </a:xfrm>
        </p:spPr>
        <p:txBody>
          <a:bodyPr anchor="b">
            <a:normAutofit/>
          </a:bodyPr>
          <a:lstStyle>
            <a:lvl1pPr marL="0" indent="0">
              <a:buNone/>
              <a:defRPr sz="1900"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rot="420000">
            <a:off x="6480242" y="1618453"/>
            <a:ext cx="1515340" cy="2451323"/>
          </a:xfrm>
        </p:spPr>
        <p:txBody>
          <a:bodyPr/>
          <a:lstStyle/>
          <a:p>
            <a:r>
              <a:rPr lang="it-IT"/>
              <a:t>Fare clic sull'icona per inserire un'immagine</a:t>
            </a:r>
            <a:endParaRPr lang="en-GB" dirty="0"/>
          </a:p>
        </p:txBody>
      </p:sp>
    </p:spTree>
    <p:extLst>
      <p:ext uri="{BB962C8B-B14F-4D97-AF65-F5344CB8AC3E}">
        <p14:creationId xmlns:p14="http://schemas.microsoft.com/office/powerpoint/2010/main" val="1196187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obile Up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232376" y="248323"/>
            <a:ext cx="6725791" cy="442661"/>
          </a:xfrm>
        </p:spPr>
        <p:txBody>
          <a:bodyPr anchor="b">
            <a:normAutofit/>
          </a:bodyPr>
          <a:lstStyle>
            <a:lvl1pPr marL="0" indent="0">
              <a:buNone/>
              <a:defRPr sz="1900"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a:off x="6808770" y="1707293"/>
            <a:ext cx="1501361" cy="2420380"/>
          </a:xfrm>
        </p:spPr>
        <p:txBody>
          <a:bodyPr/>
          <a:lstStyle/>
          <a:p>
            <a:r>
              <a:rPr lang="it-IT"/>
              <a:t>Fare clic sull'icona per inserire un'immagine</a:t>
            </a:r>
            <a:endParaRPr lang="en-GB" dirty="0"/>
          </a:p>
        </p:txBody>
      </p:sp>
      <p:sp>
        <p:nvSpPr>
          <p:cNvPr id="9" name="Text Placeholder 6"/>
          <p:cNvSpPr>
            <a:spLocks noGrp="1"/>
          </p:cNvSpPr>
          <p:nvPr>
            <p:ph type="body" sz="quarter" idx="17" hasCustomPrompt="1"/>
          </p:nvPr>
        </p:nvSpPr>
        <p:spPr>
          <a:xfrm>
            <a:off x="631889" y="4219806"/>
            <a:ext cx="6326278" cy="318287"/>
          </a:xfrm>
        </p:spPr>
        <p:txBody>
          <a:bodyPr anchor="b">
            <a:normAutofit/>
          </a:bodyPr>
          <a:lstStyle>
            <a:lvl1pPr algn="l">
              <a:lnSpc>
                <a:spcPct val="95000"/>
              </a:lnSpc>
              <a:spcBef>
                <a:spcPts val="204"/>
              </a:spcBef>
              <a:defRPr sz="1000" cap="none" baseline="0">
                <a:solidFill>
                  <a:schemeClr val="bg2"/>
                </a:solidFill>
              </a:defRPr>
            </a:lvl1pPr>
          </a:lstStyle>
          <a:p>
            <a:pPr lvl="0"/>
            <a:r>
              <a:rPr lang="en-US" dirty="0"/>
              <a:t>Question and Base</a:t>
            </a:r>
            <a:endParaRPr lang="en-GB" dirty="0"/>
          </a:p>
        </p:txBody>
      </p:sp>
    </p:spTree>
    <p:extLst>
      <p:ext uri="{BB962C8B-B14F-4D97-AF65-F5344CB8AC3E}">
        <p14:creationId xmlns:p14="http://schemas.microsoft.com/office/powerpoint/2010/main" val="2537218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Green]">
    <p:bg>
      <p:bgPr>
        <a:solidFill>
          <a:schemeClr val="accent6"/>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8"/>
          </p:nvPr>
        </p:nvSpPr>
        <p:spPr>
          <a:xfrm>
            <a:off x="0" y="-8966"/>
            <a:ext cx="4392706" cy="5152465"/>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it-IT"/>
              <a:t>Fare clic sull'icona per inserire un'immagine</a:t>
            </a:r>
            <a:endParaRPr lang="en-GB"/>
          </a:p>
        </p:txBody>
      </p:sp>
      <p:sp>
        <p:nvSpPr>
          <p:cNvPr id="3" name="Subtitle 2"/>
          <p:cNvSpPr>
            <a:spLocks noGrp="1"/>
          </p:cNvSpPr>
          <p:nvPr>
            <p:ph type="subTitle" idx="1" hasCustomPrompt="1"/>
          </p:nvPr>
        </p:nvSpPr>
        <p:spPr>
          <a:xfrm>
            <a:off x="4652766" y="1388444"/>
            <a:ext cx="4216925" cy="2247851"/>
          </a:xfrm>
        </p:spPr>
        <p:txBody>
          <a:bodyPr anchor="ctr">
            <a:normAutofit/>
          </a:bodyPr>
          <a:lstStyle>
            <a:lvl1pPr marL="0" indent="0" algn="l">
              <a:buNone/>
              <a:defRPr sz="2700" baseline="0">
                <a:solidFill>
                  <a:schemeClr val="bg1"/>
                </a:solidFill>
              </a:defRPr>
            </a:lvl1pPr>
            <a:lvl2pPr marL="3240" indent="0" algn="l">
              <a:lnSpc>
                <a:spcPct val="90000"/>
              </a:lnSpc>
              <a:spcBef>
                <a:spcPts val="408"/>
              </a:spcBef>
              <a:buNone/>
              <a:tabLst/>
              <a:defRPr sz="2200" baseline="0">
                <a:solidFill>
                  <a:schemeClr val="bg1">
                    <a:alpha val="70000"/>
                  </a:schemeClr>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7" name="Picture 6"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8521945" y="4594687"/>
            <a:ext cx="377327" cy="355982"/>
          </a:xfrm>
          <a:prstGeom prst="rect">
            <a:avLst/>
          </a:prstGeom>
        </p:spPr>
      </p:pic>
      <p:pic>
        <p:nvPicPr>
          <p:cNvPr id="11" name="Picture 10" descr="IPSOS_GAMECHANGERS_blue.pn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6965726" y="4658133"/>
            <a:ext cx="1380186" cy="277168"/>
          </a:xfrm>
          <a:prstGeom prst="rect">
            <a:avLst/>
          </a:prstGeom>
        </p:spPr>
      </p:pic>
      <p:sp>
        <p:nvSpPr>
          <p:cNvPr id="9" name="Footer Placeholder 3"/>
          <p:cNvSpPr>
            <a:spLocks noGrp="1"/>
          </p:cNvSpPr>
          <p:nvPr>
            <p:ph type="ftr" sz="quarter" idx="15"/>
          </p:nvPr>
        </p:nvSpPr>
        <p:spPr>
          <a:xfrm>
            <a:off x="614375" y="4665811"/>
            <a:ext cx="3164412" cy="269490"/>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a:lnSpc>
                <a:spcPct val="95000"/>
              </a:lnSpc>
              <a:spcBef>
                <a:spcPts val="204"/>
              </a:spcBef>
            </a:pPr>
            <a:r>
              <a:rPr lang="en-GB"/>
              <a:t>© 2015 Ipsos. </a:t>
            </a:r>
            <a:endParaRPr lang="en-GB" dirty="0"/>
          </a:p>
        </p:txBody>
      </p:sp>
      <p:sp>
        <p:nvSpPr>
          <p:cNvPr id="10" name="Slide Number Placeholder 8"/>
          <p:cNvSpPr>
            <a:spLocks noGrp="1"/>
          </p:cNvSpPr>
          <p:nvPr>
            <p:ph type="sldNum" sz="quarter" idx="17"/>
          </p:nvPr>
        </p:nvSpPr>
        <p:spPr>
          <a:xfrm>
            <a:off x="247312" y="4665811"/>
            <a:ext cx="382425" cy="260192"/>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a:lnSpc>
                <a:spcPct val="95000"/>
              </a:lnSpc>
              <a:spcBef>
                <a:spcPts val="204"/>
              </a:spcBef>
            </a:pPr>
            <a:fld id="{7F034911-0302-4AAB-AEF0-815419E29289}" type="slidenum">
              <a:rPr lang="en-GB" smtClean="0"/>
              <a:pPr>
                <a:lnSpc>
                  <a:spcPct val="95000"/>
                </a:lnSpc>
                <a:spcBef>
                  <a:spcPts val="204"/>
                </a:spcBef>
              </a:pPr>
              <a:t>‹N›</a:t>
            </a:fld>
            <a:endParaRPr lang="en-GB" dirty="0"/>
          </a:p>
        </p:txBody>
      </p:sp>
      <p:pic>
        <p:nvPicPr>
          <p:cNvPr id="8" name="Picture 24"/>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7018020" y="213178"/>
            <a:ext cx="1888872" cy="21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7197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Green]">
    <p:bg>
      <p:bgPr>
        <a:solidFill>
          <a:schemeClr val="accent6"/>
        </a:solidFill>
        <a:effectLst/>
      </p:bgPr>
    </p:bg>
    <p:spTree>
      <p:nvGrpSpPr>
        <p:cNvPr id="1" name=""/>
        <p:cNvGrpSpPr/>
        <p:nvPr/>
      </p:nvGrpSpPr>
      <p:grpSpPr>
        <a:xfrm>
          <a:off x="0" y="0"/>
          <a:ext cx="0" cy="0"/>
          <a:chOff x="0" y="0"/>
          <a:chExt cx="0" cy="0"/>
        </a:xfrm>
      </p:grpSpPr>
      <p:sp>
        <p:nvSpPr>
          <p:cNvPr id="16" name="Picture Placeholder 3"/>
          <p:cNvSpPr>
            <a:spLocks noGrp="1"/>
          </p:cNvSpPr>
          <p:nvPr>
            <p:ph type="pic" sz="quarter" idx="10"/>
          </p:nvPr>
        </p:nvSpPr>
        <p:spPr>
          <a:xfrm>
            <a:off x="0" y="-8964"/>
            <a:ext cx="6223748" cy="5152464"/>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205818"/>
              <a:gd name="connsiteY0" fmla="*/ 0 h 5143500"/>
              <a:gd name="connsiteX1" fmla="*/ 4654924 w 6205818"/>
              <a:gd name="connsiteY1" fmla="*/ 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493559 w 6205818"/>
              <a:gd name="connsiteY1" fmla="*/ 1793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26895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1 h 5143500"/>
              <a:gd name="connsiteX2" fmla="*/ 6205818 w 6205818"/>
              <a:gd name="connsiteY2" fmla="*/ 5134535 h 5143500"/>
              <a:gd name="connsiteX3" fmla="*/ 0 w 6205818"/>
              <a:gd name="connsiteY3" fmla="*/ 5143500 h 5143500"/>
              <a:gd name="connsiteX4" fmla="*/ 0 w 6205818"/>
              <a:gd name="connsiteY4" fmla="*/ 0 h 5143500"/>
              <a:gd name="connsiteX0" fmla="*/ 0 w 6223748"/>
              <a:gd name="connsiteY0" fmla="*/ 0 h 5143500"/>
              <a:gd name="connsiteX1" fmla="*/ 4502524 w 6223748"/>
              <a:gd name="connsiteY1" fmla="*/ 1 h 5143500"/>
              <a:gd name="connsiteX2" fmla="*/ 6223748 w 6223748"/>
              <a:gd name="connsiteY2" fmla="*/ 5143499 h 5143500"/>
              <a:gd name="connsiteX3" fmla="*/ 0 w 6223748"/>
              <a:gd name="connsiteY3" fmla="*/ 5143500 h 5143500"/>
              <a:gd name="connsiteX4" fmla="*/ 0 w 6223748"/>
              <a:gd name="connsiteY4" fmla="*/ 0 h 5143500"/>
              <a:gd name="connsiteX0" fmla="*/ 0 w 6223748"/>
              <a:gd name="connsiteY0" fmla="*/ 8964 h 5152464"/>
              <a:gd name="connsiteX1" fmla="*/ 4529418 w 6223748"/>
              <a:gd name="connsiteY1" fmla="*/ 0 h 5152464"/>
              <a:gd name="connsiteX2" fmla="*/ 6223748 w 6223748"/>
              <a:gd name="connsiteY2" fmla="*/ 5152463 h 5152464"/>
              <a:gd name="connsiteX3" fmla="*/ 0 w 6223748"/>
              <a:gd name="connsiteY3" fmla="*/ 5152464 h 5152464"/>
              <a:gd name="connsiteX4" fmla="*/ 0 w 6223748"/>
              <a:gd name="connsiteY4" fmla="*/ 8964 h 515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748" h="5152464">
                <a:moveTo>
                  <a:pt x="0" y="8964"/>
                </a:moveTo>
                <a:lnTo>
                  <a:pt x="4529418" y="0"/>
                </a:lnTo>
                <a:lnTo>
                  <a:pt x="6223748" y="5152463"/>
                </a:lnTo>
                <a:lnTo>
                  <a:pt x="0" y="5152464"/>
                </a:lnTo>
                <a:lnTo>
                  <a:pt x="0" y="8964"/>
                </a:lnTo>
                <a:close/>
              </a:path>
            </a:pathLst>
          </a:custGeom>
        </p:spPr>
        <p:txBody>
          <a:bodyPr/>
          <a:lstStyle/>
          <a:p>
            <a:r>
              <a:rPr lang="it-IT"/>
              <a:t>Fare clic sull'icona per inserire un'immagine</a:t>
            </a:r>
            <a:endParaRPr lang="en-GB"/>
          </a:p>
        </p:txBody>
      </p:sp>
      <p:sp>
        <p:nvSpPr>
          <p:cNvPr id="2" name="Title 1"/>
          <p:cNvSpPr>
            <a:spLocks noGrp="1"/>
          </p:cNvSpPr>
          <p:nvPr>
            <p:ph type="ctrTitle" hasCustomPrompt="1"/>
          </p:nvPr>
        </p:nvSpPr>
        <p:spPr>
          <a:xfrm>
            <a:off x="6678999" y="2102790"/>
            <a:ext cx="2190693" cy="747897"/>
          </a:xfrm>
        </p:spPr>
        <p:txBody>
          <a:bodyPr anchor="ctr"/>
          <a:lstStyle>
            <a:lvl1pPr>
              <a:defRPr sz="2700"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6965726" y="4658133"/>
            <a:ext cx="1380186" cy="277168"/>
          </a:xfrm>
          <a:prstGeom prst="rect">
            <a:avLst/>
          </a:prstGeom>
        </p:spPr>
      </p:pic>
      <p:sp>
        <p:nvSpPr>
          <p:cNvPr id="13" name="Footer Placeholder 3"/>
          <p:cNvSpPr>
            <a:spLocks noGrp="1"/>
          </p:cNvSpPr>
          <p:nvPr>
            <p:ph type="ftr" sz="quarter" idx="15"/>
          </p:nvPr>
        </p:nvSpPr>
        <p:spPr>
          <a:xfrm>
            <a:off x="614374" y="4665811"/>
            <a:ext cx="4951963" cy="260192"/>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a:lnSpc>
                <a:spcPct val="95000"/>
              </a:lnSpc>
              <a:spcBef>
                <a:spcPts val="204"/>
              </a:spcBef>
            </a:pPr>
            <a:r>
              <a:rPr lang="en-GB"/>
              <a:t>© 2015 Ipsos. </a:t>
            </a:r>
            <a:endParaRPr lang="en-GB" dirty="0"/>
          </a:p>
        </p:txBody>
      </p:sp>
      <p:sp>
        <p:nvSpPr>
          <p:cNvPr id="14" name="Slide Number Placeholder 8"/>
          <p:cNvSpPr>
            <a:spLocks noGrp="1"/>
          </p:cNvSpPr>
          <p:nvPr>
            <p:ph type="sldNum" sz="quarter" idx="17"/>
          </p:nvPr>
        </p:nvSpPr>
        <p:spPr>
          <a:xfrm>
            <a:off x="247312" y="4665811"/>
            <a:ext cx="382425" cy="260192"/>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a:lnSpc>
                <a:spcPct val="95000"/>
              </a:lnSpc>
              <a:spcBef>
                <a:spcPts val="204"/>
              </a:spcBef>
            </a:pPr>
            <a:fld id="{7F034911-0302-4AAB-AEF0-815419E29289}" type="slidenum">
              <a:rPr lang="en-GB" smtClean="0"/>
              <a:pPr>
                <a:lnSpc>
                  <a:spcPct val="95000"/>
                </a:lnSpc>
                <a:spcBef>
                  <a:spcPts val="204"/>
                </a:spcBef>
              </a:pPr>
              <a:t>‹N›</a:t>
            </a:fld>
            <a:endParaRPr lang="en-GB" dirty="0"/>
          </a:p>
        </p:txBody>
      </p:sp>
      <p:pic>
        <p:nvPicPr>
          <p:cNvPr id="15" name="Picture 14"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8521945" y="4594687"/>
            <a:ext cx="377327" cy="355982"/>
          </a:xfrm>
          <a:prstGeom prst="rect">
            <a:avLst/>
          </a:prstGeom>
        </p:spPr>
      </p:pic>
      <p:pic>
        <p:nvPicPr>
          <p:cNvPr id="8" name="Picture 24"/>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7018020" y="213178"/>
            <a:ext cx="1888872" cy="21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7681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Red]">
    <p:bg>
      <p:bgPr>
        <a:solidFill>
          <a:schemeClr val="accent1"/>
        </a:solidFill>
        <a:effectLst/>
      </p:bgPr>
    </p:bg>
    <p:spTree>
      <p:nvGrpSpPr>
        <p:cNvPr id="1" name=""/>
        <p:cNvGrpSpPr/>
        <p:nvPr/>
      </p:nvGrpSpPr>
      <p:grpSpPr>
        <a:xfrm>
          <a:off x="0" y="0"/>
          <a:ext cx="0" cy="0"/>
          <a:chOff x="0" y="0"/>
          <a:chExt cx="0" cy="0"/>
        </a:xfrm>
      </p:grpSpPr>
      <p:sp>
        <p:nvSpPr>
          <p:cNvPr id="17" name="Picture Placeholder 5"/>
          <p:cNvSpPr>
            <a:spLocks noGrp="1"/>
          </p:cNvSpPr>
          <p:nvPr>
            <p:ph type="pic" sz="quarter" idx="18"/>
          </p:nvPr>
        </p:nvSpPr>
        <p:spPr>
          <a:xfrm>
            <a:off x="0" y="-8966"/>
            <a:ext cx="4392706" cy="5152465"/>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it-IT"/>
              <a:t>Fare clic sull'icona per inserire un'immagine</a:t>
            </a:r>
            <a:endParaRPr lang="en-GB"/>
          </a:p>
        </p:txBody>
      </p:sp>
      <p:sp>
        <p:nvSpPr>
          <p:cNvPr id="3" name="Subtitle 2"/>
          <p:cNvSpPr>
            <a:spLocks noGrp="1"/>
          </p:cNvSpPr>
          <p:nvPr>
            <p:ph type="subTitle" idx="1" hasCustomPrompt="1"/>
          </p:nvPr>
        </p:nvSpPr>
        <p:spPr>
          <a:xfrm>
            <a:off x="4670046" y="1388444"/>
            <a:ext cx="4216925" cy="2247851"/>
          </a:xfrm>
        </p:spPr>
        <p:txBody>
          <a:bodyPr anchor="ctr">
            <a:normAutofit/>
          </a:bodyPr>
          <a:lstStyle>
            <a:lvl1pPr marL="0" indent="0" algn="l">
              <a:buNone/>
              <a:defRPr sz="2700" b="1" baseline="0">
                <a:solidFill>
                  <a:schemeClr val="bg1"/>
                </a:solidFill>
              </a:defRPr>
            </a:lvl1pPr>
            <a:lvl2pPr marL="3240" indent="0" algn="l">
              <a:lnSpc>
                <a:spcPct val="90000"/>
              </a:lnSpc>
              <a:spcBef>
                <a:spcPts val="408"/>
              </a:spcBef>
              <a:buNone/>
              <a:tabLst/>
              <a:defRPr sz="2200" baseline="0">
                <a:solidFill>
                  <a:schemeClr val="bg1">
                    <a:alpha val="70000"/>
                  </a:schemeClr>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6965726" y="4658133"/>
            <a:ext cx="1380186" cy="277168"/>
          </a:xfrm>
          <a:prstGeom prst="rect">
            <a:avLst/>
          </a:prstGeom>
        </p:spPr>
      </p:pic>
      <p:sp>
        <p:nvSpPr>
          <p:cNvPr id="10" name="Footer Placeholder 3"/>
          <p:cNvSpPr>
            <a:spLocks noGrp="1"/>
          </p:cNvSpPr>
          <p:nvPr>
            <p:ph type="ftr" sz="quarter" idx="15"/>
          </p:nvPr>
        </p:nvSpPr>
        <p:spPr>
          <a:xfrm>
            <a:off x="614374" y="4665811"/>
            <a:ext cx="4951963" cy="260192"/>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a:lnSpc>
                <a:spcPct val="95000"/>
              </a:lnSpc>
              <a:spcBef>
                <a:spcPts val="204"/>
              </a:spcBef>
            </a:pPr>
            <a:r>
              <a:rPr lang="en-GB"/>
              <a:t>© 2015 Ipsos. </a:t>
            </a:r>
            <a:endParaRPr lang="en-GB" dirty="0"/>
          </a:p>
        </p:txBody>
      </p:sp>
      <p:sp>
        <p:nvSpPr>
          <p:cNvPr id="12" name="Slide Number Placeholder 8"/>
          <p:cNvSpPr>
            <a:spLocks noGrp="1"/>
          </p:cNvSpPr>
          <p:nvPr>
            <p:ph type="sldNum" sz="quarter" idx="17"/>
          </p:nvPr>
        </p:nvSpPr>
        <p:spPr>
          <a:xfrm>
            <a:off x="247312" y="4665811"/>
            <a:ext cx="382425" cy="260192"/>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a:lnSpc>
                <a:spcPct val="95000"/>
              </a:lnSpc>
              <a:spcBef>
                <a:spcPts val="204"/>
              </a:spcBef>
            </a:pPr>
            <a:fld id="{7F034911-0302-4AAB-AEF0-815419E29289}" type="slidenum">
              <a:rPr lang="en-GB" smtClean="0"/>
              <a:pPr>
                <a:lnSpc>
                  <a:spcPct val="95000"/>
                </a:lnSpc>
                <a:spcBef>
                  <a:spcPts val="204"/>
                </a:spcBef>
              </a:pPr>
              <a:t>‹N›</a:t>
            </a:fld>
            <a:endParaRPr lang="en-GB" dirty="0"/>
          </a:p>
        </p:txBody>
      </p:sp>
      <p:pic>
        <p:nvPicPr>
          <p:cNvPr id="13" name="Picture 1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8521945" y="4594687"/>
            <a:ext cx="377327" cy="355982"/>
          </a:xfrm>
          <a:prstGeom prst="rect">
            <a:avLst/>
          </a:prstGeom>
        </p:spPr>
      </p:pic>
      <p:pic>
        <p:nvPicPr>
          <p:cNvPr id="8" name="Picture 24"/>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7018020" y="213178"/>
            <a:ext cx="1888872" cy="21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637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89050" y="2033543"/>
            <a:ext cx="1982834" cy="886397"/>
          </a:xfrm>
        </p:spPr>
        <p:txBody>
          <a:bodyPr anchor="ctr"/>
          <a:lstStyle>
            <a:lvl1pPr>
              <a:defRPr sz="3200"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6965726" y="4658133"/>
            <a:ext cx="1380186" cy="277168"/>
          </a:xfrm>
          <a:prstGeom prst="rect">
            <a:avLst/>
          </a:prstGeom>
        </p:spPr>
      </p:pic>
      <p:sp>
        <p:nvSpPr>
          <p:cNvPr id="12" name="Footer Placeholder 3"/>
          <p:cNvSpPr>
            <a:spLocks noGrp="1"/>
          </p:cNvSpPr>
          <p:nvPr>
            <p:ph type="ftr" sz="quarter" idx="15"/>
          </p:nvPr>
        </p:nvSpPr>
        <p:spPr>
          <a:xfrm>
            <a:off x="614374" y="4665811"/>
            <a:ext cx="4951963" cy="260192"/>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a:lnSpc>
                <a:spcPct val="95000"/>
              </a:lnSpc>
              <a:spcBef>
                <a:spcPts val="204"/>
              </a:spcBef>
            </a:pPr>
            <a:r>
              <a:rPr lang="en-GB"/>
              <a:t>© 2015 Ipsos. </a:t>
            </a:r>
            <a:endParaRPr lang="en-GB" dirty="0"/>
          </a:p>
        </p:txBody>
      </p:sp>
      <p:sp>
        <p:nvSpPr>
          <p:cNvPr id="13" name="Slide Number Placeholder 8"/>
          <p:cNvSpPr>
            <a:spLocks noGrp="1"/>
          </p:cNvSpPr>
          <p:nvPr>
            <p:ph type="sldNum" sz="quarter" idx="17"/>
          </p:nvPr>
        </p:nvSpPr>
        <p:spPr>
          <a:xfrm>
            <a:off x="247312" y="4665811"/>
            <a:ext cx="382425" cy="260192"/>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a:lnSpc>
                <a:spcPct val="95000"/>
              </a:lnSpc>
              <a:spcBef>
                <a:spcPts val="204"/>
              </a:spcBef>
            </a:pPr>
            <a:fld id="{7F034911-0302-4AAB-AEF0-815419E29289}" type="slidenum">
              <a:rPr lang="en-GB" smtClean="0"/>
              <a:pPr>
                <a:lnSpc>
                  <a:spcPct val="95000"/>
                </a:lnSpc>
                <a:spcBef>
                  <a:spcPts val="204"/>
                </a:spcBef>
              </a:pPr>
              <a:t>‹N›</a:t>
            </a:fld>
            <a:endParaRPr lang="en-GB" dirty="0"/>
          </a:p>
        </p:txBody>
      </p:sp>
      <p:pic>
        <p:nvPicPr>
          <p:cNvPr id="17" name="Picture 16"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8521945" y="4594687"/>
            <a:ext cx="377327" cy="355982"/>
          </a:xfrm>
          <a:prstGeom prst="rect">
            <a:avLst/>
          </a:prstGeom>
        </p:spPr>
      </p:pic>
      <p:pic>
        <p:nvPicPr>
          <p:cNvPr id="7" name="Picture 24"/>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7018020" y="213178"/>
            <a:ext cx="1888872" cy="21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7218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Fill1_Text Option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232376" y="248323"/>
            <a:ext cx="6733349" cy="442661"/>
          </a:xfrm>
        </p:spPr>
        <p:txBody>
          <a:bodyPr anchor="b">
            <a:normAutofit/>
          </a:bodyPr>
          <a:lstStyle>
            <a:lvl1pPr marL="0" indent="0">
              <a:buNone/>
              <a:defRPr sz="1900"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232377" y="1388444"/>
            <a:ext cx="7885666" cy="26430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6965726" y="4658133"/>
            <a:ext cx="1380186" cy="277168"/>
          </a:xfrm>
          <a:prstGeom prst="rect">
            <a:avLst/>
          </a:prstGeom>
        </p:spPr>
      </p:pic>
      <p:sp>
        <p:nvSpPr>
          <p:cNvPr id="14" name="TextBox 13"/>
          <p:cNvSpPr txBox="1"/>
          <p:nvPr userDrawn="1"/>
        </p:nvSpPr>
        <p:spPr>
          <a:xfrm>
            <a:off x="239634" y="4686827"/>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1"/>
                </a:solidFill>
                <a:latin typeface="+mn-lt"/>
                <a:ea typeface="+mn-ea"/>
                <a:cs typeface="+mn-cs"/>
              </a:rPr>
              <a:pPr marL="0" algn="l" defTabSz="924282" rtl="0" eaLnBrk="1" latinLnBrk="0" hangingPunct="1">
                <a:lnSpc>
                  <a:spcPct val="85000"/>
                </a:lnSpc>
                <a:spcBef>
                  <a:spcPts val="204"/>
                </a:spcBef>
              </a:pPr>
              <a:t>‹N›</a:t>
            </a:fld>
            <a:endParaRPr lang="en-GB" sz="800" kern="1200" dirty="0">
              <a:solidFill>
                <a:schemeClr val="bg1"/>
              </a:solidFill>
              <a:latin typeface="+mn-lt"/>
              <a:ea typeface="+mn-ea"/>
              <a:cs typeface="+mn-cs"/>
            </a:endParaRPr>
          </a:p>
        </p:txBody>
      </p:sp>
      <p:sp>
        <p:nvSpPr>
          <p:cNvPr id="15" name="TextBox 14"/>
          <p:cNvSpPr txBox="1"/>
          <p:nvPr userDrawn="1"/>
        </p:nvSpPr>
        <p:spPr>
          <a:xfrm>
            <a:off x="629736" y="4755925"/>
            <a:ext cx="691172" cy="168907"/>
          </a:xfrm>
          <a:prstGeom prst="rect">
            <a:avLst/>
          </a:prstGeom>
        </p:spPr>
        <p:txBody>
          <a:bodyPr vert="horz" wrap="none" lIns="0" tIns="0" rIns="0" bIns="0" rtlCol="0" anchor="b">
            <a:normAutofit/>
          </a:bodyPr>
          <a:lstStyle/>
          <a:p>
            <a:pPr marL="0" marR="0" indent="0" algn="l" defTabSz="924282" rtl="0" eaLnBrk="1" fontAlgn="auto" latinLnBrk="0" hangingPunct="1">
              <a:lnSpc>
                <a:spcPct val="85000"/>
              </a:lnSpc>
              <a:spcBef>
                <a:spcPts val="204"/>
              </a:spcBef>
              <a:spcAft>
                <a:spcPts val="0"/>
              </a:spcAft>
              <a:buClrTx/>
              <a:buSzTx/>
              <a:buFontTx/>
              <a:buNone/>
              <a:tabLst/>
              <a:defRPr/>
            </a:pPr>
            <a:r>
              <a:rPr lang="en-GB" sz="800" kern="1200" dirty="0">
                <a:solidFill>
                  <a:schemeClr val="bg1"/>
                </a:solidFill>
                <a:latin typeface="+mn-lt"/>
                <a:ea typeface="+mn-ea"/>
                <a:cs typeface="+mn-cs"/>
              </a:rPr>
              <a:t>© 2015 Ipsos.</a:t>
            </a:r>
            <a:endParaRPr lang="en-GB" sz="12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8521945" y="4594687"/>
            <a:ext cx="377327" cy="355982"/>
          </a:xfrm>
          <a:prstGeom prst="rect">
            <a:avLst/>
          </a:prstGeom>
        </p:spPr>
      </p:pic>
      <p:pic>
        <p:nvPicPr>
          <p:cNvPr id="9" name="Picture 24"/>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7018020" y="213178"/>
            <a:ext cx="1888872" cy="21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0680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Fill1_Bullets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232376" y="248323"/>
            <a:ext cx="6733349" cy="442661"/>
          </a:xfrm>
        </p:spPr>
        <p:txBody>
          <a:bodyPr anchor="b">
            <a:normAutofit/>
          </a:bodyPr>
          <a:lstStyle>
            <a:lvl1pPr marL="0" indent="0">
              <a:buNone/>
              <a:defRPr sz="1900"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232377" y="1388444"/>
            <a:ext cx="7885666" cy="26430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6965726" y="4658133"/>
            <a:ext cx="1380186" cy="277168"/>
          </a:xfrm>
          <a:prstGeom prst="rect">
            <a:avLst/>
          </a:prstGeom>
        </p:spPr>
      </p:pic>
      <p:sp>
        <p:nvSpPr>
          <p:cNvPr id="14" name="TextBox 13"/>
          <p:cNvSpPr txBox="1"/>
          <p:nvPr userDrawn="1"/>
        </p:nvSpPr>
        <p:spPr>
          <a:xfrm>
            <a:off x="239634" y="4686827"/>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1"/>
                </a:solidFill>
                <a:latin typeface="+mn-lt"/>
                <a:ea typeface="+mn-ea"/>
                <a:cs typeface="+mn-cs"/>
              </a:rPr>
              <a:pPr marL="0" algn="l" defTabSz="924282" rtl="0" eaLnBrk="1" latinLnBrk="0" hangingPunct="1">
                <a:lnSpc>
                  <a:spcPct val="85000"/>
                </a:lnSpc>
                <a:spcBef>
                  <a:spcPts val="204"/>
                </a:spcBef>
              </a:pPr>
              <a:t>‹N›</a:t>
            </a:fld>
            <a:endParaRPr lang="en-GB" sz="800" kern="1200" dirty="0">
              <a:solidFill>
                <a:schemeClr val="bg1"/>
              </a:solidFill>
              <a:latin typeface="+mn-lt"/>
              <a:ea typeface="+mn-ea"/>
              <a:cs typeface="+mn-cs"/>
            </a:endParaRPr>
          </a:p>
        </p:txBody>
      </p:sp>
      <p:sp>
        <p:nvSpPr>
          <p:cNvPr id="15" name="TextBox 14"/>
          <p:cNvSpPr txBox="1"/>
          <p:nvPr userDrawn="1"/>
        </p:nvSpPr>
        <p:spPr>
          <a:xfrm>
            <a:off x="629736" y="4755925"/>
            <a:ext cx="691172" cy="168907"/>
          </a:xfrm>
          <a:prstGeom prst="rect">
            <a:avLst/>
          </a:prstGeom>
        </p:spPr>
        <p:txBody>
          <a:bodyPr vert="horz" wrap="none" lIns="0" tIns="0" rIns="0" bIns="0" rtlCol="0" anchor="b">
            <a:normAutofit/>
          </a:bodyPr>
          <a:lstStyle/>
          <a:p>
            <a:pPr marL="0" marR="0" indent="0" algn="l" defTabSz="924282" rtl="0" eaLnBrk="1" fontAlgn="auto" latinLnBrk="0" hangingPunct="1">
              <a:lnSpc>
                <a:spcPct val="85000"/>
              </a:lnSpc>
              <a:spcBef>
                <a:spcPts val="204"/>
              </a:spcBef>
              <a:spcAft>
                <a:spcPts val="0"/>
              </a:spcAft>
              <a:buClrTx/>
              <a:buSzTx/>
              <a:buFontTx/>
              <a:buNone/>
              <a:tabLst/>
              <a:defRPr/>
            </a:pPr>
            <a:r>
              <a:rPr lang="en-GB" sz="800" kern="1200" dirty="0">
                <a:solidFill>
                  <a:schemeClr val="bg1"/>
                </a:solidFill>
                <a:latin typeface="+mn-lt"/>
                <a:ea typeface="+mn-ea"/>
                <a:cs typeface="+mn-cs"/>
              </a:rPr>
              <a:t>© 2015 Ipsos.</a:t>
            </a:r>
            <a:endParaRPr lang="en-GB" sz="12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8521945" y="4594687"/>
            <a:ext cx="377327" cy="355982"/>
          </a:xfrm>
          <a:prstGeom prst="rect">
            <a:avLst/>
          </a:prstGeom>
        </p:spPr>
      </p:pic>
      <p:pic>
        <p:nvPicPr>
          <p:cNvPr id="9" name="Picture 24"/>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7018020" y="213178"/>
            <a:ext cx="1888872" cy="21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486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ill2_Bullets Onl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643468"/>
            <a:ext cx="8654595" cy="461548"/>
          </a:xfrm>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234000" y="248323"/>
            <a:ext cx="6725791" cy="442661"/>
          </a:xfrm>
        </p:spPr>
        <p:txBody>
          <a:bodyPr anchor="b">
            <a:normAutofit/>
          </a:bodyPr>
          <a:lstStyle>
            <a:lvl1pPr marL="0" indent="0">
              <a:buNone/>
              <a:defRPr sz="1900" b="0">
                <a:solidFill>
                  <a:schemeClr val="bg1"/>
                </a:solidFill>
              </a:defRPr>
            </a:lvl1pPr>
          </a:lstStyle>
          <a:p>
            <a:pPr lvl="0"/>
            <a:r>
              <a:rPr lang="en-US" dirty="0"/>
              <a:t>CLICK TO ADD TAG LINE OR BEGINNING OF TITLE</a:t>
            </a:r>
            <a:endParaRPr lang="en-GB" dirty="0"/>
          </a:p>
        </p:txBody>
      </p:sp>
      <p:pic>
        <p:nvPicPr>
          <p:cNvPr id="22" name="Picture 21"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6965726" y="4658133"/>
            <a:ext cx="1380186" cy="277168"/>
          </a:xfrm>
          <a:prstGeom prst="rect">
            <a:avLst/>
          </a:prstGeom>
        </p:spPr>
      </p:pic>
      <p:sp>
        <p:nvSpPr>
          <p:cNvPr id="14" name="TextBox 13"/>
          <p:cNvSpPr txBox="1"/>
          <p:nvPr userDrawn="1"/>
        </p:nvSpPr>
        <p:spPr>
          <a:xfrm>
            <a:off x="239634" y="4686827"/>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1"/>
                </a:solidFill>
                <a:latin typeface="+mn-lt"/>
                <a:ea typeface="+mn-ea"/>
                <a:cs typeface="+mn-cs"/>
              </a:rPr>
              <a:pPr marL="0" algn="l" defTabSz="924282" rtl="0" eaLnBrk="1" latinLnBrk="0" hangingPunct="1">
                <a:lnSpc>
                  <a:spcPct val="85000"/>
                </a:lnSpc>
                <a:spcBef>
                  <a:spcPts val="204"/>
                </a:spcBef>
              </a:pPr>
              <a:t>‹N›</a:t>
            </a:fld>
            <a:endParaRPr lang="en-GB" sz="800" kern="1200" dirty="0">
              <a:solidFill>
                <a:schemeClr val="bg1"/>
              </a:solidFill>
              <a:latin typeface="+mn-lt"/>
              <a:ea typeface="+mn-ea"/>
              <a:cs typeface="+mn-cs"/>
            </a:endParaRPr>
          </a:p>
        </p:txBody>
      </p:sp>
      <p:sp>
        <p:nvSpPr>
          <p:cNvPr id="15" name="TextBox 14"/>
          <p:cNvSpPr txBox="1"/>
          <p:nvPr userDrawn="1"/>
        </p:nvSpPr>
        <p:spPr>
          <a:xfrm>
            <a:off x="629736" y="4755925"/>
            <a:ext cx="691172" cy="168907"/>
          </a:xfrm>
          <a:prstGeom prst="rect">
            <a:avLst/>
          </a:prstGeom>
        </p:spPr>
        <p:txBody>
          <a:bodyPr vert="horz" wrap="none" lIns="0" tIns="0" rIns="0" bIns="0" rtlCol="0" anchor="b">
            <a:normAutofit/>
          </a:bodyPr>
          <a:lstStyle/>
          <a:p>
            <a:pPr marL="0" marR="0" indent="0" algn="l" defTabSz="924282" rtl="0" eaLnBrk="1" fontAlgn="auto" latinLnBrk="0" hangingPunct="1">
              <a:lnSpc>
                <a:spcPct val="85000"/>
              </a:lnSpc>
              <a:spcBef>
                <a:spcPts val="204"/>
              </a:spcBef>
              <a:spcAft>
                <a:spcPts val="0"/>
              </a:spcAft>
              <a:buClrTx/>
              <a:buSzTx/>
              <a:buFontTx/>
              <a:buNone/>
              <a:tabLst/>
              <a:defRPr/>
            </a:pPr>
            <a:r>
              <a:rPr lang="en-GB" sz="800" kern="1200" dirty="0">
                <a:solidFill>
                  <a:schemeClr val="bg1"/>
                </a:solidFill>
                <a:latin typeface="+mn-lt"/>
                <a:ea typeface="+mn-ea"/>
                <a:cs typeface="+mn-cs"/>
              </a:rPr>
              <a:t>© 2015 Ipsos.</a:t>
            </a:r>
            <a:endParaRPr lang="en-GB" sz="12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8521945" y="4594687"/>
            <a:ext cx="377327" cy="355982"/>
          </a:xfrm>
          <a:prstGeom prst="rect">
            <a:avLst/>
          </a:prstGeom>
        </p:spPr>
      </p:pic>
      <p:sp>
        <p:nvSpPr>
          <p:cNvPr id="12" name="Text Placeholder 4"/>
          <p:cNvSpPr>
            <a:spLocks noGrp="1"/>
          </p:cNvSpPr>
          <p:nvPr>
            <p:ph type="body" sz="quarter" idx="14" hasCustomPrompt="1"/>
          </p:nvPr>
        </p:nvSpPr>
        <p:spPr>
          <a:xfrm>
            <a:off x="233363" y="1399203"/>
            <a:ext cx="8653462" cy="2639397"/>
          </a:xfrm>
        </p:spPr>
        <p:txBody>
          <a:bodyPr/>
          <a:lstStyle>
            <a:lvl1pPr marL="176213" indent="-176213">
              <a:lnSpc>
                <a:spcPct val="100000"/>
              </a:lnSpc>
              <a:spcBef>
                <a:spcPts val="300"/>
              </a:spcBef>
              <a:spcAft>
                <a:spcPts val="300"/>
              </a:spcAft>
              <a:buFont typeface="Arial" panose="020B0604020202020204" pitchFamily="34" charset="0"/>
              <a:buChar char="•"/>
              <a:defRPr sz="1200" cap="none">
                <a:solidFill>
                  <a:schemeClr val="bg1"/>
                </a:solidFill>
              </a:defRPr>
            </a:lvl1pPr>
            <a:lvl2pPr marL="476250" indent="-166688">
              <a:lnSpc>
                <a:spcPct val="100000"/>
              </a:lnSpc>
              <a:spcBef>
                <a:spcPts val="300"/>
              </a:spcBef>
              <a:spcAft>
                <a:spcPts val="300"/>
              </a:spcAft>
              <a:buFont typeface="Arial" panose="020B0604020202020204" pitchFamily="34" charset="0"/>
              <a:buChar char="–"/>
              <a:tabLst/>
              <a:defRPr sz="1200">
                <a:solidFill>
                  <a:schemeClr val="bg1"/>
                </a:solidFill>
              </a:defRPr>
            </a:lvl2pPr>
            <a:lvl3pPr marL="692150" indent="-177800">
              <a:lnSpc>
                <a:spcPct val="100000"/>
              </a:lnSpc>
              <a:spcBef>
                <a:spcPts val="300"/>
              </a:spcBef>
              <a:spcAft>
                <a:spcPts val="300"/>
              </a:spcAft>
              <a:buSzPct val="85000"/>
              <a:buFont typeface="Arial" panose="020B0604020202020204" pitchFamily="34" charset="0"/>
              <a:buChar char="•"/>
              <a:defRPr sz="1200">
                <a:solidFill>
                  <a:schemeClr val="bg1"/>
                </a:solidFill>
              </a:defRPr>
            </a:lvl3pPr>
            <a:lvl5pPr marL="968375" indent="-174625">
              <a:lnSpc>
                <a:spcPct val="100000"/>
              </a:lnSpc>
              <a:spcBef>
                <a:spcPts val="300"/>
              </a:spcBef>
              <a:spcAft>
                <a:spcPts val="300"/>
              </a:spcAft>
              <a:buSzPct val="85000"/>
              <a:buFont typeface="Arial" panose="020B0604020202020204" pitchFamily="34" charset="0"/>
              <a:buChar char="-"/>
              <a:defRPr sz="12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4"/>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7018020" y="213178"/>
            <a:ext cx="1888872" cy="21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9686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Fill3_Title Only">
    <p:bg bwMode="inv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p:txBody>
          <a:bodyPr/>
          <a:lstStyle>
            <a:lvl1pPr>
              <a:defRPr baseline="0">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bwMode="black">
          <a:xfrm>
            <a:off x="232376" y="248323"/>
            <a:ext cx="6733351" cy="442661"/>
          </a:xfrm>
        </p:spPr>
        <p:txBody>
          <a:bodyPr anchor="b">
            <a:normAutofit/>
          </a:bodyPr>
          <a:lstStyle>
            <a:lvl1pPr marL="0" indent="0">
              <a:buNone/>
              <a:defRPr sz="1900" b="0" baseline="0">
                <a:solidFill>
                  <a:schemeClr val="bg1"/>
                </a:solidFill>
              </a:defRPr>
            </a:lvl1pPr>
          </a:lstStyle>
          <a:p>
            <a:pPr lvl="0"/>
            <a:r>
              <a:rPr lang="en-US" dirty="0"/>
              <a:t>CLICK TO ADD TAG LINE OR BEGINNING OF TITLE</a:t>
            </a:r>
            <a:endParaRPr lang="en-GB" dirty="0"/>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bwMode="black">
          <a:xfrm>
            <a:off x="6965726" y="4658133"/>
            <a:ext cx="1380186" cy="277168"/>
          </a:xfrm>
          <a:prstGeom prst="rect">
            <a:avLst/>
          </a:prstGeom>
        </p:spPr>
      </p:pic>
      <p:sp>
        <p:nvSpPr>
          <p:cNvPr id="13" name="TextBox 12"/>
          <p:cNvSpPr txBox="1"/>
          <p:nvPr userDrawn="1"/>
        </p:nvSpPr>
        <p:spPr>
          <a:xfrm>
            <a:off x="239634" y="4686827"/>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1"/>
                </a:solidFill>
                <a:latin typeface="+mn-lt"/>
                <a:ea typeface="+mn-ea"/>
                <a:cs typeface="+mn-cs"/>
              </a:rPr>
              <a:pPr marL="0" algn="l" defTabSz="924282" rtl="0" eaLnBrk="1" latinLnBrk="0" hangingPunct="1">
                <a:lnSpc>
                  <a:spcPct val="85000"/>
                </a:lnSpc>
                <a:spcBef>
                  <a:spcPts val="204"/>
                </a:spcBef>
              </a:pPr>
              <a:t>‹N›</a:t>
            </a:fld>
            <a:endParaRPr lang="en-GB" sz="800" kern="1200" dirty="0">
              <a:solidFill>
                <a:schemeClr val="bg1"/>
              </a:solidFill>
              <a:latin typeface="+mn-lt"/>
              <a:ea typeface="+mn-ea"/>
              <a:cs typeface="+mn-cs"/>
            </a:endParaRPr>
          </a:p>
        </p:txBody>
      </p:sp>
      <p:sp>
        <p:nvSpPr>
          <p:cNvPr id="15" name="TextBox 14"/>
          <p:cNvSpPr txBox="1"/>
          <p:nvPr userDrawn="1"/>
        </p:nvSpPr>
        <p:spPr>
          <a:xfrm>
            <a:off x="629736" y="4755925"/>
            <a:ext cx="691172" cy="168907"/>
          </a:xfrm>
          <a:prstGeom prst="rect">
            <a:avLst/>
          </a:prstGeom>
        </p:spPr>
        <p:txBody>
          <a:bodyPr vert="horz" wrap="none" lIns="0" tIns="0" rIns="0" bIns="0" rtlCol="0" anchor="b">
            <a:normAutofit/>
          </a:bodyPr>
          <a:lstStyle/>
          <a:p>
            <a:pPr marL="0" marR="0" indent="0" algn="l" defTabSz="924282" rtl="0" eaLnBrk="1" fontAlgn="auto" latinLnBrk="0" hangingPunct="1">
              <a:lnSpc>
                <a:spcPct val="85000"/>
              </a:lnSpc>
              <a:spcBef>
                <a:spcPts val="204"/>
              </a:spcBef>
              <a:spcAft>
                <a:spcPts val="0"/>
              </a:spcAft>
              <a:buClrTx/>
              <a:buSzTx/>
              <a:buFontTx/>
              <a:buNone/>
              <a:tabLst/>
              <a:defRPr/>
            </a:pPr>
            <a:r>
              <a:rPr lang="en-GB" sz="800" kern="1200" dirty="0">
                <a:solidFill>
                  <a:schemeClr val="bg1"/>
                </a:solidFill>
                <a:latin typeface="+mn-lt"/>
                <a:ea typeface="+mn-ea"/>
                <a:cs typeface="+mn-cs"/>
              </a:rPr>
              <a:t>© 2015 Ipsos.</a:t>
            </a:r>
            <a:endParaRPr lang="en-GB" sz="1200" dirty="0">
              <a:solidFill>
                <a:schemeClr val="bg1"/>
              </a:solidFill>
            </a:endParaRPr>
          </a:p>
        </p:txBody>
      </p:sp>
      <p:pic>
        <p:nvPicPr>
          <p:cNvPr id="18" name="Picture 17"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8521945" y="4594687"/>
            <a:ext cx="377327" cy="355982"/>
          </a:xfrm>
          <a:prstGeom prst="rect">
            <a:avLst/>
          </a:prstGeom>
        </p:spPr>
      </p:pic>
      <p:pic>
        <p:nvPicPr>
          <p:cNvPr id="9" name="Picture 24"/>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7018020" y="213178"/>
            <a:ext cx="1888872" cy="21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7864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643468"/>
            <a:ext cx="8654595" cy="461548"/>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234000" y="248323"/>
            <a:ext cx="6710396" cy="442661"/>
          </a:xfrm>
        </p:spPr>
        <p:txBody>
          <a:bodyPr anchor="b">
            <a:normAutofit/>
          </a:bodyPr>
          <a:lstStyle>
            <a:lvl1pPr marL="0" indent="0">
              <a:buNone/>
              <a:defRPr sz="1900" b="0">
                <a:solidFill>
                  <a:schemeClr val="bg2"/>
                </a:solidFill>
              </a:defRPr>
            </a:lvl1pPr>
          </a:lstStyle>
          <a:p>
            <a:pPr lvl="0"/>
            <a:r>
              <a:rPr lang="en-US" dirty="0"/>
              <a:t>CLICK TO ADD TAG LINE OR BEGINNING OF TITLE</a:t>
            </a:r>
            <a:endParaRPr lang="en-GB" dirty="0"/>
          </a:p>
        </p:txBody>
      </p:sp>
      <p:sp>
        <p:nvSpPr>
          <p:cNvPr id="5" name="Text Placeholder 4"/>
          <p:cNvSpPr>
            <a:spLocks noGrp="1"/>
          </p:cNvSpPr>
          <p:nvPr>
            <p:ph type="body" sz="quarter" idx="14" hasCustomPrompt="1"/>
          </p:nvPr>
        </p:nvSpPr>
        <p:spPr>
          <a:xfrm>
            <a:off x="233363" y="1399203"/>
            <a:ext cx="8288337" cy="2639397"/>
          </a:xfrm>
        </p:spPr>
        <p:txBody>
          <a:bodyPr/>
          <a:lstStyle>
            <a:lvl1pPr marL="176213" indent="-176213">
              <a:lnSpc>
                <a:spcPct val="100000"/>
              </a:lnSpc>
              <a:spcBef>
                <a:spcPts val="300"/>
              </a:spcBef>
              <a:spcAft>
                <a:spcPts val="300"/>
              </a:spcAft>
              <a:buFont typeface="Arial" panose="020B0604020202020204" pitchFamily="34" charset="0"/>
              <a:buChar char="•"/>
              <a:defRPr sz="1200" cap="none"/>
            </a:lvl1pPr>
            <a:lvl2pPr marL="476250" indent="-166688">
              <a:lnSpc>
                <a:spcPct val="100000"/>
              </a:lnSpc>
              <a:spcBef>
                <a:spcPts val="300"/>
              </a:spcBef>
              <a:spcAft>
                <a:spcPts val="300"/>
              </a:spcAft>
              <a:buFont typeface="Arial" panose="020B0604020202020204" pitchFamily="34" charset="0"/>
              <a:buChar char="–"/>
              <a:tabLst/>
              <a:defRPr sz="1200"/>
            </a:lvl2pPr>
            <a:lvl3pPr marL="692150" indent="-177800">
              <a:lnSpc>
                <a:spcPct val="100000"/>
              </a:lnSpc>
              <a:spcBef>
                <a:spcPts val="300"/>
              </a:spcBef>
              <a:spcAft>
                <a:spcPts val="300"/>
              </a:spcAft>
              <a:buSzPct val="85000"/>
              <a:buFont typeface="Arial" panose="020B0604020202020204" pitchFamily="34" charset="0"/>
              <a:buChar char="•"/>
              <a:defRPr sz="1200"/>
            </a:lvl3pPr>
            <a:lvl5pPr marL="968375" indent="-174625">
              <a:lnSpc>
                <a:spcPct val="100000"/>
              </a:lnSpc>
              <a:spcBef>
                <a:spcPts val="300"/>
              </a:spcBef>
              <a:spcAft>
                <a:spcPts val="300"/>
              </a:spcAft>
              <a:buSzPct val="85000"/>
              <a:buFont typeface="Arial" panose="020B0604020202020204" pitchFamily="34" charset="0"/>
              <a:buChar char="-"/>
              <a:defRPr sz="12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Tree>
    <p:extLst>
      <p:ext uri="{BB962C8B-B14F-4D97-AF65-F5344CB8AC3E}">
        <p14:creationId xmlns:p14="http://schemas.microsoft.com/office/powerpoint/2010/main" val="3195050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Fill3_Text Option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232376" y="248323"/>
            <a:ext cx="6733349" cy="442661"/>
          </a:xfrm>
        </p:spPr>
        <p:txBody>
          <a:bodyPr anchor="b">
            <a:normAutofit/>
          </a:bodyPr>
          <a:lstStyle>
            <a:lvl1pPr marL="0" indent="0">
              <a:buNone/>
              <a:defRPr sz="1900"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232377" y="1388444"/>
            <a:ext cx="7885666" cy="26430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6965726" y="4658133"/>
            <a:ext cx="1380186" cy="277168"/>
          </a:xfrm>
          <a:prstGeom prst="rect">
            <a:avLst/>
          </a:prstGeom>
        </p:spPr>
      </p:pic>
      <p:sp>
        <p:nvSpPr>
          <p:cNvPr id="14" name="TextBox 13"/>
          <p:cNvSpPr txBox="1"/>
          <p:nvPr userDrawn="1"/>
        </p:nvSpPr>
        <p:spPr>
          <a:xfrm>
            <a:off x="239634" y="4686827"/>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1"/>
                </a:solidFill>
                <a:latin typeface="+mn-lt"/>
                <a:ea typeface="+mn-ea"/>
                <a:cs typeface="+mn-cs"/>
              </a:rPr>
              <a:pPr marL="0" algn="l" defTabSz="924282" rtl="0" eaLnBrk="1" latinLnBrk="0" hangingPunct="1">
                <a:lnSpc>
                  <a:spcPct val="85000"/>
                </a:lnSpc>
                <a:spcBef>
                  <a:spcPts val="204"/>
                </a:spcBef>
              </a:pPr>
              <a:t>‹N›</a:t>
            </a:fld>
            <a:endParaRPr lang="en-GB" sz="800" kern="1200" dirty="0">
              <a:solidFill>
                <a:schemeClr val="bg1"/>
              </a:solidFill>
              <a:latin typeface="+mn-lt"/>
              <a:ea typeface="+mn-ea"/>
              <a:cs typeface="+mn-cs"/>
            </a:endParaRPr>
          </a:p>
        </p:txBody>
      </p:sp>
      <p:sp>
        <p:nvSpPr>
          <p:cNvPr id="15" name="TextBox 14"/>
          <p:cNvSpPr txBox="1"/>
          <p:nvPr userDrawn="1"/>
        </p:nvSpPr>
        <p:spPr>
          <a:xfrm>
            <a:off x="629736" y="4755925"/>
            <a:ext cx="691172" cy="168907"/>
          </a:xfrm>
          <a:prstGeom prst="rect">
            <a:avLst/>
          </a:prstGeom>
        </p:spPr>
        <p:txBody>
          <a:bodyPr vert="horz" wrap="none" lIns="0" tIns="0" rIns="0" bIns="0" rtlCol="0" anchor="b">
            <a:normAutofit/>
          </a:bodyPr>
          <a:lstStyle/>
          <a:p>
            <a:pPr marL="0" marR="0" indent="0" algn="l" defTabSz="924282" rtl="0" eaLnBrk="1" fontAlgn="auto" latinLnBrk="0" hangingPunct="1">
              <a:lnSpc>
                <a:spcPct val="85000"/>
              </a:lnSpc>
              <a:spcBef>
                <a:spcPts val="204"/>
              </a:spcBef>
              <a:spcAft>
                <a:spcPts val="0"/>
              </a:spcAft>
              <a:buClrTx/>
              <a:buSzTx/>
              <a:buFontTx/>
              <a:buNone/>
              <a:tabLst/>
              <a:defRPr/>
            </a:pPr>
            <a:r>
              <a:rPr lang="en-GB" sz="800" kern="1200" dirty="0">
                <a:solidFill>
                  <a:schemeClr val="bg1"/>
                </a:solidFill>
                <a:latin typeface="+mn-lt"/>
                <a:ea typeface="+mn-ea"/>
                <a:cs typeface="+mn-cs"/>
              </a:rPr>
              <a:t>© 2015 Ipsos.</a:t>
            </a:r>
            <a:endParaRPr lang="en-GB" sz="12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8521945" y="4594687"/>
            <a:ext cx="377327" cy="355982"/>
          </a:xfrm>
          <a:prstGeom prst="rect">
            <a:avLst/>
          </a:prstGeom>
        </p:spPr>
      </p:pic>
      <p:pic>
        <p:nvPicPr>
          <p:cNvPr id="9" name="Picture 24"/>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7018020" y="213178"/>
            <a:ext cx="1888872" cy="21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6949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ill3_Bullets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232376" y="248323"/>
            <a:ext cx="6733349" cy="442661"/>
          </a:xfrm>
        </p:spPr>
        <p:txBody>
          <a:bodyPr anchor="b">
            <a:normAutofit/>
          </a:bodyPr>
          <a:lstStyle>
            <a:lvl1pPr marL="0" indent="0">
              <a:buNone/>
              <a:defRPr sz="1900" b="0">
                <a:solidFill>
                  <a:schemeClr val="bg1"/>
                </a:solidFill>
              </a:defRPr>
            </a:lvl1pPr>
          </a:lstStyle>
          <a:p>
            <a:pPr lvl="0"/>
            <a:r>
              <a:rPr lang="en-US" dirty="0"/>
              <a:t>CLICK TO ADD TAG LINE OR BEGINNING OF TITLE</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6965726" y="4658133"/>
            <a:ext cx="1380186" cy="277168"/>
          </a:xfrm>
          <a:prstGeom prst="rect">
            <a:avLst/>
          </a:prstGeom>
        </p:spPr>
      </p:pic>
      <p:sp>
        <p:nvSpPr>
          <p:cNvPr id="14" name="TextBox 13"/>
          <p:cNvSpPr txBox="1"/>
          <p:nvPr userDrawn="1"/>
        </p:nvSpPr>
        <p:spPr>
          <a:xfrm>
            <a:off x="239634" y="4686827"/>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1"/>
                </a:solidFill>
                <a:latin typeface="+mn-lt"/>
                <a:ea typeface="+mn-ea"/>
                <a:cs typeface="+mn-cs"/>
              </a:rPr>
              <a:pPr marL="0" algn="l" defTabSz="924282" rtl="0" eaLnBrk="1" latinLnBrk="0" hangingPunct="1">
                <a:lnSpc>
                  <a:spcPct val="85000"/>
                </a:lnSpc>
                <a:spcBef>
                  <a:spcPts val="204"/>
                </a:spcBef>
              </a:pPr>
              <a:t>‹N›</a:t>
            </a:fld>
            <a:endParaRPr lang="en-GB" sz="800" kern="1200" dirty="0">
              <a:solidFill>
                <a:schemeClr val="bg1"/>
              </a:solidFill>
              <a:latin typeface="+mn-lt"/>
              <a:ea typeface="+mn-ea"/>
              <a:cs typeface="+mn-cs"/>
            </a:endParaRPr>
          </a:p>
        </p:txBody>
      </p:sp>
      <p:sp>
        <p:nvSpPr>
          <p:cNvPr id="15" name="TextBox 14"/>
          <p:cNvSpPr txBox="1"/>
          <p:nvPr userDrawn="1"/>
        </p:nvSpPr>
        <p:spPr>
          <a:xfrm>
            <a:off x="629736" y="4755925"/>
            <a:ext cx="691172" cy="168907"/>
          </a:xfrm>
          <a:prstGeom prst="rect">
            <a:avLst/>
          </a:prstGeom>
        </p:spPr>
        <p:txBody>
          <a:bodyPr vert="horz" wrap="none" lIns="0" tIns="0" rIns="0" bIns="0" rtlCol="0" anchor="b">
            <a:normAutofit/>
          </a:bodyPr>
          <a:lstStyle/>
          <a:p>
            <a:pPr marL="0" marR="0" indent="0" algn="l" defTabSz="924282" rtl="0" eaLnBrk="1" fontAlgn="auto" latinLnBrk="0" hangingPunct="1">
              <a:lnSpc>
                <a:spcPct val="85000"/>
              </a:lnSpc>
              <a:spcBef>
                <a:spcPts val="204"/>
              </a:spcBef>
              <a:spcAft>
                <a:spcPts val="0"/>
              </a:spcAft>
              <a:buClrTx/>
              <a:buSzTx/>
              <a:buFontTx/>
              <a:buNone/>
              <a:tabLst/>
              <a:defRPr/>
            </a:pPr>
            <a:r>
              <a:rPr lang="en-GB" sz="800" kern="1200" dirty="0">
                <a:solidFill>
                  <a:schemeClr val="bg1"/>
                </a:solidFill>
                <a:latin typeface="+mn-lt"/>
                <a:ea typeface="+mn-ea"/>
                <a:cs typeface="+mn-cs"/>
              </a:rPr>
              <a:t>© 2015 Ipsos.</a:t>
            </a:r>
            <a:endParaRPr lang="en-GB" sz="12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8521945" y="4594687"/>
            <a:ext cx="377327" cy="355982"/>
          </a:xfrm>
          <a:prstGeom prst="rect">
            <a:avLst/>
          </a:prstGeom>
        </p:spPr>
      </p:pic>
      <p:sp>
        <p:nvSpPr>
          <p:cNvPr id="12" name="Text Placeholder 4"/>
          <p:cNvSpPr>
            <a:spLocks noGrp="1"/>
          </p:cNvSpPr>
          <p:nvPr>
            <p:ph type="body" sz="quarter" idx="14" hasCustomPrompt="1"/>
          </p:nvPr>
        </p:nvSpPr>
        <p:spPr>
          <a:xfrm>
            <a:off x="233363" y="1399203"/>
            <a:ext cx="8288337" cy="2639397"/>
          </a:xfrm>
        </p:spPr>
        <p:txBody>
          <a:bodyPr/>
          <a:lstStyle>
            <a:lvl1pPr marL="176213" indent="-176213">
              <a:lnSpc>
                <a:spcPct val="100000"/>
              </a:lnSpc>
              <a:spcBef>
                <a:spcPts val="300"/>
              </a:spcBef>
              <a:spcAft>
                <a:spcPts val="300"/>
              </a:spcAft>
              <a:buFont typeface="Arial" panose="020B0604020202020204" pitchFamily="34" charset="0"/>
              <a:buChar char="•"/>
              <a:defRPr sz="1200" cap="none">
                <a:solidFill>
                  <a:schemeClr val="bg1"/>
                </a:solidFill>
              </a:defRPr>
            </a:lvl1pPr>
            <a:lvl2pPr marL="476250" indent="-166688">
              <a:lnSpc>
                <a:spcPct val="100000"/>
              </a:lnSpc>
              <a:spcBef>
                <a:spcPts val="300"/>
              </a:spcBef>
              <a:spcAft>
                <a:spcPts val="300"/>
              </a:spcAft>
              <a:buFont typeface="Arial" panose="020B0604020202020204" pitchFamily="34" charset="0"/>
              <a:buChar char="–"/>
              <a:tabLst/>
              <a:defRPr sz="1200">
                <a:solidFill>
                  <a:schemeClr val="bg1"/>
                </a:solidFill>
              </a:defRPr>
            </a:lvl2pPr>
            <a:lvl3pPr marL="692150" indent="-177800">
              <a:lnSpc>
                <a:spcPct val="100000"/>
              </a:lnSpc>
              <a:spcBef>
                <a:spcPts val="300"/>
              </a:spcBef>
              <a:spcAft>
                <a:spcPts val="300"/>
              </a:spcAft>
              <a:buSzPct val="85000"/>
              <a:buFont typeface="Arial" panose="020B0604020202020204" pitchFamily="34" charset="0"/>
              <a:buChar char="•"/>
              <a:defRPr sz="1200">
                <a:solidFill>
                  <a:schemeClr val="bg1"/>
                </a:solidFill>
              </a:defRPr>
            </a:lvl3pPr>
            <a:lvl5pPr marL="968375" indent="-174625">
              <a:lnSpc>
                <a:spcPct val="100000"/>
              </a:lnSpc>
              <a:spcBef>
                <a:spcPts val="300"/>
              </a:spcBef>
              <a:spcAft>
                <a:spcPts val="300"/>
              </a:spcAft>
              <a:buSzPct val="85000"/>
              <a:buFont typeface="Arial" panose="020B0604020202020204" pitchFamily="34" charset="0"/>
              <a:buChar char="-"/>
              <a:defRPr sz="12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4"/>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7018020" y="213178"/>
            <a:ext cx="1888872" cy="21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267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8966"/>
            <a:ext cx="3740523" cy="5152466"/>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r>
              <a:rPr lang="it-IT"/>
              <a:t>Fare clic sull'icona per inserire un'immagine</a:t>
            </a:r>
            <a:endParaRPr lang="en-GB"/>
          </a:p>
        </p:txBody>
      </p:sp>
      <p:sp>
        <p:nvSpPr>
          <p:cNvPr id="2" name="Title 1"/>
          <p:cNvSpPr>
            <a:spLocks noGrp="1"/>
          </p:cNvSpPr>
          <p:nvPr>
            <p:ph type="ctrTitle" hasCustomPrompt="1"/>
          </p:nvPr>
        </p:nvSpPr>
        <p:spPr>
          <a:xfrm>
            <a:off x="4176000" y="2152234"/>
            <a:ext cx="4699059" cy="508645"/>
          </a:xfrm>
        </p:spPr>
        <p:txBody>
          <a:bodyPr anchor="ctr"/>
          <a:lstStyle>
            <a:lvl1pPr>
              <a:defRPr sz="3700" baseline="0"/>
            </a:lvl1pPr>
          </a:lstStyle>
          <a:p>
            <a:r>
              <a:rPr lang="en-US" dirty="0"/>
              <a:t>Impact word(s)</a:t>
            </a:r>
          </a:p>
        </p:txBody>
      </p:sp>
      <p:sp>
        <p:nvSpPr>
          <p:cNvPr id="3" name="Subtitle 2"/>
          <p:cNvSpPr>
            <a:spLocks noGrp="1"/>
          </p:cNvSpPr>
          <p:nvPr>
            <p:ph type="subTitle" idx="1" hasCustomPrompt="1"/>
          </p:nvPr>
        </p:nvSpPr>
        <p:spPr>
          <a:xfrm>
            <a:off x="4176000" y="2864332"/>
            <a:ext cx="4699059" cy="1332300"/>
          </a:xfrm>
        </p:spPr>
        <p:txBody>
          <a:bodyPr/>
          <a:lstStyle>
            <a:lvl1pPr marL="0" indent="0" algn="l">
              <a:buNone/>
              <a:defRPr baseline="0">
                <a:solidFill>
                  <a:schemeClr val="bg2">
                    <a:lumMod val="75000"/>
                  </a:schemeClr>
                </a:solidFill>
              </a:defRPr>
            </a:lvl1pPr>
            <a:lvl2pPr marL="3240" indent="0" algn="l">
              <a:spcBef>
                <a:spcPts val="0"/>
              </a:spcBef>
              <a:buNone/>
              <a:tabLst/>
              <a:defRPr baseline="0">
                <a:solidFill>
                  <a:schemeClr val="bg2">
                    <a:lumMod val="75000"/>
                  </a:schemeClr>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20" name="Text Placeholder 19"/>
          <p:cNvSpPr>
            <a:spLocks noGrp="1"/>
          </p:cNvSpPr>
          <p:nvPr>
            <p:ph type="body" sz="quarter" idx="13" hasCustomPrompt="1"/>
          </p:nvPr>
        </p:nvSpPr>
        <p:spPr>
          <a:xfrm>
            <a:off x="4176000" y="1389063"/>
            <a:ext cx="4699059" cy="637454"/>
          </a:xfrm>
        </p:spPr>
        <p:txBody>
          <a:bodyPr anchor="b">
            <a:normAutofit/>
          </a:bodyPr>
          <a:lstStyle>
            <a:lvl1pPr>
              <a:defRPr sz="2200" b="0" cap="none" baseline="0">
                <a:solidFill>
                  <a:schemeClr val="bg2"/>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7689036" y="672878"/>
            <a:ext cx="1165276" cy="633412"/>
          </a:xfrm>
          <a:solidFill>
            <a:schemeClr val="bg1"/>
          </a:solidFill>
        </p:spPr>
        <p:txBody>
          <a:bodyPr/>
          <a:lstStyle>
            <a:lvl1pPr algn="ctr">
              <a:defRPr sz="1400"/>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247311" y="4627422"/>
            <a:ext cx="560381" cy="260192"/>
          </a:xfrm>
          <a:prstGeom prst="rect">
            <a:avLst/>
          </a:prstGeom>
        </p:spPr>
        <p:txBody>
          <a:bodyPr lIns="0" tIns="0" rIns="0" bIns="0" anchor="b"/>
          <a:lstStyle>
            <a:lvl1pPr>
              <a:defRPr sz="800">
                <a:solidFill>
                  <a:schemeClr val="bg1">
                    <a:lumMod val="95000"/>
                  </a:schemeClr>
                </a:solidFill>
              </a:defRPr>
            </a:lvl1pPr>
          </a:lstStyle>
          <a:p>
            <a:fld id="{7F034911-0302-4AAB-AEF0-815419E29289}" type="slidenum">
              <a:rPr lang="en-US" smtClean="0"/>
              <a:pPr/>
              <a:t>‹N›</a:t>
            </a:fld>
            <a:endParaRPr lang="en-US"/>
          </a:p>
        </p:txBody>
      </p:sp>
      <p:sp>
        <p:nvSpPr>
          <p:cNvPr id="14" name="Footer Placeholder 10"/>
          <p:cNvSpPr>
            <a:spLocks noGrp="1"/>
          </p:cNvSpPr>
          <p:nvPr>
            <p:ph type="ftr" sz="quarter" idx="11"/>
          </p:nvPr>
        </p:nvSpPr>
        <p:spPr>
          <a:xfrm>
            <a:off x="4176000" y="4031450"/>
            <a:ext cx="4699059" cy="595972"/>
          </a:xfrm>
          <a:prstGeom prst="rect">
            <a:avLst/>
          </a:prstGeom>
        </p:spPr>
        <p:txBody>
          <a:bodyPr lIns="0" tIns="0" rIns="0" bIns="0"/>
          <a:lstStyle>
            <a:lvl1pPr>
              <a:defRPr sz="1000">
                <a:solidFill>
                  <a:schemeClr val="accent4">
                    <a:lumMod val="75000"/>
                  </a:schemeClr>
                </a:solidFill>
              </a:defRPr>
            </a:lvl1pPr>
          </a:lstStyle>
          <a:p>
            <a:r>
              <a:rPr lang="en-GB" dirty="0"/>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239634" y="4686827"/>
            <a:ext cx="307188" cy="238005"/>
          </a:xfrm>
          <a:prstGeom prst="rect">
            <a:avLst/>
          </a:prstGeom>
        </p:spPr>
        <p:txBody>
          <a:bodyPr vert="horz" wrap="none" lIns="0" tIns="0" rIns="0" bIns="0" rtlCol="0" anchor="b">
            <a:normAutofit/>
          </a:bodyPr>
          <a:lstStyle/>
          <a:p>
            <a:pPr>
              <a:lnSpc>
                <a:spcPct val="85000"/>
              </a:lnSpc>
              <a:spcBef>
                <a:spcPts val="204"/>
              </a:spcBef>
            </a:pPr>
            <a:fld id="{01990C03-C3A3-48FE-AF6D-3AE397C89625}" type="slidenum">
              <a:rPr lang="en-GB" sz="1000">
                <a:solidFill>
                  <a:schemeClr val="bg1"/>
                </a:solidFill>
              </a:rPr>
              <a:pPr>
                <a:lnSpc>
                  <a:spcPct val="85000"/>
                </a:lnSpc>
                <a:spcBef>
                  <a:spcPts val="204"/>
                </a:spcBef>
              </a:pPr>
              <a:t>‹N›</a:t>
            </a:fld>
            <a:endParaRPr lang="en-GB" sz="1000" dirty="0">
              <a:solidFill>
                <a:schemeClr val="bg1"/>
              </a:solidFill>
            </a:endParaRPr>
          </a:p>
        </p:txBody>
      </p:sp>
    </p:spTree>
    <p:extLst>
      <p:ext uri="{BB962C8B-B14F-4D97-AF65-F5344CB8AC3E}">
        <p14:creationId xmlns:p14="http://schemas.microsoft.com/office/powerpoint/2010/main" val="3775106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acts">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add emphasis part of title</a:t>
            </a:r>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6965726" y="4658133"/>
            <a:ext cx="1380186" cy="277168"/>
          </a:xfrm>
          <a:prstGeom prst="rect">
            <a:avLst/>
          </a:prstGeom>
        </p:spPr>
      </p:pic>
      <p:sp>
        <p:nvSpPr>
          <p:cNvPr id="21" name="TextBox 20"/>
          <p:cNvSpPr txBox="1"/>
          <p:nvPr userDrawn="1"/>
        </p:nvSpPr>
        <p:spPr>
          <a:xfrm>
            <a:off x="239634" y="4686827"/>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1"/>
                </a:solidFill>
                <a:latin typeface="+mn-lt"/>
                <a:ea typeface="+mn-ea"/>
                <a:cs typeface="+mn-cs"/>
              </a:rPr>
              <a:pPr marL="0" algn="l" defTabSz="924282" rtl="0" eaLnBrk="1" latinLnBrk="0" hangingPunct="1">
                <a:lnSpc>
                  <a:spcPct val="85000"/>
                </a:lnSpc>
                <a:spcBef>
                  <a:spcPts val="204"/>
                </a:spcBef>
              </a:pPr>
              <a:t>‹N›</a:t>
            </a:fld>
            <a:endParaRPr lang="en-GB" sz="800" kern="1200" dirty="0">
              <a:solidFill>
                <a:schemeClr val="bg1"/>
              </a:solidFill>
              <a:latin typeface="+mn-lt"/>
              <a:ea typeface="+mn-ea"/>
              <a:cs typeface="+mn-cs"/>
            </a:endParaRPr>
          </a:p>
        </p:txBody>
      </p:sp>
      <p:sp>
        <p:nvSpPr>
          <p:cNvPr id="22" name="TextBox 21"/>
          <p:cNvSpPr txBox="1"/>
          <p:nvPr userDrawn="1"/>
        </p:nvSpPr>
        <p:spPr>
          <a:xfrm>
            <a:off x="629736" y="4755925"/>
            <a:ext cx="691172" cy="168907"/>
          </a:xfrm>
          <a:prstGeom prst="rect">
            <a:avLst/>
          </a:prstGeom>
        </p:spPr>
        <p:txBody>
          <a:bodyPr vert="horz" wrap="none" lIns="0" tIns="0" rIns="0" bIns="0" rtlCol="0" anchor="b">
            <a:normAutofit/>
          </a:bodyPr>
          <a:lstStyle/>
          <a:p>
            <a:pPr marL="0" marR="0" indent="0" algn="l" defTabSz="924282" rtl="0" eaLnBrk="1" fontAlgn="auto" latinLnBrk="0" hangingPunct="1">
              <a:lnSpc>
                <a:spcPct val="85000"/>
              </a:lnSpc>
              <a:spcBef>
                <a:spcPts val="204"/>
              </a:spcBef>
              <a:spcAft>
                <a:spcPts val="0"/>
              </a:spcAft>
              <a:buClrTx/>
              <a:buSzTx/>
              <a:buFontTx/>
              <a:buNone/>
              <a:tabLst/>
              <a:defRPr/>
            </a:pPr>
            <a:r>
              <a:rPr lang="en-GB" sz="800" kern="1200" dirty="0">
                <a:solidFill>
                  <a:schemeClr val="bg1"/>
                </a:solidFill>
                <a:latin typeface="+mn-lt"/>
                <a:ea typeface="+mn-ea"/>
                <a:cs typeface="+mn-cs"/>
              </a:rPr>
              <a:t>© 2015 Ipsos.</a:t>
            </a:r>
            <a:endParaRPr lang="en-GB" sz="1200" dirty="0">
              <a:solidFill>
                <a:schemeClr val="bg1"/>
              </a:solidFill>
            </a:endParaRPr>
          </a:p>
        </p:txBody>
      </p:sp>
      <p:pic>
        <p:nvPicPr>
          <p:cNvPr id="23" name="Picture 2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8521945" y="4594687"/>
            <a:ext cx="377327" cy="355982"/>
          </a:xfrm>
          <a:prstGeom prst="rect">
            <a:avLst/>
          </a:prstGeom>
        </p:spPr>
      </p:pic>
      <p:sp>
        <p:nvSpPr>
          <p:cNvPr id="6" name="Picture Placeholder 5"/>
          <p:cNvSpPr>
            <a:spLocks noGrp="1"/>
          </p:cNvSpPr>
          <p:nvPr>
            <p:ph type="pic" sz="quarter" idx="10"/>
          </p:nvPr>
        </p:nvSpPr>
        <p:spPr>
          <a:xfrm>
            <a:off x="743381" y="1622613"/>
            <a:ext cx="1211263" cy="1209675"/>
          </a:xfrm>
          <a:prstGeom prst="ellipse">
            <a:avLst/>
          </a:prstGeom>
        </p:spPr>
        <p:txBody>
          <a:bodyPr/>
          <a:lstStyle>
            <a:lvl1pPr>
              <a:defRPr>
                <a:solidFill>
                  <a:schemeClr val="bg1"/>
                </a:solidFill>
              </a:defRPr>
            </a:lvl1pPr>
          </a:lstStyle>
          <a:p>
            <a:r>
              <a:rPr lang="it-IT"/>
              <a:t>Fare clic sull'icona per inserire un'immagine</a:t>
            </a:r>
            <a:endParaRPr lang="en-GB" dirty="0"/>
          </a:p>
        </p:txBody>
      </p:sp>
      <p:sp>
        <p:nvSpPr>
          <p:cNvPr id="16" name="Picture Placeholder 5"/>
          <p:cNvSpPr>
            <a:spLocks noGrp="1"/>
          </p:cNvSpPr>
          <p:nvPr>
            <p:ph type="pic" sz="quarter" idx="11"/>
          </p:nvPr>
        </p:nvSpPr>
        <p:spPr>
          <a:xfrm>
            <a:off x="3818226" y="1622613"/>
            <a:ext cx="1211263" cy="1209675"/>
          </a:xfrm>
          <a:prstGeom prst="ellipse">
            <a:avLst/>
          </a:prstGeom>
        </p:spPr>
        <p:txBody>
          <a:bodyPr/>
          <a:lstStyle>
            <a:lvl1pPr>
              <a:defRPr>
                <a:solidFill>
                  <a:schemeClr val="bg1"/>
                </a:solidFill>
              </a:defRPr>
            </a:lvl1pPr>
          </a:lstStyle>
          <a:p>
            <a:r>
              <a:rPr lang="it-IT"/>
              <a:t>Fare clic sull'icona per inserire un'immagine</a:t>
            </a:r>
            <a:endParaRPr lang="en-GB" dirty="0"/>
          </a:p>
        </p:txBody>
      </p:sp>
      <p:sp>
        <p:nvSpPr>
          <p:cNvPr id="19" name="Picture Placeholder 5"/>
          <p:cNvSpPr>
            <a:spLocks noGrp="1"/>
          </p:cNvSpPr>
          <p:nvPr>
            <p:ph type="pic" sz="quarter" idx="12"/>
          </p:nvPr>
        </p:nvSpPr>
        <p:spPr>
          <a:xfrm>
            <a:off x="6893072" y="1622613"/>
            <a:ext cx="1211263" cy="1209675"/>
          </a:xfrm>
          <a:prstGeom prst="ellipse">
            <a:avLst/>
          </a:prstGeom>
        </p:spPr>
        <p:txBody>
          <a:bodyPr/>
          <a:lstStyle>
            <a:lvl1pPr>
              <a:defRPr>
                <a:solidFill>
                  <a:schemeClr val="bg1"/>
                </a:solidFill>
              </a:defRPr>
            </a:lvl1pPr>
          </a:lstStyle>
          <a:p>
            <a:r>
              <a:rPr lang="it-IT"/>
              <a:t>Fare clic sull'icona per inserire un'immagine</a:t>
            </a:r>
            <a:endParaRPr lang="en-GB" dirty="0"/>
          </a:p>
        </p:txBody>
      </p:sp>
      <p:pic>
        <p:nvPicPr>
          <p:cNvPr id="10" name="Picture 24"/>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7018020" y="213178"/>
            <a:ext cx="1888872" cy="21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04047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divider a1">
    <p:spTree>
      <p:nvGrpSpPr>
        <p:cNvPr id="1" name=""/>
        <p:cNvGrpSpPr/>
        <p:nvPr/>
      </p:nvGrpSpPr>
      <p:grpSpPr>
        <a:xfrm>
          <a:off x="0" y="0"/>
          <a:ext cx="0" cy="0"/>
          <a:chOff x="0" y="0"/>
          <a:chExt cx="0" cy="0"/>
        </a:xfrm>
      </p:grpSpPr>
      <p:sp>
        <p:nvSpPr>
          <p:cNvPr id="3" name="Rettangolo 2"/>
          <p:cNvSpPr/>
          <p:nvPr userDrawn="1"/>
        </p:nvSpPr>
        <p:spPr>
          <a:xfrm>
            <a:off x="0" y="-37476"/>
            <a:ext cx="9144000" cy="1079291"/>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2400">
              <a:solidFill>
                <a:prstClr val="white"/>
              </a:solidFill>
            </a:endParaRPr>
          </a:p>
        </p:txBody>
      </p:sp>
      <p:sp>
        <p:nvSpPr>
          <p:cNvPr id="11" name="Text Placeholder 10"/>
          <p:cNvSpPr>
            <a:spLocks noGrp="1"/>
          </p:cNvSpPr>
          <p:nvPr>
            <p:ph type="body" sz="quarter" idx="17" hasCustomPrompt="1"/>
          </p:nvPr>
        </p:nvSpPr>
        <p:spPr>
          <a:xfrm>
            <a:off x="210737" y="67270"/>
            <a:ext cx="4241665" cy="637454"/>
          </a:xfrm>
          <a:prstGeom prst="rect">
            <a:avLst/>
          </a:prstGeom>
        </p:spPr>
        <p:txBody>
          <a:bodyPr>
            <a:noAutofit/>
          </a:bodyPr>
          <a:lstStyle>
            <a:lvl1pPr marL="0" indent="0">
              <a:buNone/>
              <a:defRPr lang="en-US" sz="5400" b="1" i="1" kern="1200" cap="none" baseline="0" dirty="0" smtClean="0">
                <a:solidFill>
                  <a:schemeClr val="bg1"/>
                </a:solidFill>
                <a:latin typeface="+mj-lt"/>
                <a:ea typeface="+mn-ea"/>
                <a:cs typeface="+mn-cs"/>
              </a:defRPr>
            </a:lvl1pPr>
            <a:lvl2pPr marL="197599" indent="-137132">
              <a:buFont typeface="Arial" panose="020B0604020202020204" pitchFamily="34" charset="0"/>
              <a:buChar char="•"/>
              <a:defRPr b="1">
                <a:solidFill>
                  <a:schemeClr val="tx1"/>
                </a:solidFill>
                <a:latin typeface="+mj-lt"/>
              </a:defRPr>
            </a:lvl2pPr>
          </a:lstStyle>
          <a:p>
            <a:pPr lvl="0"/>
            <a:r>
              <a:rPr lang="it-IT" dirty="0"/>
              <a:t>Title</a:t>
            </a:r>
          </a:p>
        </p:txBody>
      </p:sp>
      <p:pic>
        <p:nvPicPr>
          <p:cNvPr id="2" name="Graphique 12">
            <a:extLst>
              <a:ext uri="{FF2B5EF4-FFF2-40B4-BE49-F238E27FC236}">
                <a16:creationId xmlns:a16="http://schemas.microsoft.com/office/drawing/2014/main" id="{F6282F8A-7AA1-6EF5-325D-88B997FEEA3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472745" y="4695178"/>
            <a:ext cx="353090" cy="323419"/>
          </a:xfrm>
          <a:prstGeom prst="rect">
            <a:avLst/>
          </a:prstGeom>
        </p:spPr>
      </p:pic>
    </p:spTree>
    <p:extLst>
      <p:ext uri="{BB962C8B-B14F-4D97-AF65-F5344CB8AC3E}">
        <p14:creationId xmlns:p14="http://schemas.microsoft.com/office/powerpoint/2010/main" val="2766246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Full Page Content">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385525" y="1182945"/>
            <a:ext cx="8372950" cy="333530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342906" y="367331"/>
            <a:ext cx="4442255" cy="914096"/>
          </a:xfrm>
        </p:spPr>
        <p:txBody>
          <a:bodyPr/>
          <a:lstStyle>
            <a:lvl1pPr algn="l">
              <a:defRPr/>
            </a:lvl1pPr>
          </a:lstStyle>
          <a:p>
            <a:r>
              <a:rPr lang="en-US" dirty="0"/>
              <a:t>Click to edit Master title style</a:t>
            </a:r>
            <a:endParaRPr lang="en-GB" dirty="0"/>
          </a:p>
        </p:txBody>
      </p:sp>
      <p:sp>
        <p:nvSpPr>
          <p:cNvPr id="4" name="Rettangolo 3">
            <a:extLst>
              <a:ext uri="{FF2B5EF4-FFF2-40B4-BE49-F238E27FC236}">
                <a16:creationId xmlns:a16="http://schemas.microsoft.com/office/drawing/2014/main" id="{862A8635-7629-4C8E-B667-F65C9B20BD39}"/>
              </a:ext>
            </a:extLst>
          </p:cNvPr>
          <p:cNvSpPr/>
          <p:nvPr userDrawn="1"/>
        </p:nvSpPr>
        <p:spPr bwMode="gray">
          <a:xfrm>
            <a:off x="342906" y="4706578"/>
            <a:ext cx="683607" cy="22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955" tIns="48978" rIns="97955" bIns="48978" numCol="1" spcCol="0" rtlCol="0" fromWordArt="0" anchor="ctr" anchorCtr="0" forceAA="0" compatLnSpc="1">
            <a:prstTxWarp prst="textNoShape">
              <a:avLst/>
            </a:prstTxWarp>
            <a:noAutofit/>
          </a:bodyPr>
          <a:lstStyle/>
          <a:p>
            <a:pPr algn="ctr">
              <a:lnSpc>
                <a:spcPct val="110000"/>
              </a:lnSpc>
              <a:spcBef>
                <a:spcPts val="1632"/>
              </a:spcBef>
              <a:buClr>
                <a:schemeClr val="bg2"/>
              </a:buClr>
            </a:pPr>
            <a:endParaRPr lang="it-IT" sz="1360" dirty="0">
              <a:solidFill>
                <a:schemeClr val="bg1"/>
              </a:solidFill>
            </a:endParaRPr>
          </a:p>
        </p:txBody>
      </p:sp>
      <p:pic>
        <p:nvPicPr>
          <p:cNvPr id="2" name="Graphique 12">
            <a:extLst>
              <a:ext uri="{FF2B5EF4-FFF2-40B4-BE49-F238E27FC236}">
                <a16:creationId xmlns:a16="http://schemas.microsoft.com/office/drawing/2014/main" id="{D102909E-B64E-48CF-9893-CBB5DB84476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472745" y="4717663"/>
            <a:ext cx="353090" cy="323419"/>
          </a:xfrm>
          <a:prstGeom prst="rect">
            <a:avLst/>
          </a:prstGeom>
        </p:spPr>
      </p:pic>
    </p:spTree>
    <p:extLst>
      <p:ext uri="{BB962C8B-B14F-4D97-AF65-F5344CB8AC3E}">
        <p14:creationId xmlns:p14="http://schemas.microsoft.com/office/powerpoint/2010/main" val="2710213613"/>
      </p:ext>
    </p:extLst>
  </p:cSld>
  <p:clrMapOvr>
    <a:masterClrMapping/>
  </p:clrMapOvr>
  <p:transition>
    <p:fade/>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Bl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643468"/>
            <a:ext cx="8654595" cy="461548"/>
          </a:xfrm>
        </p:spPr>
        <p:txBody>
          <a:bodyPr/>
          <a:lstStyle/>
          <a:p>
            <a:r>
              <a:rPr lang="en-US" dirty="0"/>
              <a:t>Click to add emphasis part of title</a:t>
            </a:r>
            <a:endParaRPr lang="en-GB" dirty="0"/>
          </a:p>
        </p:txBody>
      </p:sp>
      <p:sp>
        <p:nvSpPr>
          <p:cNvPr id="11" name="Text Placeholder 7"/>
          <p:cNvSpPr>
            <a:spLocks noGrp="1"/>
          </p:cNvSpPr>
          <p:nvPr>
            <p:ph type="body" sz="quarter" idx="13" hasCustomPrompt="1"/>
          </p:nvPr>
        </p:nvSpPr>
        <p:spPr>
          <a:xfrm>
            <a:off x="234000" y="248323"/>
            <a:ext cx="7887670" cy="442661"/>
          </a:xfrm>
        </p:spPr>
        <p:txBody>
          <a:bodyPr anchor="b">
            <a:normAutofit/>
          </a:bodyPr>
          <a:lstStyle>
            <a:lvl1pPr marL="0" indent="0">
              <a:buNone/>
              <a:defRPr sz="1900" b="0">
                <a:solidFill>
                  <a:schemeClr val="bg2"/>
                </a:solidFill>
              </a:defRPr>
            </a:lvl1pPr>
          </a:lstStyle>
          <a:p>
            <a:pPr lvl="0"/>
            <a:r>
              <a:rPr lang="en-US" dirty="0"/>
              <a:t>CLICK TO ADD TAG LINE OR BEGINNING OF TITLE</a:t>
            </a:r>
            <a:endParaRPr lang="en-GB" dirty="0"/>
          </a:p>
        </p:txBody>
      </p:sp>
      <p:grpSp>
        <p:nvGrpSpPr>
          <p:cNvPr id="88" name="Group 87"/>
          <p:cNvGrpSpPr/>
          <p:nvPr userDrawn="1"/>
        </p:nvGrpSpPr>
        <p:grpSpPr>
          <a:xfrm>
            <a:off x="8252496" y="2571750"/>
            <a:ext cx="891505" cy="2571750"/>
            <a:chOff x="12130881" y="3781425"/>
            <a:chExt cx="1310482" cy="3781425"/>
          </a:xfrm>
        </p:grpSpPr>
        <p:sp>
          <p:nvSpPr>
            <p:cNvPr id="89" name="Oval 88"/>
            <p:cNvSpPr>
              <a:spLocks/>
            </p:cNvSpPr>
            <p:nvPr/>
          </p:nvSpPr>
          <p:spPr bwMode="auto">
            <a:xfrm rot="3900000" flipH="1">
              <a:off x="12448596" y="500140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0" name="Oval 89"/>
            <p:cNvSpPr/>
            <p:nvPr/>
          </p:nvSpPr>
          <p:spPr>
            <a:xfrm>
              <a:off x="12613164" y="4367456"/>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Oval 90"/>
            <p:cNvSpPr/>
            <p:nvPr/>
          </p:nvSpPr>
          <p:spPr>
            <a:xfrm>
              <a:off x="12346781" y="4200525"/>
              <a:ext cx="172831" cy="172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2" name="Right Triangle 91"/>
            <p:cNvSpPr/>
            <p:nvPr/>
          </p:nvSpPr>
          <p:spPr>
            <a:xfrm flipH="1">
              <a:off x="12130881" y="3781425"/>
              <a:ext cx="1310482" cy="3781425"/>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3" name="Picture 92"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2526963" y="6755928"/>
              <a:ext cx="554656" cy="523425"/>
            </a:xfrm>
            <a:prstGeom prst="rect">
              <a:avLst/>
            </a:prstGeom>
          </p:spPr>
        </p:pic>
        <p:sp>
          <p:nvSpPr>
            <p:cNvPr id="94"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202370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amp; Bl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232376" y="248323"/>
            <a:ext cx="6725791" cy="442661"/>
          </a:xfrm>
        </p:spPr>
        <p:txBody>
          <a:bodyPr anchor="b">
            <a:normAutofit/>
          </a:bodyPr>
          <a:lstStyle>
            <a:lvl1pPr marL="0" indent="0">
              <a:buNone/>
              <a:defRPr sz="1900"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247650" y="1388443"/>
            <a:ext cx="7870391" cy="26430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dirty="0"/>
          </a:p>
        </p:txBody>
      </p:sp>
      <p:grpSp>
        <p:nvGrpSpPr>
          <p:cNvPr id="36" name="Group 35"/>
          <p:cNvGrpSpPr/>
          <p:nvPr userDrawn="1"/>
        </p:nvGrpSpPr>
        <p:grpSpPr>
          <a:xfrm>
            <a:off x="8252496" y="2594235"/>
            <a:ext cx="891505" cy="2571750"/>
            <a:chOff x="12130881" y="3781425"/>
            <a:chExt cx="1310482" cy="3781425"/>
          </a:xfrm>
        </p:grpSpPr>
        <p:sp>
          <p:nvSpPr>
            <p:cNvPr id="37" name="Oval 36"/>
            <p:cNvSpPr>
              <a:spLocks/>
            </p:cNvSpPr>
            <p:nvPr/>
          </p:nvSpPr>
          <p:spPr bwMode="auto">
            <a:xfrm rot="3900000" flipH="1">
              <a:off x="12448596" y="500140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Oval 37"/>
            <p:cNvSpPr/>
            <p:nvPr/>
          </p:nvSpPr>
          <p:spPr>
            <a:xfrm>
              <a:off x="12613164" y="4367456"/>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Oval 38"/>
            <p:cNvSpPr/>
            <p:nvPr/>
          </p:nvSpPr>
          <p:spPr>
            <a:xfrm>
              <a:off x="12346781" y="4200525"/>
              <a:ext cx="172831" cy="172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ight Triangle 39"/>
            <p:cNvSpPr/>
            <p:nvPr/>
          </p:nvSpPr>
          <p:spPr>
            <a:xfrm flipH="1">
              <a:off x="12130881" y="3781425"/>
              <a:ext cx="1310482" cy="3781425"/>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 name="Picture 40"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2526963" y="6755928"/>
              <a:ext cx="554656" cy="523425"/>
            </a:xfrm>
            <a:prstGeom prst="rect">
              <a:avLst/>
            </a:prstGeom>
          </p:spPr>
        </p:pic>
        <p:sp>
          <p:nvSpPr>
            <p:cNvPr id="42"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3713217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643468"/>
            <a:ext cx="8646971" cy="461548"/>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234000" y="243073"/>
            <a:ext cx="6718167" cy="442661"/>
          </a:xfrm>
        </p:spPr>
        <p:txBody>
          <a:bodyPr anchor="b">
            <a:normAutofit/>
          </a:bodyPr>
          <a:lstStyle>
            <a:lvl1pPr marL="0" indent="0">
              <a:buNone/>
              <a:defRPr sz="1900" b="0" baseline="0">
                <a:solidFill>
                  <a:schemeClr val="bg2"/>
                </a:solidFill>
              </a:defRPr>
            </a:lvl1pPr>
          </a:lstStyle>
          <a:p>
            <a:pPr lvl="0"/>
            <a:r>
              <a:rPr lang="en-US" dirty="0"/>
              <a:t>CLICK TO ADD TAG LINE OR BEGINNING OF TITLE</a:t>
            </a:r>
            <a:endParaRPr lang="en-GB" dirty="0"/>
          </a:p>
        </p:txBody>
      </p:sp>
      <p:sp>
        <p:nvSpPr>
          <p:cNvPr id="5" name="Content Placeholder 2"/>
          <p:cNvSpPr>
            <a:spLocks noGrp="1"/>
          </p:cNvSpPr>
          <p:nvPr>
            <p:ph idx="12" hasCustomPrompt="1"/>
          </p:nvPr>
        </p:nvSpPr>
        <p:spPr>
          <a:xfrm>
            <a:off x="947451" y="1239836"/>
            <a:ext cx="1941711" cy="578779"/>
          </a:xfrm>
          <a:prstGeom prst="rect">
            <a:avLst/>
          </a:prstGeom>
          <a:solidFill>
            <a:schemeClr val="accent6"/>
          </a:solidFill>
        </p:spPr>
        <p:txBody>
          <a:bodyPr lIns="90000" tIns="90000" rIns="90000" bIns="90000" anchor="ctr">
            <a:noAutofit/>
          </a:bodyPr>
          <a:lstStyle>
            <a:lvl1pPr marL="0" indent="0">
              <a:lnSpc>
                <a:spcPct val="100000"/>
              </a:lnSpc>
              <a:spcBef>
                <a:spcPts val="200"/>
              </a:spcBef>
              <a:spcAft>
                <a:spcPts val="0"/>
              </a:spcAft>
              <a:buNone/>
              <a:defRPr sz="1200" cap="none">
                <a:solidFill>
                  <a:schemeClr val="bg1"/>
                </a:solidFill>
              </a:defRPr>
            </a:lvl1pPr>
            <a:lvl2pPr marL="533400" indent="-285750">
              <a:defRPr>
                <a:solidFill>
                  <a:schemeClr val="bg1"/>
                </a:solidFill>
              </a:defRPr>
            </a:lvl2pPr>
            <a:lvl3pPr marL="898525" indent="-228600">
              <a:defRPr>
                <a:solidFill>
                  <a:schemeClr val="bg1"/>
                </a:solidFill>
              </a:defRPr>
            </a:lvl3pPr>
            <a:lvl4pPr marL="1257300" indent="-228600">
              <a:defRPr>
                <a:solidFill>
                  <a:schemeClr val="bg1"/>
                </a:solidFill>
              </a:defRPr>
            </a:lvl4pPr>
            <a:lvl5pPr marL="1612900" indent="-228600">
              <a:defRPr/>
            </a:lvl5pPr>
          </a:lstStyle>
          <a:p>
            <a:pPr lvl="0"/>
            <a:r>
              <a:rPr lang="en-US" dirty="0"/>
              <a:t>Click to edit master text styles</a:t>
            </a:r>
          </a:p>
        </p:txBody>
      </p:sp>
      <p:sp>
        <p:nvSpPr>
          <p:cNvPr id="10" name="Picture Placeholder 8"/>
          <p:cNvSpPr>
            <a:spLocks noGrp="1"/>
          </p:cNvSpPr>
          <p:nvPr>
            <p:ph type="pic" sz="quarter" idx="15" hasCustomPrompt="1"/>
          </p:nvPr>
        </p:nvSpPr>
        <p:spPr>
          <a:xfrm>
            <a:off x="262929" y="1239836"/>
            <a:ext cx="684522" cy="578779"/>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11" name="Picture Placeholder 8"/>
          <p:cNvSpPr>
            <a:spLocks noGrp="1"/>
          </p:cNvSpPr>
          <p:nvPr>
            <p:ph type="pic" sz="quarter" idx="18" hasCustomPrompt="1"/>
          </p:nvPr>
        </p:nvSpPr>
        <p:spPr>
          <a:xfrm>
            <a:off x="3196468" y="1239836"/>
            <a:ext cx="684522" cy="578779"/>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12" name="Picture Placeholder 8"/>
          <p:cNvSpPr>
            <a:spLocks noGrp="1"/>
          </p:cNvSpPr>
          <p:nvPr>
            <p:ph type="pic" sz="quarter" idx="19" hasCustomPrompt="1"/>
          </p:nvPr>
        </p:nvSpPr>
        <p:spPr>
          <a:xfrm>
            <a:off x="6147915" y="1239836"/>
            <a:ext cx="684522" cy="578779"/>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4" name="Text Placeholder 3"/>
          <p:cNvSpPr>
            <a:spLocks noGrp="1"/>
          </p:cNvSpPr>
          <p:nvPr>
            <p:ph type="body" sz="quarter" idx="20" hasCustomPrompt="1"/>
          </p:nvPr>
        </p:nvSpPr>
        <p:spPr>
          <a:xfrm>
            <a:off x="263525" y="1918036"/>
            <a:ext cx="2625725" cy="947738"/>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3196468" y="1918036"/>
            <a:ext cx="2625725" cy="947738"/>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6143701" y="1918036"/>
            <a:ext cx="2625725" cy="947738"/>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24" name="Content Placeholder 2"/>
          <p:cNvSpPr>
            <a:spLocks noGrp="1"/>
          </p:cNvSpPr>
          <p:nvPr>
            <p:ph idx="23" hasCustomPrompt="1"/>
          </p:nvPr>
        </p:nvSpPr>
        <p:spPr>
          <a:xfrm>
            <a:off x="3880990" y="1239836"/>
            <a:ext cx="1941711" cy="578779"/>
          </a:xfrm>
          <a:prstGeom prst="rect">
            <a:avLst/>
          </a:prstGeom>
          <a:solidFill>
            <a:schemeClr val="accent6"/>
          </a:solidFill>
        </p:spPr>
        <p:txBody>
          <a:bodyPr lIns="90000" tIns="90000" rIns="90000" bIns="90000" anchor="ctr">
            <a:noAutofit/>
          </a:bodyPr>
          <a:lstStyle>
            <a:lvl1pPr marL="0" indent="0">
              <a:lnSpc>
                <a:spcPct val="100000"/>
              </a:lnSpc>
              <a:spcBef>
                <a:spcPts val="200"/>
              </a:spcBef>
              <a:spcAft>
                <a:spcPts val="0"/>
              </a:spcAft>
              <a:buNone/>
              <a:defRPr sz="1200" cap="none">
                <a:solidFill>
                  <a:schemeClr val="bg1"/>
                </a:solidFill>
              </a:defRPr>
            </a:lvl1pPr>
            <a:lvl2pPr marL="533400" indent="-285750">
              <a:defRPr>
                <a:solidFill>
                  <a:schemeClr val="bg1"/>
                </a:solidFill>
              </a:defRPr>
            </a:lvl2pPr>
            <a:lvl3pPr marL="898525" indent="-228600">
              <a:defRPr>
                <a:solidFill>
                  <a:schemeClr val="bg1"/>
                </a:solidFill>
              </a:defRPr>
            </a:lvl3pPr>
            <a:lvl4pPr marL="1257300" indent="-228600">
              <a:defRPr>
                <a:solidFill>
                  <a:schemeClr val="bg1"/>
                </a:solidFill>
              </a:defRPr>
            </a:lvl4pPr>
            <a:lvl5pPr marL="1612900" indent="-228600">
              <a:defRPr/>
            </a:lvl5pPr>
          </a:lstStyle>
          <a:p>
            <a:pPr lvl="0"/>
            <a:r>
              <a:rPr lang="en-US" dirty="0"/>
              <a:t>Click to edit master text styles</a:t>
            </a:r>
          </a:p>
        </p:txBody>
      </p:sp>
      <p:sp>
        <p:nvSpPr>
          <p:cNvPr id="25" name="Content Placeholder 2"/>
          <p:cNvSpPr>
            <a:spLocks noGrp="1"/>
          </p:cNvSpPr>
          <p:nvPr>
            <p:ph idx="24" hasCustomPrompt="1"/>
          </p:nvPr>
        </p:nvSpPr>
        <p:spPr>
          <a:xfrm>
            <a:off x="6832437" y="1239836"/>
            <a:ext cx="1941711" cy="578779"/>
          </a:xfrm>
          <a:prstGeom prst="rect">
            <a:avLst/>
          </a:prstGeom>
          <a:solidFill>
            <a:schemeClr val="accent6"/>
          </a:solidFill>
        </p:spPr>
        <p:txBody>
          <a:bodyPr lIns="90000" tIns="90000" rIns="90000" bIns="90000" anchor="ctr">
            <a:noAutofit/>
          </a:bodyPr>
          <a:lstStyle>
            <a:lvl1pPr marL="0" indent="0">
              <a:lnSpc>
                <a:spcPct val="100000"/>
              </a:lnSpc>
              <a:spcBef>
                <a:spcPts val="200"/>
              </a:spcBef>
              <a:spcAft>
                <a:spcPts val="0"/>
              </a:spcAft>
              <a:buNone/>
              <a:defRPr sz="1200" cap="none">
                <a:solidFill>
                  <a:schemeClr val="bg1"/>
                </a:solidFill>
              </a:defRPr>
            </a:lvl1pPr>
            <a:lvl2pPr marL="533400" indent="-285750">
              <a:defRPr>
                <a:solidFill>
                  <a:schemeClr val="bg1"/>
                </a:solidFill>
              </a:defRPr>
            </a:lvl2pPr>
            <a:lvl3pPr marL="898525" indent="-228600">
              <a:defRPr>
                <a:solidFill>
                  <a:schemeClr val="bg1"/>
                </a:solidFill>
              </a:defRPr>
            </a:lvl3pPr>
            <a:lvl4pPr marL="1257300" indent="-228600">
              <a:defRPr>
                <a:solidFill>
                  <a:schemeClr val="bg1"/>
                </a:solidFill>
              </a:defRPr>
            </a:lvl4pPr>
            <a:lvl5pPr marL="1612900" indent="-228600">
              <a:defRPr/>
            </a:lvl5pPr>
          </a:lstStyle>
          <a:p>
            <a:pPr lvl="0"/>
            <a:r>
              <a:rPr lang="en-US" dirty="0"/>
              <a:t>Click to edit master text styles</a:t>
            </a:r>
          </a:p>
        </p:txBody>
      </p:sp>
    </p:spTree>
    <p:extLst>
      <p:ext uri="{BB962C8B-B14F-4D97-AF65-F5344CB8AC3E}">
        <p14:creationId xmlns:p14="http://schemas.microsoft.com/office/powerpoint/2010/main" val="1102467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ain Title - 1/3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4000162" cy="5143500"/>
          </a:xfrm>
        </p:spPr>
        <p:txBody>
          <a:bodyPr/>
          <a:lstStyle/>
          <a:p>
            <a:r>
              <a:rPr lang="it-IT"/>
              <a:t>Fare clic sull'icona per inserire un'immagine</a:t>
            </a:r>
            <a:endParaRPr lang="en-GB"/>
          </a:p>
        </p:txBody>
      </p:sp>
      <p:sp>
        <p:nvSpPr>
          <p:cNvPr id="2" name="Title 1"/>
          <p:cNvSpPr>
            <a:spLocks noGrp="1"/>
          </p:cNvSpPr>
          <p:nvPr>
            <p:ph type="ctrTitle" hasCustomPrompt="1"/>
          </p:nvPr>
        </p:nvSpPr>
        <p:spPr>
          <a:xfrm>
            <a:off x="4769527" y="2152234"/>
            <a:ext cx="4078999" cy="508645"/>
          </a:xfrm>
        </p:spPr>
        <p:txBody>
          <a:bodyPr anchor="ctr"/>
          <a:lstStyle>
            <a:lvl1pPr>
              <a:defRPr sz="3700" baseline="0"/>
            </a:lvl1pPr>
          </a:lstStyle>
          <a:p>
            <a:r>
              <a:rPr lang="en-US" dirty="0"/>
              <a:t>Impact word(s)</a:t>
            </a:r>
          </a:p>
        </p:txBody>
      </p:sp>
      <p:sp>
        <p:nvSpPr>
          <p:cNvPr id="3" name="Subtitle 2"/>
          <p:cNvSpPr>
            <a:spLocks noGrp="1"/>
          </p:cNvSpPr>
          <p:nvPr>
            <p:ph type="subTitle" idx="1" hasCustomPrompt="1"/>
          </p:nvPr>
        </p:nvSpPr>
        <p:spPr>
          <a:xfrm>
            <a:off x="4769527" y="2864332"/>
            <a:ext cx="4078999" cy="1332300"/>
          </a:xfrm>
        </p:spPr>
        <p:txBody>
          <a:bodyPr/>
          <a:lstStyle>
            <a:lvl1pPr marL="0" indent="0" algn="l">
              <a:buNone/>
              <a:defRPr baseline="0">
                <a:solidFill>
                  <a:schemeClr val="tx1"/>
                </a:solidFill>
              </a:defRPr>
            </a:lvl1pPr>
            <a:lvl2pPr marL="3240" indent="0" algn="l">
              <a:spcBef>
                <a:spcPts val="0"/>
              </a:spcBef>
              <a:buNone/>
              <a:tabLst/>
              <a:defRPr baseline="0">
                <a:solidFill>
                  <a:schemeClr val="tx1"/>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5" name="Footer Placeholder 4"/>
          <p:cNvSpPr>
            <a:spLocks noGrp="1"/>
          </p:cNvSpPr>
          <p:nvPr>
            <p:ph type="ftr" sz="quarter" idx="11"/>
          </p:nvPr>
        </p:nvSpPr>
        <p:spPr>
          <a:xfrm>
            <a:off x="4442946" y="4031450"/>
            <a:ext cx="4444025" cy="260192"/>
          </a:xfrm>
          <a:prstGeom prst="rect">
            <a:avLst/>
          </a:prstGeom>
        </p:spPr>
        <p:txBody>
          <a:bodyPr lIns="62195" tIns="31098" rIns="62195" bIns="31098"/>
          <a:lstStyle>
            <a:lvl1pPr algn="l">
              <a:defRPr sz="800">
                <a:solidFill>
                  <a:schemeClr val="bg2"/>
                </a:solidFill>
              </a:defRPr>
            </a:lvl1pPr>
          </a:lstStyle>
          <a:p>
            <a:r>
              <a:rPr lang="en-GB" dirty="0"/>
              <a:t>© 2015 </a:t>
            </a:r>
            <a:r>
              <a:rPr lang="en-GB" dirty="0" err="1"/>
              <a:t>Ipsos</a:t>
            </a:r>
            <a:r>
              <a:rPr lang="en-GB" dirty="0"/>
              <a:t>.  All rights reserved. Contains </a:t>
            </a:r>
            <a:r>
              <a:rPr lang="en-GB" dirty="0" err="1"/>
              <a:t>Ipsos</a:t>
            </a:r>
            <a:r>
              <a:rPr lang="en-GB" dirty="0"/>
              <a:t>' Confidential and Proprietary information  and may not be disclosed or reproduced without the prior written consent of </a:t>
            </a:r>
            <a:r>
              <a:rPr lang="en-GB" dirty="0" err="1"/>
              <a:t>Ipsos</a:t>
            </a:r>
            <a:r>
              <a:rPr lang="en-GB" dirty="0"/>
              <a:t>.</a:t>
            </a:r>
            <a:endParaRPr lang="en-US" dirty="0"/>
          </a:p>
        </p:txBody>
      </p:sp>
      <p:sp>
        <p:nvSpPr>
          <p:cNvPr id="20" name="Text Placeholder 19"/>
          <p:cNvSpPr>
            <a:spLocks noGrp="1"/>
          </p:cNvSpPr>
          <p:nvPr>
            <p:ph type="body" sz="quarter" idx="13" hasCustomPrompt="1"/>
          </p:nvPr>
        </p:nvSpPr>
        <p:spPr>
          <a:xfrm>
            <a:off x="4769527" y="1389063"/>
            <a:ext cx="4078999" cy="637454"/>
          </a:xfrm>
        </p:spPr>
        <p:txBody>
          <a:bodyPr anchor="b">
            <a:normAutofit/>
          </a:bodyPr>
          <a:lstStyle>
            <a:lvl1pPr>
              <a:defRPr sz="2200" b="0" cap="none" baseline="0">
                <a:solidFill>
                  <a:schemeClr val="tx1"/>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7823701" y="592860"/>
            <a:ext cx="1024825" cy="722153"/>
          </a:xfrm>
          <a:noFill/>
        </p:spPr>
        <p:txBody>
          <a:bodyPr/>
          <a:lstStyle>
            <a:lvl1pPr algn="ctr">
              <a:defRPr sz="1400"/>
            </a:lvl1pPr>
          </a:lstStyle>
          <a:p>
            <a:r>
              <a:rPr lang="en-GB" dirty="0"/>
              <a:t>Client Logo</a:t>
            </a:r>
            <a:br>
              <a:rPr lang="en-GB" dirty="0"/>
            </a:br>
            <a:r>
              <a:rPr lang="en-GB" dirty="0"/>
              <a:t>(delete if unused)</a:t>
            </a:r>
          </a:p>
        </p:txBody>
      </p:sp>
    </p:spTree>
    <p:extLst>
      <p:ext uri="{BB962C8B-B14F-4D97-AF65-F5344CB8AC3E}">
        <p14:creationId xmlns:p14="http://schemas.microsoft.com/office/powerpoint/2010/main" val="3874652243"/>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 Box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4571460" cy="5143500"/>
          </a:xfrm>
        </p:spPr>
        <p:txBody>
          <a:bodyPr/>
          <a:lstStyle/>
          <a:p>
            <a:r>
              <a:rPr lang="it-IT"/>
              <a:t>Fare clic sull'icona per inserire un'immagine</a:t>
            </a:r>
            <a:endParaRPr lang="en-GB"/>
          </a:p>
        </p:txBody>
      </p:sp>
      <p:sp>
        <p:nvSpPr>
          <p:cNvPr id="3" name="Subtitle 2"/>
          <p:cNvSpPr>
            <a:spLocks noGrp="1"/>
          </p:cNvSpPr>
          <p:nvPr>
            <p:ph type="subTitle" idx="1" hasCustomPrompt="1"/>
          </p:nvPr>
        </p:nvSpPr>
        <p:spPr>
          <a:xfrm>
            <a:off x="4786371" y="1122848"/>
            <a:ext cx="4100599" cy="2742335"/>
          </a:xfrm>
        </p:spPr>
        <p:txBody>
          <a:bodyPr anchor="ctr">
            <a:normAutofit/>
          </a:bodyPr>
          <a:lstStyle>
            <a:lvl1pPr marL="0" indent="0" algn="l">
              <a:buNone/>
              <a:defRPr sz="2700" b="1" baseline="0">
                <a:solidFill>
                  <a:schemeClr val="tx1"/>
                </a:solidFill>
              </a:defRPr>
            </a:lvl1pPr>
            <a:lvl2pPr marL="3240" indent="0" algn="l">
              <a:spcBef>
                <a:spcPts val="0"/>
              </a:spcBef>
              <a:buNone/>
              <a:tabLst/>
              <a:defRPr sz="2200" baseline="0">
                <a:solidFill>
                  <a:schemeClr val="bg2"/>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3760398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2_Triangles and Blobs">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8964"/>
            <a:ext cx="4419600" cy="5171514"/>
          </a:xfrm>
          <a:custGeom>
            <a:avLst/>
            <a:gdLst>
              <a:gd name="connsiteX0" fmla="*/ 0 w 4419600"/>
              <a:gd name="connsiteY0" fmla="*/ 0 h 5162550"/>
              <a:gd name="connsiteX1" fmla="*/ 4419600 w 4419600"/>
              <a:gd name="connsiteY1" fmla="*/ 0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0 h 5162550"/>
              <a:gd name="connsiteX1" fmla="*/ 2743200 w 4419600"/>
              <a:gd name="connsiteY1" fmla="*/ 8965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8964 h 5171514"/>
              <a:gd name="connsiteX1" fmla="*/ 2743200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 name="connsiteX0" fmla="*/ 0 w 4419600"/>
              <a:gd name="connsiteY0" fmla="*/ 8964 h 5171514"/>
              <a:gd name="connsiteX1" fmla="*/ 2734235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5171514">
                <a:moveTo>
                  <a:pt x="0" y="8964"/>
                </a:moveTo>
                <a:lnTo>
                  <a:pt x="2734235" y="0"/>
                </a:lnTo>
                <a:lnTo>
                  <a:pt x="4419600" y="5171514"/>
                </a:lnTo>
                <a:lnTo>
                  <a:pt x="0" y="5171514"/>
                </a:lnTo>
                <a:lnTo>
                  <a:pt x="0" y="8964"/>
                </a:lnTo>
                <a:close/>
              </a:path>
            </a:pathLst>
          </a:custGeom>
        </p:spPr>
        <p:txBody>
          <a:bodyPr/>
          <a:lstStyle/>
          <a:p>
            <a:r>
              <a:rPr lang="it-IT"/>
              <a:t>Fare clic sull'icona per inserire un'immagine</a:t>
            </a:r>
            <a:endParaRPr lang="en-GB"/>
          </a:p>
        </p:txBody>
      </p:sp>
      <p:sp>
        <p:nvSpPr>
          <p:cNvPr id="3" name="Subtitle 2"/>
          <p:cNvSpPr>
            <a:spLocks noGrp="1"/>
          </p:cNvSpPr>
          <p:nvPr>
            <p:ph type="subTitle" idx="1" hasCustomPrompt="1"/>
          </p:nvPr>
        </p:nvSpPr>
        <p:spPr>
          <a:xfrm>
            <a:off x="4786371" y="1122848"/>
            <a:ext cx="4100599" cy="2742335"/>
          </a:xfrm>
        </p:spPr>
        <p:txBody>
          <a:bodyPr anchor="ctr">
            <a:normAutofit/>
          </a:bodyPr>
          <a:lstStyle>
            <a:lvl1pPr marL="0" indent="0" algn="l">
              <a:buNone/>
              <a:defRPr sz="2700" b="1" baseline="0">
                <a:solidFill>
                  <a:schemeClr val="tx1"/>
                </a:solidFill>
              </a:defRPr>
            </a:lvl1pPr>
            <a:lvl2pPr marL="3240" indent="0" algn="l">
              <a:spcBef>
                <a:spcPts val="0"/>
              </a:spcBef>
              <a:buNone/>
              <a:tabLst/>
              <a:defRPr sz="2200" baseline="0">
                <a:solidFill>
                  <a:schemeClr val="bg2"/>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2104498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376" y="643468"/>
            <a:ext cx="8654595" cy="461548"/>
          </a:xfrm>
          <a:prstGeom prst="rect">
            <a:avLst/>
          </a:prstGeom>
        </p:spPr>
        <p:txBody>
          <a:bodyPr vert="horz" wrap="square" lIns="0" tIns="0" rIns="0" bIns="0" rtlCol="0" anchor="t">
            <a:spAutoFit/>
          </a:bodyPr>
          <a:lstStyle/>
          <a:p>
            <a:r>
              <a:rPr lang="en-US" dirty="0"/>
              <a:t>Click to add emphasis part of title</a:t>
            </a:r>
          </a:p>
        </p:txBody>
      </p:sp>
      <p:sp>
        <p:nvSpPr>
          <p:cNvPr id="3" name="Text Placeholder 2"/>
          <p:cNvSpPr>
            <a:spLocks noGrp="1"/>
          </p:cNvSpPr>
          <p:nvPr>
            <p:ph type="body" idx="1"/>
          </p:nvPr>
        </p:nvSpPr>
        <p:spPr>
          <a:xfrm>
            <a:off x="247650" y="1388443"/>
            <a:ext cx="8651621" cy="2643008"/>
          </a:xfrm>
          <a:prstGeom prst="rect">
            <a:avLst/>
          </a:prstGeom>
        </p:spPr>
        <p:txBody>
          <a:bodyPr vert="horz" lIns="0" tIns="0" rIns="0" bIns="0" rtlCol="0">
            <a:no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1179344813"/>
      </p:ext>
    </p:extLst>
  </p:cSld>
  <p:clrMap bg1="lt1" tx1="dk1" bg2="lt2" tx2="dk2" accent1="accent1" accent2="accent2" accent3="accent3" accent4="accent4" accent5="accent5" accent6="accent6" hlink="hlink" folHlink="folHlink"/>
  <p:sldLayoutIdLst>
    <p:sldLayoutId id="2147493318" r:id="rId1"/>
    <p:sldLayoutId id="2147493383" r:id="rId2"/>
    <p:sldLayoutId id="2147493319" r:id="rId3"/>
    <p:sldLayoutId id="2147493322" r:id="rId4"/>
    <p:sldLayoutId id="2147493323" r:id="rId5"/>
    <p:sldLayoutId id="2147493382" r:id="rId6"/>
    <p:sldLayoutId id="2147493314" r:id="rId7"/>
    <p:sldLayoutId id="2147493315" r:id="rId8"/>
    <p:sldLayoutId id="2147493391" r:id="rId9"/>
    <p:sldLayoutId id="2147493388" r:id="rId10"/>
    <p:sldLayoutId id="2147493316" r:id="rId11"/>
    <p:sldLayoutId id="2147493390" r:id="rId12"/>
    <p:sldLayoutId id="2147493317" r:id="rId13"/>
    <p:sldLayoutId id="2147493331" r:id="rId14"/>
    <p:sldLayoutId id="2147493332" r:id="rId15"/>
    <p:sldLayoutId id="2147493333" r:id="rId16"/>
    <p:sldLayoutId id="2147493334" r:id="rId17"/>
    <p:sldLayoutId id="2147493335" r:id="rId18"/>
    <p:sldLayoutId id="2147493336" r:id="rId19"/>
    <p:sldLayoutId id="2147493339" r:id="rId20"/>
    <p:sldLayoutId id="2147493340" r:id="rId21"/>
    <p:sldLayoutId id="2147493392" r:id="rId22"/>
    <p:sldLayoutId id="2147493393" r:id="rId23"/>
    <p:sldLayoutId id="2147493394" r:id="rId24"/>
    <p:sldLayoutId id="2147493395" r:id="rId25"/>
    <p:sldLayoutId id="2147493353" r:id="rId26"/>
    <p:sldLayoutId id="2147493386" r:id="rId27"/>
    <p:sldLayoutId id="2147493385" r:id="rId28"/>
    <p:sldLayoutId id="2147493379" r:id="rId29"/>
    <p:sldLayoutId id="2147493380" r:id="rId30"/>
    <p:sldLayoutId id="2147493384" r:id="rId31"/>
    <p:sldLayoutId id="2147493389" r:id="rId32"/>
    <p:sldLayoutId id="2147493387" r:id="rId33"/>
    <p:sldLayoutId id="2147493504" r:id="rId34"/>
    <p:sldLayoutId id="2147493505" r:id="rId35"/>
  </p:sldLayoutIdLst>
  <p:hf hdr="0"/>
  <p:txStyles>
    <p:titleStyle>
      <a:lvl1pPr algn="l" defTabSz="924282" rtl="0" eaLnBrk="1" latinLnBrk="0" hangingPunct="1">
        <a:lnSpc>
          <a:spcPct val="90000"/>
        </a:lnSpc>
        <a:spcBef>
          <a:spcPts val="408"/>
        </a:spcBef>
        <a:buNone/>
        <a:tabLst/>
        <a:defRPr sz="3300" b="1" kern="1200">
          <a:solidFill>
            <a:schemeClr val="tx1"/>
          </a:solidFill>
          <a:latin typeface="+mj-lt"/>
          <a:ea typeface="+mj-ea"/>
          <a:cs typeface="+mj-cs"/>
        </a:defRPr>
      </a:lvl1pPr>
    </p:titleStyle>
    <p:body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5.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chart" Target="../charts/chart15.xml"/><Relationship Id="rId4" Type="http://schemas.openxmlformats.org/officeDocument/2006/relationships/chart" Target="../charts/chart14.xml"/></Relationships>
</file>

<file path=ppt/slides/_rels/slide1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chart" Target="../charts/char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4.xml"/><Relationship Id="rId5" Type="http://schemas.openxmlformats.org/officeDocument/2006/relationships/image" Target="../media/image21.jpe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9.xml"/><Relationship Id="rId1" Type="http://schemas.openxmlformats.org/officeDocument/2006/relationships/slideLayout" Target="../slideLayouts/slideLayout34.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g"/><Relationship Id="rId1" Type="http://schemas.openxmlformats.org/officeDocument/2006/relationships/slideLayout" Target="../slideLayouts/slideLayout35.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chart" Target="../charts/chart5.xml"/></Relationships>
</file>

<file path=ppt/slides/_rels/slide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chart" Target="../charts/chart10.xml"/><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a:stretch>
        </a:blipFill>
        <a:effectLst/>
      </p:bgPr>
    </p:bg>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5F59DAE9-FD96-49AB-B79D-2E7044329479}"/>
              </a:ext>
            </a:extLst>
          </p:cNvPr>
          <p:cNvSpPr/>
          <p:nvPr/>
        </p:nvSpPr>
        <p:spPr>
          <a:xfrm>
            <a:off x="67491" y="410105"/>
            <a:ext cx="6012180" cy="2034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4800" b="1" dirty="0">
                <a:solidFill>
                  <a:schemeClr val="tx2">
                    <a:lumMod val="75000"/>
                  </a:schemeClr>
                </a:solidFill>
                <a:latin typeface="Segoe UI" panose="020B0502040204020203" pitchFamily="34" charset="0"/>
                <a:cs typeface="Segoe UI" panose="020B0502040204020203" pitchFamily="34" charset="0"/>
              </a:rPr>
              <a:t>Osservatorio gli italiani e l’energia</a:t>
            </a:r>
          </a:p>
          <a:p>
            <a:pPr algn="r"/>
            <a:r>
              <a:rPr lang="it-IT" sz="3200" b="1" dirty="0">
                <a:solidFill>
                  <a:srgbClr val="00B050"/>
                </a:solidFill>
                <a:latin typeface="Segoe UI" panose="020B0502040204020203" pitchFamily="34" charset="0"/>
                <a:cs typeface="Segoe UI" panose="020B0502040204020203" pitchFamily="34" charset="0"/>
              </a:rPr>
              <a:t>Forum </a:t>
            </a:r>
            <a:r>
              <a:rPr lang="it-IT" sz="3200" b="1" dirty="0" err="1">
                <a:solidFill>
                  <a:srgbClr val="00B050"/>
                </a:solidFill>
                <a:latin typeface="Segoe UI" panose="020B0502040204020203" pitchFamily="34" charset="0"/>
                <a:cs typeface="Segoe UI" panose="020B0502040204020203" pitchFamily="34" charset="0"/>
              </a:rPr>
              <a:t>QualEnergia</a:t>
            </a:r>
            <a:r>
              <a:rPr lang="it-IT" sz="3200" b="1" dirty="0">
                <a:solidFill>
                  <a:srgbClr val="00B050"/>
                </a:solidFill>
                <a:latin typeface="Segoe UI" panose="020B0502040204020203" pitchFamily="34" charset="0"/>
                <a:cs typeface="Segoe UI" panose="020B0502040204020203" pitchFamily="34" charset="0"/>
              </a:rPr>
              <a:t> 2023</a:t>
            </a:r>
          </a:p>
        </p:txBody>
      </p:sp>
      <p:grpSp>
        <p:nvGrpSpPr>
          <p:cNvPr id="7" name="Gruppo 6">
            <a:extLst>
              <a:ext uri="{FF2B5EF4-FFF2-40B4-BE49-F238E27FC236}">
                <a16:creationId xmlns:a16="http://schemas.microsoft.com/office/drawing/2014/main" id="{1EFD34B6-74A8-47DD-8C4D-CDDC590234B7}"/>
              </a:ext>
            </a:extLst>
          </p:cNvPr>
          <p:cNvGrpSpPr>
            <a:grpSpLocks noChangeAspect="1"/>
          </p:cNvGrpSpPr>
          <p:nvPr/>
        </p:nvGrpSpPr>
        <p:grpSpPr>
          <a:xfrm>
            <a:off x="300281" y="4425993"/>
            <a:ext cx="1091367" cy="614804"/>
            <a:chOff x="6738559" y="4159685"/>
            <a:chExt cx="1248373" cy="703250"/>
          </a:xfrm>
        </p:grpSpPr>
        <p:sp>
          <p:nvSpPr>
            <p:cNvPr id="17" name="Rettangolo 16">
              <a:extLst>
                <a:ext uri="{FF2B5EF4-FFF2-40B4-BE49-F238E27FC236}">
                  <a16:creationId xmlns:a16="http://schemas.microsoft.com/office/drawing/2014/main" id="{2E2EA6F7-82E1-467F-BBB5-F3BF9717017F}"/>
                </a:ext>
              </a:extLst>
            </p:cNvPr>
            <p:cNvSpPr/>
            <p:nvPr/>
          </p:nvSpPr>
          <p:spPr>
            <a:xfrm>
              <a:off x="6738559" y="4159685"/>
              <a:ext cx="1248373" cy="7032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Immagine 5" descr="Immagine che contiene disegnando&#10;&#10;Descrizione generata automaticamente">
              <a:extLst>
                <a:ext uri="{FF2B5EF4-FFF2-40B4-BE49-F238E27FC236}">
                  <a16:creationId xmlns:a16="http://schemas.microsoft.com/office/drawing/2014/main" id="{357C8A3E-BBF0-4C5E-90CE-66FFBBCDEF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8559" y="4159685"/>
              <a:ext cx="1248373" cy="703250"/>
            </a:xfrm>
            <a:prstGeom prst="rect">
              <a:avLst/>
            </a:prstGeom>
          </p:spPr>
        </p:pic>
      </p:grpSp>
      <p:pic>
        <p:nvPicPr>
          <p:cNvPr id="2" name="Picture 15" descr="IPSOS_GAMECHANGERS_blue.png">
            <a:extLst>
              <a:ext uri="{FF2B5EF4-FFF2-40B4-BE49-F238E27FC236}">
                <a16:creationId xmlns:a16="http://schemas.microsoft.com/office/drawing/2014/main" id="{5277BA04-E767-89CA-2547-AB09B63CC0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88" t="-9671" b="-1"/>
          <a:stretch/>
        </p:blipFill>
        <p:spPr>
          <a:xfrm>
            <a:off x="8156772" y="4279225"/>
            <a:ext cx="807237" cy="761572"/>
          </a:xfrm>
          <a:prstGeom prst="rect">
            <a:avLst/>
          </a:prstGeom>
        </p:spPr>
      </p:pic>
    </p:spTree>
    <p:extLst>
      <p:ext uri="{BB962C8B-B14F-4D97-AF65-F5344CB8AC3E}">
        <p14:creationId xmlns:p14="http://schemas.microsoft.com/office/powerpoint/2010/main" val="19476358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8EA811E1-1509-468E-88ED-10333D641262}"/>
              </a:ext>
            </a:extLst>
          </p:cNvPr>
          <p:cNvSpPr txBox="1">
            <a:spLocks/>
          </p:cNvSpPr>
          <p:nvPr/>
        </p:nvSpPr>
        <p:spPr>
          <a:xfrm>
            <a:off x="161288" y="199413"/>
            <a:ext cx="8467471" cy="520533"/>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lnSpc>
                <a:spcPct val="80000"/>
              </a:lnSpc>
              <a:buNone/>
              <a:defRPr/>
            </a:pPr>
            <a:r>
              <a:rPr lang="it-IT" sz="2400" b="1" dirty="0">
                <a:solidFill>
                  <a:schemeClr val="bg1"/>
                </a:solidFill>
                <a:ea typeface="Calibri" charset="0"/>
                <a:cs typeface="Calibri" charset="0"/>
              </a:rPr>
              <a:t>La protratta crisi energetica incrementa l’urgenza di accelerare la transizione green</a:t>
            </a:r>
          </a:p>
        </p:txBody>
      </p:sp>
      <p:sp>
        <p:nvSpPr>
          <p:cNvPr id="37" name="Rettangolo 36">
            <a:extLst>
              <a:ext uri="{FF2B5EF4-FFF2-40B4-BE49-F238E27FC236}">
                <a16:creationId xmlns:a16="http://schemas.microsoft.com/office/drawing/2014/main" id="{E15A52A2-644F-4E10-9CB7-D360EE47EB99}"/>
              </a:ext>
            </a:extLst>
          </p:cNvPr>
          <p:cNvSpPr/>
          <p:nvPr/>
        </p:nvSpPr>
        <p:spPr>
          <a:xfrm flipH="1">
            <a:off x="6922153" y="2209346"/>
            <a:ext cx="2160240" cy="1421928"/>
          </a:xfrm>
          <a:prstGeom prst="rect">
            <a:avLst/>
          </a:prstGeom>
        </p:spPr>
        <p:txBody>
          <a:bodyPr wrap="square">
            <a:spAutoFit/>
          </a:bodyPr>
          <a:lstStyle/>
          <a:p>
            <a:pPr lvl="0" algn="ctr">
              <a:lnSpc>
                <a:spcPct val="90000"/>
              </a:lnSpc>
              <a:spcAft>
                <a:spcPts val="1200"/>
              </a:spcAft>
              <a:defRPr/>
            </a:pPr>
            <a:r>
              <a:rPr lang="it-IT" sz="1600" dirty="0">
                <a:ln w="0"/>
                <a:effectLst>
                  <a:outerShdw blurRad="38100" dist="19050" dir="2700000" algn="tl" rotWithShape="0">
                    <a:schemeClr val="dk1">
                      <a:alpha val="40000"/>
                    </a:schemeClr>
                  </a:outerShdw>
                </a:effectLst>
              </a:rPr>
              <a:t>Dallo scorso anno aumenta la percezione che la transizione energetica debba avvenire più </a:t>
            </a:r>
            <a:r>
              <a:rPr lang="it-IT" sz="1600" b="1" dirty="0">
                <a:ln w="0"/>
                <a:effectLst>
                  <a:outerShdw blurRad="38100" dist="19050" dir="2700000" algn="tl" rotWithShape="0">
                    <a:schemeClr val="dk1">
                      <a:alpha val="40000"/>
                    </a:schemeClr>
                  </a:outerShdw>
                </a:effectLst>
              </a:rPr>
              <a:t>rapidamente </a:t>
            </a:r>
            <a:r>
              <a:rPr lang="it-IT" sz="1600" dirty="0">
                <a:ln w="0"/>
                <a:effectLst>
                  <a:outerShdw blurRad="38100" dist="19050" dir="2700000" algn="tl" rotWithShape="0">
                    <a:schemeClr val="dk1">
                      <a:alpha val="40000"/>
                    </a:schemeClr>
                  </a:outerShdw>
                </a:effectLst>
              </a:rPr>
              <a:t>(+6 p.p.)</a:t>
            </a:r>
          </a:p>
        </p:txBody>
      </p:sp>
      <p:sp>
        <p:nvSpPr>
          <p:cNvPr id="27" name="CasellaDiTesto 26">
            <a:extLst>
              <a:ext uri="{FF2B5EF4-FFF2-40B4-BE49-F238E27FC236}">
                <a16:creationId xmlns:a16="http://schemas.microsoft.com/office/drawing/2014/main" id="{11D684AE-CF9E-408D-B4DF-8E06D1B80D7B}"/>
              </a:ext>
            </a:extLst>
          </p:cNvPr>
          <p:cNvSpPr txBox="1"/>
          <p:nvPr/>
        </p:nvSpPr>
        <p:spPr>
          <a:xfrm>
            <a:off x="588865" y="4625144"/>
            <a:ext cx="5732550" cy="346249"/>
          </a:xfrm>
          <a:prstGeom prst="rect">
            <a:avLst/>
          </a:prstGeom>
          <a:noFill/>
        </p:spPr>
        <p:txBody>
          <a:bodyPr wrap="square" rtlCol="0">
            <a:spAutoFit/>
          </a:bodyPr>
          <a:lstStyle>
            <a:defPPr>
              <a:defRPr lang="en-US"/>
            </a:defPPr>
            <a:lvl1pPr>
              <a:defRPr sz="825">
                <a:solidFill>
                  <a:schemeClr val="bg1">
                    <a:lumMod val="50000"/>
                  </a:schemeClr>
                </a:solidFill>
              </a:defRPr>
            </a:lvl1pPr>
          </a:lstStyle>
          <a:p>
            <a:br>
              <a:rPr lang="it-IT" dirty="0"/>
            </a:br>
            <a:r>
              <a:rPr lang="it-IT" dirty="0"/>
              <a:t>Secondo te questa crisi energetica ha messo in luce soprattutto …</a:t>
            </a:r>
            <a:endParaRPr lang="en-US" dirty="0"/>
          </a:p>
        </p:txBody>
      </p:sp>
      <p:graphicFrame>
        <p:nvGraphicFramePr>
          <p:cNvPr id="22" name="Grafico 21">
            <a:extLst>
              <a:ext uri="{FF2B5EF4-FFF2-40B4-BE49-F238E27FC236}">
                <a16:creationId xmlns:a16="http://schemas.microsoft.com/office/drawing/2014/main" id="{D8297F2A-EA0C-4D52-8D09-EE72A500165B}"/>
              </a:ext>
            </a:extLst>
          </p:cNvPr>
          <p:cNvGraphicFramePr/>
          <p:nvPr>
            <p:extLst>
              <p:ext uri="{D42A27DB-BD31-4B8C-83A1-F6EECF244321}">
                <p14:modId xmlns:p14="http://schemas.microsoft.com/office/powerpoint/2010/main" val="2888568712"/>
              </p:ext>
            </p:extLst>
          </p:nvPr>
        </p:nvGraphicFramePr>
        <p:xfrm>
          <a:off x="8386" y="1022285"/>
          <a:ext cx="7049443" cy="3754518"/>
        </p:xfrm>
        <a:graphic>
          <a:graphicData uri="http://schemas.openxmlformats.org/drawingml/2006/chart">
            <c:chart xmlns:c="http://schemas.openxmlformats.org/drawingml/2006/chart" xmlns:r="http://schemas.openxmlformats.org/officeDocument/2006/relationships" r:id="rId3"/>
          </a:graphicData>
        </a:graphic>
      </p:graphicFrame>
      <p:sp>
        <p:nvSpPr>
          <p:cNvPr id="25" name="Rettangolo 24">
            <a:extLst>
              <a:ext uri="{FF2B5EF4-FFF2-40B4-BE49-F238E27FC236}">
                <a16:creationId xmlns:a16="http://schemas.microsoft.com/office/drawing/2014/main" id="{891C4DFF-8628-4671-A54C-770B024BF5AC}"/>
              </a:ext>
            </a:extLst>
          </p:cNvPr>
          <p:cNvSpPr/>
          <p:nvPr/>
        </p:nvSpPr>
        <p:spPr>
          <a:xfrm>
            <a:off x="588865" y="4898086"/>
            <a:ext cx="1849441" cy="219291"/>
          </a:xfrm>
          <a:prstGeom prst="rect">
            <a:avLst/>
          </a:prstGeom>
          <a:noFill/>
        </p:spPr>
        <p:txBody>
          <a:bodyPr wrap="square" rtlCol="0">
            <a:spAutoFit/>
          </a:bodyPr>
          <a:lstStyle/>
          <a:p>
            <a:r>
              <a:rPr lang="it-IT" sz="825" dirty="0">
                <a:solidFill>
                  <a:schemeClr val="bg1">
                    <a:lumMod val="50000"/>
                  </a:schemeClr>
                </a:solidFill>
              </a:rPr>
              <a:t>Base: Totale campione </a:t>
            </a:r>
          </a:p>
        </p:txBody>
      </p:sp>
      <p:sp>
        <p:nvSpPr>
          <p:cNvPr id="26" name="Rettangolo 25">
            <a:extLst>
              <a:ext uri="{FF2B5EF4-FFF2-40B4-BE49-F238E27FC236}">
                <a16:creationId xmlns:a16="http://schemas.microsoft.com/office/drawing/2014/main" id="{EA1466EE-2921-42A4-AE3C-BE30CFD17E63}"/>
              </a:ext>
            </a:extLst>
          </p:cNvPr>
          <p:cNvSpPr/>
          <p:nvPr/>
        </p:nvSpPr>
        <p:spPr>
          <a:xfrm>
            <a:off x="1548333" y="4905939"/>
            <a:ext cx="2066934" cy="219291"/>
          </a:xfrm>
          <a:prstGeom prst="rect">
            <a:avLst/>
          </a:prstGeom>
          <a:noFill/>
        </p:spPr>
        <p:txBody>
          <a:bodyPr wrap="square" rtlCol="0">
            <a:spAutoFit/>
          </a:bodyPr>
          <a:lstStyle/>
          <a:p>
            <a:r>
              <a:rPr lang="it-IT" sz="825" dirty="0">
                <a:solidFill>
                  <a:schemeClr val="bg1">
                    <a:lumMod val="50000"/>
                  </a:schemeClr>
                </a:solidFill>
              </a:rPr>
              <a:t>- valori % al netto dei «Non sa» (17%)</a:t>
            </a:r>
          </a:p>
        </p:txBody>
      </p:sp>
      <p:sp>
        <p:nvSpPr>
          <p:cNvPr id="3" name="Rettangolo 2">
            <a:extLst>
              <a:ext uri="{FF2B5EF4-FFF2-40B4-BE49-F238E27FC236}">
                <a16:creationId xmlns:a16="http://schemas.microsoft.com/office/drawing/2014/main" id="{99B10295-F8FB-369C-DAA0-8AA1EBEA3BD7}"/>
              </a:ext>
            </a:extLst>
          </p:cNvPr>
          <p:cNvSpPr/>
          <p:nvPr/>
        </p:nvSpPr>
        <p:spPr>
          <a:xfrm>
            <a:off x="6180314" y="1668878"/>
            <a:ext cx="581437" cy="328442"/>
          </a:xfrm>
          <a:prstGeom prst="rect">
            <a:avLst/>
          </a:prstGeom>
          <a:solidFill>
            <a:schemeClr val="bg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tx1">
                    <a:lumMod val="75000"/>
                    <a:lumOff val="25000"/>
                  </a:schemeClr>
                </a:solidFill>
              </a:rPr>
              <a:t>55</a:t>
            </a:r>
            <a:r>
              <a:rPr lang="it-IT" sz="900" b="1" dirty="0">
                <a:solidFill>
                  <a:schemeClr val="tx1">
                    <a:lumMod val="65000"/>
                    <a:lumOff val="35000"/>
                  </a:schemeClr>
                </a:solidFill>
              </a:rPr>
              <a:t>%</a:t>
            </a:r>
          </a:p>
        </p:txBody>
      </p:sp>
      <p:sp>
        <p:nvSpPr>
          <p:cNvPr id="4" name="Espace réservé du texte 8">
            <a:extLst>
              <a:ext uri="{FF2B5EF4-FFF2-40B4-BE49-F238E27FC236}">
                <a16:creationId xmlns:a16="http://schemas.microsoft.com/office/drawing/2014/main" id="{BAA538BF-F7B9-5B14-A5FE-B18C736F78AD}"/>
              </a:ext>
            </a:extLst>
          </p:cNvPr>
          <p:cNvSpPr txBox="1">
            <a:spLocks/>
          </p:cNvSpPr>
          <p:nvPr/>
        </p:nvSpPr>
        <p:spPr>
          <a:xfrm>
            <a:off x="5926474" y="1158790"/>
            <a:ext cx="992908" cy="207749"/>
          </a:xfrm>
          <a:prstGeom prst="rect">
            <a:avLst/>
          </a:prstGeom>
          <a:solidFill>
            <a:schemeClr val="bg1"/>
          </a:solidFill>
        </p:spPr>
        <p:txBody>
          <a:bodyPr vert="horz" wrap="square" lIns="54000" tIns="34290" rIns="0" bIns="34290" rtlCol="0" anchor="b">
            <a:spAutoFit/>
          </a:bodyPr>
          <a:lstStyle>
            <a:lvl1pPr marL="0" indent="0" algn="l" defTabSz="914400" rtl="0" eaLnBrk="1" latinLnBrk="0" hangingPunct="1">
              <a:lnSpc>
                <a:spcPct val="100000"/>
              </a:lnSpc>
              <a:spcBef>
                <a:spcPts val="0"/>
              </a:spcBef>
              <a:buSzPct val="50000"/>
              <a:buFont typeface="HelveticaNeueLT Std Lt Cn"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00000"/>
              </a:lnSpc>
              <a:spcBef>
                <a:spcPts val="600"/>
              </a:spcBef>
              <a:buSzPct val="80000"/>
              <a:buFontTx/>
              <a:buNone/>
              <a:defRPr sz="1600" kern="1200">
                <a:solidFill>
                  <a:schemeClr val="tx1"/>
                </a:solidFill>
                <a:latin typeface="+mn-lt"/>
                <a:ea typeface="+mn-ea"/>
                <a:cs typeface="+mn-cs"/>
              </a:defRPr>
            </a:lvl2pPr>
            <a:lvl3pPr marL="542925"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Arial" panose="020B0604020202020204" pitchFamily="34" charset="0"/>
              <a:buNone/>
              <a:defRPr sz="1100" kern="1200">
                <a:solidFill>
                  <a:schemeClr val="bg2"/>
                </a:solidFill>
                <a:latin typeface="+mn-lt"/>
                <a:ea typeface="+mn-ea"/>
                <a:cs typeface="+mn-cs"/>
              </a:defRPr>
            </a:lvl4pPr>
            <a:lvl5pPr marL="1033463" indent="0" algn="l" defTabSz="914400" rtl="0" eaLnBrk="1" latinLnBrk="0" hangingPunct="1">
              <a:lnSpc>
                <a:spcPct val="90000"/>
              </a:lnSpc>
              <a:spcBef>
                <a:spcPts val="500"/>
              </a:spcBef>
              <a:buFont typeface="HelveticaNeueLT Std Lt Cn" panose="020B0406020202030204" pitchFamily="34" charset="0"/>
              <a:buNone/>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685800">
              <a:defRPr/>
            </a:pPr>
            <a:r>
              <a:rPr lang="it-IT" sz="900" b="1" i="0" dirty="0">
                <a:solidFill>
                  <a:schemeClr val="tx1">
                    <a:lumMod val="65000"/>
                    <a:lumOff val="35000"/>
                  </a:schemeClr>
                </a:solidFill>
                <a:latin typeface="Arial"/>
              </a:rPr>
              <a:t>Ottobre 2022</a:t>
            </a:r>
          </a:p>
        </p:txBody>
      </p:sp>
      <p:sp>
        <p:nvSpPr>
          <p:cNvPr id="5" name="Rettangolo 4">
            <a:extLst>
              <a:ext uri="{FF2B5EF4-FFF2-40B4-BE49-F238E27FC236}">
                <a16:creationId xmlns:a16="http://schemas.microsoft.com/office/drawing/2014/main" id="{CC1A576D-AC7C-C9C7-3D65-817717966917}"/>
              </a:ext>
            </a:extLst>
          </p:cNvPr>
          <p:cNvSpPr/>
          <p:nvPr/>
        </p:nvSpPr>
        <p:spPr>
          <a:xfrm>
            <a:off x="6180315" y="3926271"/>
            <a:ext cx="581437" cy="425121"/>
          </a:xfrm>
          <a:prstGeom prst="rect">
            <a:avLst/>
          </a:prstGeom>
          <a:solidFill>
            <a:schemeClr val="bg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tx1">
                    <a:lumMod val="75000"/>
                    <a:lumOff val="25000"/>
                  </a:schemeClr>
                </a:solidFill>
              </a:rPr>
              <a:t>12</a:t>
            </a:r>
            <a:r>
              <a:rPr lang="it-IT" sz="900" b="1" dirty="0">
                <a:solidFill>
                  <a:schemeClr val="tx1">
                    <a:lumMod val="65000"/>
                    <a:lumOff val="35000"/>
                  </a:schemeClr>
                </a:solidFill>
              </a:rPr>
              <a:t>%</a:t>
            </a:r>
          </a:p>
        </p:txBody>
      </p:sp>
      <p:sp>
        <p:nvSpPr>
          <p:cNvPr id="6" name="Rettangolo 5">
            <a:extLst>
              <a:ext uri="{FF2B5EF4-FFF2-40B4-BE49-F238E27FC236}">
                <a16:creationId xmlns:a16="http://schemas.microsoft.com/office/drawing/2014/main" id="{35C56666-E3BA-00CC-CD6F-E94E06243ADA}"/>
              </a:ext>
            </a:extLst>
          </p:cNvPr>
          <p:cNvSpPr/>
          <p:nvPr/>
        </p:nvSpPr>
        <p:spPr>
          <a:xfrm>
            <a:off x="6180314" y="2784325"/>
            <a:ext cx="573816" cy="425121"/>
          </a:xfrm>
          <a:prstGeom prst="rect">
            <a:avLst/>
          </a:prstGeom>
          <a:solidFill>
            <a:schemeClr val="bg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tx1">
                    <a:lumMod val="75000"/>
                    <a:lumOff val="25000"/>
                  </a:schemeClr>
                </a:solidFill>
              </a:rPr>
              <a:t>33</a:t>
            </a:r>
            <a:r>
              <a:rPr lang="it-IT" sz="900" b="1" dirty="0">
                <a:solidFill>
                  <a:schemeClr val="tx1">
                    <a:lumMod val="65000"/>
                    <a:lumOff val="35000"/>
                  </a:schemeClr>
                </a:solidFill>
              </a:rPr>
              <a:t>%</a:t>
            </a:r>
          </a:p>
        </p:txBody>
      </p:sp>
      <p:sp>
        <p:nvSpPr>
          <p:cNvPr id="7" name="CasellaDiTesto 6">
            <a:extLst>
              <a:ext uri="{FF2B5EF4-FFF2-40B4-BE49-F238E27FC236}">
                <a16:creationId xmlns:a16="http://schemas.microsoft.com/office/drawing/2014/main" id="{BE3C32F1-0D9F-EA9E-6BCE-D362CC0AE3E2}"/>
              </a:ext>
            </a:extLst>
          </p:cNvPr>
          <p:cNvSpPr txBox="1"/>
          <p:nvPr/>
        </p:nvSpPr>
        <p:spPr>
          <a:xfrm>
            <a:off x="4395024" y="977856"/>
            <a:ext cx="1475712" cy="369332"/>
          </a:xfrm>
          <a:prstGeom prst="rect">
            <a:avLst/>
          </a:prstGeom>
          <a:solidFill>
            <a:schemeClr val="bg1"/>
          </a:solidFill>
          <a:ln>
            <a:solidFill>
              <a:schemeClr val="bg2"/>
            </a:solidFill>
          </a:ln>
        </p:spPr>
        <p:txBody>
          <a:bodyPr vert="horz" wrap="square" lIns="0" tIns="0" rIns="0" bIns="0" rtlCol="0">
            <a:spAutoFit/>
          </a:bodyPr>
          <a:lstStyle/>
          <a:p>
            <a:pPr marL="4763" algn="ctr"/>
            <a:r>
              <a:rPr lang="it-IT" sz="1200" i="1" dirty="0">
                <a:solidFill>
                  <a:srgbClr val="C00000"/>
                </a:solidFill>
              </a:rPr>
              <a:t>Molto preoccupati per la crisi energetica: 70%</a:t>
            </a:r>
          </a:p>
        </p:txBody>
      </p:sp>
      <p:sp>
        <p:nvSpPr>
          <p:cNvPr id="8" name="TextBox 12">
            <a:extLst>
              <a:ext uri="{FF2B5EF4-FFF2-40B4-BE49-F238E27FC236}">
                <a16:creationId xmlns:a16="http://schemas.microsoft.com/office/drawing/2014/main" id="{4EFC63BD-F48A-6C11-8A38-44CF5D35A3C9}"/>
              </a:ext>
            </a:extLst>
          </p:cNvPr>
          <p:cNvSpPr txBox="1"/>
          <p:nvPr/>
        </p:nvSpPr>
        <p:spPr>
          <a:xfrm>
            <a:off x="58877" y="4846318"/>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2"/>
                </a:solidFill>
                <a:latin typeface="+mn-lt"/>
                <a:ea typeface="+mn-ea"/>
                <a:cs typeface="+mn-cs"/>
              </a:rPr>
              <a:pPr marL="0" algn="l" defTabSz="924282" rtl="0" eaLnBrk="1" latinLnBrk="0" hangingPunct="1">
                <a:lnSpc>
                  <a:spcPct val="85000"/>
                </a:lnSpc>
                <a:spcBef>
                  <a:spcPts val="204"/>
                </a:spcBef>
              </a:pPr>
              <a:t>10</a:t>
            </a:fld>
            <a:endParaRPr lang="en-GB" sz="800" kern="1200" dirty="0">
              <a:solidFill>
                <a:schemeClr val="bg2"/>
              </a:solidFill>
              <a:latin typeface="+mn-lt"/>
              <a:ea typeface="+mn-ea"/>
              <a:cs typeface="+mn-cs"/>
            </a:endParaRPr>
          </a:p>
        </p:txBody>
      </p:sp>
      <p:cxnSp>
        <p:nvCxnSpPr>
          <p:cNvPr id="10" name="Straight Connector 35">
            <a:extLst>
              <a:ext uri="{FF2B5EF4-FFF2-40B4-BE49-F238E27FC236}">
                <a16:creationId xmlns:a16="http://schemas.microsoft.com/office/drawing/2014/main" id="{324E50EC-25BF-56F0-C9EE-88B19795A6F6}"/>
              </a:ext>
            </a:extLst>
          </p:cNvPr>
          <p:cNvCxnSpPr>
            <a:cxnSpLocks/>
          </p:cNvCxnSpPr>
          <p:nvPr/>
        </p:nvCxnSpPr>
        <p:spPr>
          <a:xfrm flipV="1">
            <a:off x="6786282" y="1139290"/>
            <a:ext cx="0" cy="3787824"/>
          </a:xfrm>
          <a:prstGeom prst="line">
            <a:avLst/>
          </a:prstGeom>
          <a:ln w="12700">
            <a:gradFill>
              <a:gsLst>
                <a:gs pos="0">
                  <a:srgbClr val="009900">
                    <a:alpha val="0"/>
                  </a:srgbClr>
                </a:gs>
                <a:gs pos="55000">
                  <a:srgbClr val="568424"/>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2623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FE286A3-1C2A-0755-B5FE-4EB40C458801}"/>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4116329" y="4044540"/>
            <a:ext cx="2009766" cy="815186"/>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Ambiente - Comune di Trieste">
            <a:extLst>
              <a:ext uri="{FF2B5EF4-FFF2-40B4-BE49-F238E27FC236}">
                <a16:creationId xmlns:a16="http://schemas.microsoft.com/office/drawing/2014/main" id="{39A0F80E-E473-42B1-AA3F-2538E3E29DB5}"/>
              </a:ext>
            </a:extLst>
          </p:cNvPr>
          <p:cNvPicPr>
            <a:picLocks noChangeAspect="1" noChangeArrowheads="1"/>
          </p:cNvPicPr>
          <p:nvPr/>
        </p:nvPicPr>
        <p:blipFill>
          <a:blip r:embed="rId4" cstate="print">
            <a:alphaModFix amt="50000"/>
            <a:extLst>
              <a:ext uri="{28A0092B-C50C-407E-A947-70E740481C1C}">
                <a14:useLocalDpi xmlns:a14="http://schemas.microsoft.com/office/drawing/2010/main" val="0"/>
              </a:ext>
            </a:extLst>
          </a:blip>
          <a:srcRect/>
          <a:stretch>
            <a:fillRect/>
          </a:stretch>
        </p:blipFill>
        <p:spPr bwMode="auto">
          <a:xfrm>
            <a:off x="58877" y="1091020"/>
            <a:ext cx="3589751" cy="1796641"/>
          </a:xfrm>
          <a:prstGeom prst="ellipse">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Good Life - Il nostro futuro">
            <a:extLst>
              <a:ext uri="{FF2B5EF4-FFF2-40B4-BE49-F238E27FC236}">
                <a16:creationId xmlns:a16="http://schemas.microsoft.com/office/drawing/2014/main" id="{4AA2A894-5E7B-7C36-414D-9A7D2B5733E7}"/>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3716911" y="1111598"/>
            <a:ext cx="2952750" cy="1398692"/>
          </a:xfrm>
          <a:prstGeom prst="ellipse">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 Placeholder 5">
            <a:extLst>
              <a:ext uri="{FF2B5EF4-FFF2-40B4-BE49-F238E27FC236}">
                <a16:creationId xmlns:a16="http://schemas.microsoft.com/office/drawing/2014/main" id="{8EA811E1-1509-468E-88ED-10333D641262}"/>
              </a:ext>
            </a:extLst>
          </p:cNvPr>
          <p:cNvSpPr txBox="1">
            <a:spLocks/>
          </p:cNvSpPr>
          <p:nvPr/>
        </p:nvSpPr>
        <p:spPr>
          <a:xfrm>
            <a:off x="252777" y="245905"/>
            <a:ext cx="8834579" cy="454268"/>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lnSpc>
                <a:spcPct val="80000"/>
              </a:lnSpc>
              <a:buNone/>
              <a:defRPr/>
            </a:pPr>
            <a:r>
              <a:rPr lang="it-IT" sz="2400" b="1" dirty="0">
                <a:solidFill>
                  <a:schemeClr val="bg1"/>
                </a:solidFill>
                <a:ea typeface="Calibri" charset="0"/>
                <a:cs typeface="Calibri" charset="0"/>
              </a:rPr>
              <a:t>Transizione che ha soprattutto accezioni positive legate all’ambiente, al futuro e al progresso. I costi sono il risvolto negativo  </a:t>
            </a:r>
          </a:p>
        </p:txBody>
      </p:sp>
      <p:sp>
        <p:nvSpPr>
          <p:cNvPr id="37" name="Rettangolo 36">
            <a:extLst>
              <a:ext uri="{FF2B5EF4-FFF2-40B4-BE49-F238E27FC236}">
                <a16:creationId xmlns:a16="http://schemas.microsoft.com/office/drawing/2014/main" id="{E15A52A2-644F-4E10-9CB7-D360EE47EB99}"/>
              </a:ext>
            </a:extLst>
          </p:cNvPr>
          <p:cNvSpPr/>
          <p:nvPr/>
        </p:nvSpPr>
        <p:spPr>
          <a:xfrm flipH="1">
            <a:off x="6807695" y="1890509"/>
            <a:ext cx="2288983" cy="2240613"/>
          </a:xfrm>
          <a:prstGeom prst="rect">
            <a:avLst/>
          </a:prstGeom>
        </p:spPr>
        <p:txBody>
          <a:bodyPr wrap="square">
            <a:spAutoFit/>
          </a:bodyPr>
          <a:lstStyle/>
          <a:p>
            <a:pPr lvl="0" algn="ctr">
              <a:lnSpc>
                <a:spcPct val="90000"/>
              </a:lnSpc>
              <a:spcAft>
                <a:spcPts val="1200"/>
              </a:spcAft>
              <a:defRPr/>
            </a:pPr>
            <a:r>
              <a:rPr lang="it-IT" sz="1600" b="1" dirty="0">
                <a:ln w="0"/>
                <a:effectLst>
                  <a:outerShdw blurRad="38100" dist="19050" dir="2700000" algn="tl" rotWithShape="0">
                    <a:schemeClr val="dk1">
                      <a:alpha val="40000"/>
                    </a:schemeClr>
                  </a:outerShdw>
                </a:effectLst>
              </a:rPr>
              <a:t>L’ambiente</a:t>
            </a:r>
            <a:r>
              <a:rPr lang="it-IT" sz="1600" dirty="0">
                <a:ln w="0"/>
                <a:effectLst>
                  <a:outerShdw blurRad="38100" dist="19050" dir="2700000" algn="tl" rotWithShape="0">
                    <a:schemeClr val="dk1">
                      <a:alpha val="40000"/>
                    </a:schemeClr>
                  </a:outerShdw>
                </a:effectLst>
              </a:rPr>
              <a:t> è l’aspetto maggiormente associato alla transizione energetica, seguito da </a:t>
            </a:r>
            <a:r>
              <a:rPr lang="it-IT" sz="1600" b="1" dirty="0">
                <a:ln w="0"/>
                <a:effectLst>
                  <a:outerShdw blurRad="38100" dist="19050" dir="2700000" algn="tl" rotWithShape="0">
                    <a:schemeClr val="dk1">
                      <a:alpha val="40000"/>
                    </a:schemeClr>
                  </a:outerShdw>
                </a:effectLst>
              </a:rPr>
              <a:t>futuro</a:t>
            </a:r>
            <a:r>
              <a:rPr lang="it-IT" sz="1600" dirty="0">
                <a:ln w="0"/>
                <a:effectLst>
                  <a:outerShdw blurRad="38100" dist="19050" dir="2700000" algn="tl" rotWithShape="0">
                    <a:schemeClr val="dk1">
                      <a:alpha val="40000"/>
                    </a:schemeClr>
                  </a:outerShdw>
                </a:effectLst>
              </a:rPr>
              <a:t> e </a:t>
            </a:r>
            <a:r>
              <a:rPr lang="it-IT" sz="1600" b="1" dirty="0">
                <a:ln w="0"/>
                <a:effectLst>
                  <a:outerShdw blurRad="38100" dist="19050" dir="2700000" algn="tl" rotWithShape="0">
                    <a:schemeClr val="dk1">
                      <a:alpha val="40000"/>
                    </a:schemeClr>
                  </a:outerShdw>
                </a:effectLst>
              </a:rPr>
              <a:t>progresso tecnologico</a:t>
            </a:r>
          </a:p>
          <a:p>
            <a:pPr lvl="0" algn="ctr">
              <a:lnSpc>
                <a:spcPct val="90000"/>
              </a:lnSpc>
              <a:spcAft>
                <a:spcPts val="1200"/>
              </a:spcAft>
              <a:defRPr/>
            </a:pPr>
            <a:r>
              <a:rPr lang="it-IT" sz="1600" dirty="0">
                <a:ln w="0"/>
                <a:effectLst>
                  <a:outerShdw blurRad="38100" dist="19050" dir="2700000" algn="tl" rotWithShape="0">
                    <a:schemeClr val="dk1">
                      <a:alpha val="40000"/>
                    </a:schemeClr>
                  </a:outerShdw>
                </a:effectLst>
              </a:rPr>
              <a:t>Tra le accezioni negative, i </a:t>
            </a:r>
            <a:r>
              <a:rPr lang="it-IT" sz="1600" b="1" dirty="0">
                <a:ln w="0"/>
                <a:effectLst>
                  <a:outerShdw blurRad="38100" dist="19050" dir="2700000" algn="tl" rotWithShape="0">
                    <a:schemeClr val="dk1">
                      <a:alpha val="40000"/>
                    </a:schemeClr>
                  </a:outerShdw>
                </a:effectLst>
              </a:rPr>
              <a:t>costi</a:t>
            </a:r>
            <a:r>
              <a:rPr lang="it-IT" sz="1600" dirty="0">
                <a:ln w="0"/>
                <a:effectLst>
                  <a:outerShdw blurRad="38100" dist="19050" dir="2700000" algn="tl" rotWithShape="0">
                    <a:schemeClr val="dk1">
                      <a:alpha val="40000"/>
                    </a:schemeClr>
                  </a:outerShdw>
                </a:effectLst>
              </a:rPr>
              <a:t> figurano come principali</a:t>
            </a:r>
          </a:p>
        </p:txBody>
      </p:sp>
      <p:sp>
        <p:nvSpPr>
          <p:cNvPr id="27" name="CasellaDiTesto 26">
            <a:extLst>
              <a:ext uri="{FF2B5EF4-FFF2-40B4-BE49-F238E27FC236}">
                <a16:creationId xmlns:a16="http://schemas.microsoft.com/office/drawing/2014/main" id="{11D684AE-CF9E-408D-B4DF-8E06D1B80D7B}"/>
              </a:ext>
            </a:extLst>
          </p:cNvPr>
          <p:cNvSpPr txBox="1"/>
          <p:nvPr/>
        </p:nvSpPr>
        <p:spPr>
          <a:xfrm>
            <a:off x="648622" y="4649265"/>
            <a:ext cx="5732550" cy="346249"/>
          </a:xfrm>
          <a:prstGeom prst="rect">
            <a:avLst/>
          </a:prstGeom>
          <a:noFill/>
        </p:spPr>
        <p:txBody>
          <a:bodyPr wrap="square" rtlCol="0">
            <a:spAutoFit/>
          </a:bodyPr>
          <a:lstStyle>
            <a:defPPr>
              <a:defRPr lang="en-US"/>
            </a:defPPr>
            <a:lvl1pPr>
              <a:defRPr sz="825">
                <a:solidFill>
                  <a:schemeClr val="bg1">
                    <a:lumMod val="50000"/>
                  </a:schemeClr>
                </a:solidFill>
              </a:defRPr>
            </a:lvl1pPr>
          </a:lstStyle>
          <a:p>
            <a:br>
              <a:rPr lang="it-IT" dirty="0"/>
            </a:br>
            <a:r>
              <a:rPr lang="it-IT" dirty="0"/>
              <a:t>Transizione energetica/green vuol dire soprattutto…</a:t>
            </a:r>
            <a:endParaRPr lang="en-US" dirty="0"/>
          </a:p>
        </p:txBody>
      </p:sp>
      <p:sp>
        <p:nvSpPr>
          <p:cNvPr id="3" name="CasellaDiTesto 2">
            <a:extLst>
              <a:ext uri="{FF2B5EF4-FFF2-40B4-BE49-F238E27FC236}">
                <a16:creationId xmlns:a16="http://schemas.microsoft.com/office/drawing/2014/main" id="{8FB534B2-BDAE-F67F-2568-C6549BD69428}"/>
              </a:ext>
            </a:extLst>
          </p:cNvPr>
          <p:cNvSpPr txBox="1"/>
          <p:nvPr/>
        </p:nvSpPr>
        <p:spPr>
          <a:xfrm>
            <a:off x="4442184" y="1302775"/>
            <a:ext cx="1908366" cy="707886"/>
          </a:xfrm>
          <a:prstGeom prst="rect">
            <a:avLst/>
          </a:prstGeom>
          <a:noFill/>
        </p:spPr>
        <p:txBody>
          <a:bodyPr wrap="square" rtlCol="0">
            <a:spAutoFit/>
          </a:bodyPr>
          <a:lstStyle/>
          <a:p>
            <a:pPr algn="r"/>
            <a:r>
              <a:rPr lang="it-IT" sz="2000" b="1" dirty="0"/>
              <a:t>Futuro: </a:t>
            </a:r>
          </a:p>
          <a:p>
            <a:pPr algn="r"/>
            <a:r>
              <a:rPr lang="it-IT" sz="2000" b="1" dirty="0"/>
              <a:t>38%</a:t>
            </a:r>
          </a:p>
        </p:txBody>
      </p:sp>
      <p:sp>
        <p:nvSpPr>
          <p:cNvPr id="5" name="CasellaDiTesto 4">
            <a:extLst>
              <a:ext uri="{FF2B5EF4-FFF2-40B4-BE49-F238E27FC236}">
                <a16:creationId xmlns:a16="http://schemas.microsoft.com/office/drawing/2014/main" id="{534155C6-9CCB-9A21-E7E9-34E2E329E140}"/>
              </a:ext>
            </a:extLst>
          </p:cNvPr>
          <p:cNvSpPr txBox="1"/>
          <p:nvPr/>
        </p:nvSpPr>
        <p:spPr>
          <a:xfrm>
            <a:off x="394751" y="1301495"/>
            <a:ext cx="2216306" cy="954107"/>
          </a:xfrm>
          <a:prstGeom prst="rect">
            <a:avLst/>
          </a:prstGeom>
          <a:noFill/>
        </p:spPr>
        <p:txBody>
          <a:bodyPr wrap="square" rtlCol="0">
            <a:spAutoFit/>
          </a:bodyPr>
          <a:lstStyle/>
          <a:p>
            <a:r>
              <a:rPr lang="it-IT" sz="2800" b="1" dirty="0">
                <a:solidFill>
                  <a:schemeClr val="bg1"/>
                </a:solidFill>
              </a:rPr>
              <a:t>Ambiente: 51%</a:t>
            </a:r>
          </a:p>
        </p:txBody>
      </p:sp>
      <p:sp>
        <p:nvSpPr>
          <p:cNvPr id="6" name="CasellaDiTesto 5">
            <a:extLst>
              <a:ext uri="{FF2B5EF4-FFF2-40B4-BE49-F238E27FC236}">
                <a16:creationId xmlns:a16="http://schemas.microsoft.com/office/drawing/2014/main" id="{B8C0B35C-7210-D961-39FA-029453F3FE3B}"/>
              </a:ext>
            </a:extLst>
          </p:cNvPr>
          <p:cNvSpPr txBox="1"/>
          <p:nvPr/>
        </p:nvSpPr>
        <p:spPr>
          <a:xfrm>
            <a:off x="3771922" y="4065032"/>
            <a:ext cx="2216306" cy="492443"/>
          </a:xfrm>
          <a:prstGeom prst="rect">
            <a:avLst/>
          </a:prstGeom>
          <a:noFill/>
        </p:spPr>
        <p:txBody>
          <a:bodyPr wrap="square" rtlCol="0">
            <a:spAutoFit/>
          </a:bodyPr>
          <a:lstStyle/>
          <a:p>
            <a:pPr algn="r"/>
            <a:r>
              <a:rPr lang="it-IT" sz="1200" b="1" dirty="0"/>
              <a:t>Regresso tecnologico: </a:t>
            </a:r>
          </a:p>
          <a:p>
            <a:pPr algn="r"/>
            <a:r>
              <a:rPr lang="it-IT" sz="1400" b="1" dirty="0"/>
              <a:t>5%</a:t>
            </a:r>
          </a:p>
        </p:txBody>
      </p:sp>
      <p:pic>
        <p:nvPicPr>
          <p:cNvPr id="2056" name="Picture 8" descr="Tema sul progresso tecnologico">
            <a:extLst>
              <a:ext uri="{FF2B5EF4-FFF2-40B4-BE49-F238E27FC236}">
                <a16:creationId xmlns:a16="http://schemas.microsoft.com/office/drawing/2014/main" id="{81644903-2DEC-27BC-9618-C308F1916773}"/>
              </a:ext>
            </a:extLst>
          </p:cNvPr>
          <p:cNvPicPr>
            <a:picLocks noChangeAspect="1" noChangeArrowheads="1"/>
          </p:cNvPicPr>
          <p:nvPr/>
        </p:nvPicPr>
        <p:blipFill>
          <a:blip r:embed="rId6" cstate="print">
            <a:alphaModFix amt="50000"/>
            <a:extLst>
              <a:ext uri="{28A0092B-C50C-407E-A947-70E740481C1C}">
                <a14:useLocalDpi xmlns:a14="http://schemas.microsoft.com/office/drawing/2010/main" val="0"/>
              </a:ext>
            </a:extLst>
          </a:blip>
          <a:srcRect/>
          <a:stretch>
            <a:fillRect/>
          </a:stretch>
        </p:blipFill>
        <p:spPr bwMode="auto">
          <a:xfrm>
            <a:off x="3716911" y="1899389"/>
            <a:ext cx="2952750" cy="1690449"/>
          </a:xfrm>
          <a:prstGeom prst="ellipse">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BDCD6C8B-14D7-6ECD-AA49-E1261964B965}"/>
              </a:ext>
            </a:extLst>
          </p:cNvPr>
          <p:cNvSpPr txBox="1"/>
          <p:nvPr/>
        </p:nvSpPr>
        <p:spPr>
          <a:xfrm>
            <a:off x="4358901" y="2228052"/>
            <a:ext cx="2216306" cy="1015663"/>
          </a:xfrm>
          <a:prstGeom prst="rect">
            <a:avLst/>
          </a:prstGeom>
          <a:noFill/>
        </p:spPr>
        <p:txBody>
          <a:bodyPr wrap="square" rtlCol="0">
            <a:spAutoFit/>
          </a:bodyPr>
          <a:lstStyle/>
          <a:p>
            <a:pPr algn="r"/>
            <a:r>
              <a:rPr lang="it-IT" sz="2000" b="1" dirty="0">
                <a:solidFill>
                  <a:schemeClr val="bg1"/>
                </a:solidFill>
              </a:rPr>
              <a:t>Progresso tecnologico: </a:t>
            </a:r>
          </a:p>
          <a:p>
            <a:pPr algn="r"/>
            <a:r>
              <a:rPr lang="it-IT" sz="2000" b="1" dirty="0">
                <a:solidFill>
                  <a:schemeClr val="bg1"/>
                </a:solidFill>
              </a:rPr>
              <a:t>38%</a:t>
            </a:r>
          </a:p>
        </p:txBody>
      </p:sp>
      <p:pic>
        <p:nvPicPr>
          <p:cNvPr id="2062" name="Picture 14" descr="Come uscire dalla crisi? Il ruolo del Recovery Fund, delle banche e dalla  PA – CREDIT VILLAGE">
            <a:extLst>
              <a:ext uri="{FF2B5EF4-FFF2-40B4-BE49-F238E27FC236}">
                <a16:creationId xmlns:a16="http://schemas.microsoft.com/office/drawing/2014/main" id="{1344B7A8-724C-7E3F-A7CB-5488D56E7180}"/>
              </a:ext>
            </a:extLst>
          </p:cNvPr>
          <p:cNvPicPr>
            <a:picLocks noChangeAspect="1" noChangeArrowheads="1"/>
          </p:cNvPicPr>
          <p:nvPr/>
        </p:nvPicPr>
        <p:blipFill>
          <a:blip r:embed="rId7" cstate="print">
            <a:alphaModFix amt="50000"/>
            <a:extLst>
              <a:ext uri="{28A0092B-C50C-407E-A947-70E740481C1C}">
                <a14:useLocalDpi xmlns:a14="http://schemas.microsoft.com/office/drawing/2010/main" val="0"/>
              </a:ext>
            </a:extLst>
          </a:blip>
          <a:srcRect/>
          <a:stretch>
            <a:fillRect/>
          </a:stretch>
        </p:blipFill>
        <p:spPr bwMode="auto">
          <a:xfrm>
            <a:off x="2695330" y="3736250"/>
            <a:ext cx="1326545" cy="880152"/>
          </a:xfrm>
          <a:prstGeom prst="ellipse">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1B011F8C-3E45-530F-8632-409F624574F8}"/>
              </a:ext>
            </a:extLst>
          </p:cNvPr>
          <p:cNvSpPr txBox="1"/>
          <p:nvPr/>
        </p:nvSpPr>
        <p:spPr>
          <a:xfrm>
            <a:off x="1751287" y="3759849"/>
            <a:ext cx="2216306" cy="523220"/>
          </a:xfrm>
          <a:prstGeom prst="rect">
            <a:avLst/>
          </a:prstGeom>
          <a:noFill/>
        </p:spPr>
        <p:txBody>
          <a:bodyPr wrap="square" rtlCol="0">
            <a:spAutoFit/>
          </a:bodyPr>
          <a:lstStyle/>
          <a:p>
            <a:pPr algn="r"/>
            <a:r>
              <a:rPr lang="it-IT" sz="1400" b="1" dirty="0"/>
              <a:t>Crisi: </a:t>
            </a:r>
          </a:p>
          <a:p>
            <a:pPr algn="r"/>
            <a:r>
              <a:rPr lang="it-IT" sz="1400" b="1" dirty="0"/>
              <a:t>7%</a:t>
            </a:r>
          </a:p>
        </p:txBody>
      </p:sp>
      <p:pic>
        <p:nvPicPr>
          <p:cNvPr id="2066" name="Picture 18" descr="Classificazione dei costi: descrizione e tipologie di costi">
            <a:extLst>
              <a:ext uri="{FF2B5EF4-FFF2-40B4-BE49-F238E27FC236}">
                <a16:creationId xmlns:a16="http://schemas.microsoft.com/office/drawing/2014/main" id="{68A53655-A296-13C0-CE64-7AB2F3420B68}"/>
              </a:ext>
            </a:extLst>
          </p:cNvPr>
          <p:cNvPicPr>
            <a:picLocks noChangeAspect="1" noChangeArrowheads="1"/>
          </p:cNvPicPr>
          <p:nvPr/>
        </p:nvPicPr>
        <p:blipFill>
          <a:blip r:embed="rId8" cstate="print">
            <a:alphaModFix amt="50000"/>
            <a:extLst>
              <a:ext uri="{28A0092B-C50C-407E-A947-70E740481C1C}">
                <a14:useLocalDpi xmlns:a14="http://schemas.microsoft.com/office/drawing/2010/main" val="0"/>
              </a:ext>
            </a:extLst>
          </a:blip>
          <a:srcRect/>
          <a:stretch>
            <a:fillRect/>
          </a:stretch>
        </p:blipFill>
        <p:spPr bwMode="auto">
          <a:xfrm>
            <a:off x="318165" y="3360663"/>
            <a:ext cx="2292892" cy="1222876"/>
          </a:xfrm>
          <a:prstGeom prst="ellipse">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943BF818-78D4-A04D-389C-7BB4298C5053}"/>
              </a:ext>
            </a:extLst>
          </p:cNvPr>
          <p:cNvSpPr txBox="1"/>
          <p:nvPr/>
        </p:nvSpPr>
        <p:spPr>
          <a:xfrm>
            <a:off x="662572" y="3398209"/>
            <a:ext cx="1604078" cy="646331"/>
          </a:xfrm>
          <a:prstGeom prst="rect">
            <a:avLst/>
          </a:prstGeom>
          <a:noFill/>
        </p:spPr>
        <p:txBody>
          <a:bodyPr wrap="square" rtlCol="0">
            <a:spAutoFit/>
          </a:bodyPr>
          <a:lstStyle/>
          <a:p>
            <a:r>
              <a:rPr lang="it-IT" b="1" dirty="0"/>
              <a:t>Costi: </a:t>
            </a:r>
          </a:p>
          <a:p>
            <a:r>
              <a:rPr lang="it-IT" b="1" dirty="0"/>
              <a:t>19%</a:t>
            </a:r>
          </a:p>
        </p:txBody>
      </p:sp>
      <p:sp>
        <p:nvSpPr>
          <p:cNvPr id="28" name="Saetta 27">
            <a:extLst>
              <a:ext uri="{FF2B5EF4-FFF2-40B4-BE49-F238E27FC236}">
                <a16:creationId xmlns:a16="http://schemas.microsoft.com/office/drawing/2014/main" id="{BE3752F1-546F-CF94-94FB-F1EC9E5A8E48}"/>
              </a:ext>
            </a:extLst>
          </p:cNvPr>
          <p:cNvSpPr/>
          <p:nvPr/>
        </p:nvSpPr>
        <p:spPr>
          <a:xfrm rot="17012243">
            <a:off x="3168139" y="97551"/>
            <a:ext cx="324606" cy="6596822"/>
          </a:xfrm>
          <a:prstGeom prst="lightningBol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a:extLst>
              <a:ext uri="{FF2B5EF4-FFF2-40B4-BE49-F238E27FC236}">
                <a16:creationId xmlns:a16="http://schemas.microsoft.com/office/drawing/2014/main" id="{7B7B2A18-E482-C217-6C15-2D50E1A3123F}"/>
              </a:ext>
            </a:extLst>
          </p:cNvPr>
          <p:cNvSpPr/>
          <p:nvPr/>
        </p:nvSpPr>
        <p:spPr>
          <a:xfrm>
            <a:off x="655879" y="4920607"/>
            <a:ext cx="1849441" cy="219291"/>
          </a:xfrm>
          <a:prstGeom prst="rect">
            <a:avLst/>
          </a:prstGeom>
        </p:spPr>
        <p:txBody>
          <a:bodyPr wrap="square">
            <a:spAutoFit/>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it-IT" sz="825" dirty="0">
                <a:solidFill>
                  <a:schemeClr val="bg1">
                    <a:lumMod val="50000"/>
                  </a:schemeClr>
                </a:solidFill>
              </a:rPr>
              <a:t>Base: Totale campione – valori %</a:t>
            </a:r>
          </a:p>
        </p:txBody>
      </p:sp>
      <p:sp>
        <p:nvSpPr>
          <p:cNvPr id="8" name="TextBox 12">
            <a:extLst>
              <a:ext uri="{FF2B5EF4-FFF2-40B4-BE49-F238E27FC236}">
                <a16:creationId xmlns:a16="http://schemas.microsoft.com/office/drawing/2014/main" id="{19F957D3-3744-E976-206C-BD5A76F8602F}"/>
              </a:ext>
            </a:extLst>
          </p:cNvPr>
          <p:cNvSpPr txBox="1"/>
          <p:nvPr/>
        </p:nvSpPr>
        <p:spPr>
          <a:xfrm>
            <a:off x="58877" y="4846318"/>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2"/>
                </a:solidFill>
                <a:latin typeface="+mn-lt"/>
                <a:ea typeface="+mn-ea"/>
                <a:cs typeface="+mn-cs"/>
              </a:rPr>
              <a:pPr marL="0" algn="l" defTabSz="924282" rtl="0" eaLnBrk="1" latinLnBrk="0" hangingPunct="1">
                <a:lnSpc>
                  <a:spcPct val="85000"/>
                </a:lnSpc>
                <a:spcBef>
                  <a:spcPts val="204"/>
                </a:spcBef>
              </a:pPr>
              <a:t>11</a:t>
            </a:fld>
            <a:endParaRPr lang="en-GB" sz="800" kern="1200" dirty="0">
              <a:solidFill>
                <a:schemeClr val="bg2"/>
              </a:solidFill>
              <a:latin typeface="+mn-lt"/>
              <a:ea typeface="+mn-ea"/>
              <a:cs typeface="+mn-cs"/>
            </a:endParaRPr>
          </a:p>
        </p:txBody>
      </p:sp>
      <p:cxnSp>
        <p:nvCxnSpPr>
          <p:cNvPr id="9" name="Straight Connector 35">
            <a:extLst>
              <a:ext uri="{FF2B5EF4-FFF2-40B4-BE49-F238E27FC236}">
                <a16:creationId xmlns:a16="http://schemas.microsoft.com/office/drawing/2014/main" id="{A63BC8E3-E7A8-E982-B12A-4929AFDB61D4}"/>
              </a:ext>
            </a:extLst>
          </p:cNvPr>
          <p:cNvCxnSpPr>
            <a:cxnSpLocks/>
          </p:cNvCxnSpPr>
          <p:nvPr/>
        </p:nvCxnSpPr>
        <p:spPr>
          <a:xfrm flipV="1">
            <a:off x="6786282" y="1139290"/>
            <a:ext cx="0" cy="3787824"/>
          </a:xfrm>
          <a:prstGeom prst="line">
            <a:avLst/>
          </a:prstGeom>
          <a:ln w="12700">
            <a:gradFill>
              <a:gsLst>
                <a:gs pos="0">
                  <a:srgbClr val="009900">
                    <a:alpha val="0"/>
                  </a:srgbClr>
                </a:gs>
                <a:gs pos="55000">
                  <a:srgbClr val="568424"/>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208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asellaDiTesto 24">
            <a:extLst>
              <a:ext uri="{FF2B5EF4-FFF2-40B4-BE49-F238E27FC236}">
                <a16:creationId xmlns:a16="http://schemas.microsoft.com/office/drawing/2014/main" id="{162C6FC5-B1BE-47EF-9417-4BDD73AEFADE}"/>
              </a:ext>
            </a:extLst>
          </p:cNvPr>
          <p:cNvSpPr txBox="1"/>
          <p:nvPr/>
        </p:nvSpPr>
        <p:spPr>
          <a:xfrm>
            <a:off x="631372" y="4737951"/>
            <a:ext cx="6402936" cy="219291"/>
          </a:xfrm>
          <a:prstGeom prst="rect">
            <a:avLst/>
          </a:prstGeom>
          <a:noFill/>
        </p:spPr>
        <p:txBody>
          <a:bodyPr wrap="square" rtlCol="0">
            <a:spAutoFit/>
          </a:bodyPr>
          <a:lstStyle>
            <a:defPPr>
              <a:defRPr lang="en-US"/>
            </a:defPPr>
            <a:lvl1pPr>
              <a:defRPr sz="825">
                <a:solidFill>
                  <a:schemeClr val="bg1">
                    <a:lumMod val="50000"/>
                  </a:schemeClr>
                </a:solidFill>
              </a:defRPr>
            </a:lvl1pPr>
          </a:lstStyle>
          <a:p>
            <a:r>
              <a:rPr lang="it-IT" dirty="0"/>
              <a:t>Secondo te la transizione energetica verso la riduzione di fonti fossili e l’aumento di fonti rinnovabili avrà dei costi….</a:t>
            </a:r>
            <a:endParaRPr lang="en-US" dirty="0"/>
          </a:p>
        </p:txBody>
      </p:sp>
      <p:sp>
        <p:nvSpPr>
          <p:cNvPr id="24" name="Text Placeholder 5">
            <a:extLst>
              <a:ext uri="{FF2B5EF4-FFF2-40B4-BE49-F238E27FC236}">
                <a16:creationId xmlns:a16="http://schemas.microsoft.com/office/drawing/2014/main" id="{B0EDDDB1-BA76-4C0E-BB55-61EF934ADCD8}"/>
              </a:ext>
            </a:extLst>
          </p:cNvPr>
          <p:cNvSpPr txBox="1">
            <a:spLocks/>
          </p:cNvSpPr>
          <p:nvPr/>
        </p:nvSpPr>
        <p:spPr>
          <a:xfrm>
            <a:off x="105029" y="269109"/>
            <a:ext cx="8828514" cy="454268"/>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lnSpc>
                <a:spcPct val="80000"/>
              </a:lnSpc>
              <a:buNone/>
              <a:defRPr/>
            </a:pPr>
            <a:r>
              <a:rPr lang="it-IT" sz="2400" b="1" dirty="0">
                <a:solidFill>
                  <a:schemeClr val="bg1"/>
                </a:solidFill>
                <a:latin typeface="Calibri" panose="020F0502020204030204"/>
                <a:ea typeface="Calibri" charset="0"/>
                <a:cs typeface="Calibri" charset="0"/>
              </a:rPr>
              <a:t>I costi della transizione energetica saranno alti, </a:t>
            </a:r>
            <a:r>
              <a:rPr lang="it-IT" sz="2400" b="1" dirty="0">
                <a:solidFill>
                  <a:schemeClr val="bg1"/>
                </a:solidFill>
                <a:ea typeface="Calibri" charset="0"/>
                <a:cs typeface="Calibri" charset="0"/>
              </a:rPr>
              <a:t>tuttavia nel lungo periodo per </a:t>
            </a:r>
            <a:r>
              <a:rPr lang="it-IT" sz="2400" b="1" dirty="0">
                <a:solidFill>
                  <a:schemeClr val="bg1"/>
                </a:solidFill>
                <a:latin typeface="Calibri" panose="020F0502020204030204"/>
                <a:ea typeface="Calibri" charset="0"/>
                <a:cs typeface="Calibri" charset="0"/>
              </a:rPr>
              <a:t>oltre metà degli italiani la transizione sarà conveniente</a:t>
            </a:r>
          </a:p>
        </p:txBody>
      </p:sp>
      <p:graphicFrame>
        <p:nvGraphicFramePr>
          <p:cNvPr id="13" name="Chart 13">
            <a:extLst>
              <a:ext uri="{FF2B5EF4-FFF2-40B4-BE49-F238E27FC236}">
                <a16:creationId xmlns:a16="http://schemas.microsoft.com/office/drawing/2014/main" id="{9ACDC78A-3C0F-4EE4-B6A7-F38C0F54CB7B}"/>
              </a:ext>
            </a:extLst>
          </p:cNvPr>
          <p:cNvGraphicFramePr>
            <a:graphicFrameLocks/>
          </p:cNvGraphicFramePr>
          <p:nvPr>
            <p:extLst>
              <p:ext uri="{D42A27DB-BD31-4B8C-83A1-F6EECF244321}">
                <p14:modId xmlns:p14="http://schemas.microsoft.com/office/powerpoint/2010/main" val="2614322343"/>
              </p:ext>
            </p:extLst>
          </p:nvPr>
        </p:nvGraphicFramePr>
        <p:xfrm>
          <a:off x="631372" y="585690"/>
          <a:ext cx="7129541" cy="3952125"/>
        </p:xfrm>
        <a:graphic>
          <a:graphicData uri="http://schemas.openxmlformats.org/drawingml/2006/chart">
            <c:chart xmlns:c="http://schemas.openxmlformats.org/drawingml/2006/chart" xmlns:r="http://schemas.openxmlformats.org/officeDocument/2006/relationships" r:id="rId3"/>
          </a:graphicData>
        </a:graphic>
      </p:graphicFrame>
      <p:sp>
        <p:nvSpPr>
          <p:cNvPr id="14" name="Arco de bloque 23">
            <a:extLst>
              <a:ext uri="{FF2B5EF4-FFF2-40B4-BE49-F238E27FC236}">
                <a16:creationId xmlns:a16="http://schemas.microsoft.com/office/drawing/2014/main" id="{9A3AD93D-8F2B-46C0-9E88-D1525BC3919F}"/>
              </a:ext>
            </a:extLst>
          </p:cNvPr>
          <p:cNvSpPr>
            <a:spLocks noChangeAspect="1"/>
          </p:cNvSpPr>
          <p:nvPr/>
        </p:nvSpPr>
        <p:spPr>
          <a:xfrm rot="6797160">
            <a:off x="3719893" y="1825158"/>
            <a:ext cx="2510478" cy="2455746"/>
          </a:xfrm>
          <a:prstGeom prst="blockArc">
            <a:avLst>
              <a:gd name="adj1" fmla="val 7540348"/>
              <a:gd name="adj2" fmla="val 19232091"/>
              <a:gd name="adj3" fmla="val 0"/>
            </a:avLst>
          </a:prstGeom>
          <a:solidFill>
            <a:srgbClr val="009900"/>
          </a:solid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C00000"/>
              </a:solidFill>
            </a:endParaRPr>
          </a:p>
        </p:txBody>
      </p:sp>
      <p:sp>
        <p:nvSpPr>
          <p:cNvPr id="5" name="Rettangolo 4">
            <a:extLst>
              <a:ext uri="{FF2B5EF4-FFF2-40B4-BE49-F238E27FC236}">
                <a16:creationId xmlns:a16="http://schemas.microsoft.com/office/drawing/2014/main" id="{669B7D3C-F5DF-CACE-546F-E00B341FA0A0}"/>
              </a:ext>
            </a:extLst>
          </p:cNvPr>
          <p:cNvSpPr/>
          <p:nvPr/>
        </p:nvSpPr>
        <p:spPr>
          <a:xfrm>
            <a:off x="631372" y="4864909"/>
            <a:ext cx="2371492" cy="219291"/>
          </a:xfrm>
          <a:prstGeom prst="rect">
            <a:avLst/>
          </a:prstGeom>
        </p:spPr>
        <p:txBody>
          <a:bodyPr wrap="square">
            <a:spAutoFit/>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it-IT" sz="825" dirty="0">
                <a:solidFill>
                  <a:schemeClr val="bg1">
                    <a:lumMod val="50000"/>
                  </a:schemeClr>
                </a:solidFill>
              </a:rPr>
              <a:t>Base: Totale campione – valori %</a:t>
            </a:r>
          </a:p>
        </p:txBody>
      </p:sp>
      <p:sp>
        <p:nvSpPr>
          <p:cNvPr id="7" name="TextBox 12">
            <a:extLst>
              <a:ext uri="{FF2B5EF4-FFF2-40B4-BE49-F238E27FC236}">
                <a16:creationId xmlns:a16="http://schemas.microsoft.com/office/drawing/2014/main" id="{20524A8F-E2BB-F5AD-381C-D32E4922726B}"/>
              </a:ext>
            </a:extLst>
          </p:cNvPr>
          <p:cNvSpPr txBox="1"/>
          <p:nvPr/>
        </p:nvSpPr>
        <p:spPr>
          <a:xfrm>
            <a:off x="58877" y="4846318"/>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2"/>
                </a:solidFill>
                <a:latin typeface="+mn-lt"/>
                <a:ea typeface="+mn-ea"/>
                <a:cs typeface="+mn-cs"/>
              </a:rPr>
              <a:pPr marL="0" algn="l" defTabSz="924282" rtl="0" eaLnBrk="1" latinLnBrk="0" hangingPunct="1">
                <a:lnSpc>
                  <a:spcPct val="85000"/>
                </a:lnSpc>
                <a:spcBef>
                  <a:spcPts val="204"/>
                </a:spcBef>
              </a:pPr>
              <a:t>12</a:t>
            </a:fld>
            <a:endParaRPr lang="en-GB" sz="800" kern="1200" dirty="0">
              <a:solidFill>
                <a:schemeClr val="bg2"/>
              </a:solidFill>
              <a:latin typeface="+mn-lt"/>
              <a:ea typeface="+mn-ea"/>
              <a:cs typeface="+mn-cs"/>
            </a:endParaRPr>
          </a:p>
        </p:txBody>
      </p:sp>
      <p:sp>
        <p:nvSpPr>
          <p:cNvPr id="6" name="ZoneTexte 34">
            <a:extLst>
              <a:ext uri="{FF2B5EF4-FFF2-40B4-BE49-F238E27FC236}">
                <a16:creationId xmlns:a16="http://schemas.microsoft.com/office/drawing/2014/main" id="{EFCC8FD2-1150-876D-BDBB-7B8105C04519}"/>
              </a:ext>
            </a:extLst>
          </p:cNvPr>
          <p:cNvSpPr txBox="1"/>
          <p:nvPr/>
        </p:nvSpPr>
        <p:spPr>
          <a:xfrm>
            <a:off x="6771022" y="1738236"/>
            <a:ext cx="870431" cy="677108"/>
          </a:xfrm>
          <a:prstGeom prst="rect">
            <a:avLst/>
          </a:prstGeom>
          <a:noFill/>
          <a:ln>
            <a:noFill/>
          </a:ln>
        </p:spPr>
        <p:txBody>
          <a:bodyPr wrap="none" lIns="0" tIns="0" rIns="0" bIns="0" rtlCol="0">
            <a:spAutoFit/>
          </a:bodyPr>
          <a:lstStyle/>
          <a:p>
            <a:r>
              <a:rPr lang="en-GB" sz="4400" b="1" dirty="0">
                <a:solidFill>
                  <a:srgbClr val="00B050"/>
                </a:solidFill>
              </a:rPr>
              <a:t>57</a:t>
            </a:r>
            <a:r>
              <a:rPr lang="en-GB" sz="3200" b="1" dirty="0">
                <a:solidFill>
                  <a:srgbClr val="00B050"/>
                </a:solidFill>
              </a:rPr>
              <a:t>%</a:t>
            </a:r>
            <a:endParaRPr lang="en-GB" sz="4400" b="1" dirty="0">
              <a:solidFill>
                <a:srgbClr val="00B050"/>
              </a:solidFill>
            </a:endParaRPr>
          </a:p>
        </p:txBody>
      </p:sp>
      <p:sp>
        <p:nvSpPr>
          <p:cNvPr id="8" name="TextBox 47">
            <a:extLst>
              <a:ext uri="{FF2B5EF4-FFF2-40B4-BE49-F238E27FC236}">
                <a16:creationId xmlns:a16="http://schemas.microsoft.com/office/drawing/2014/main" id="{5C77DB5F-E55C-0F68-8D21-D540D026DDCB}"/>
              </a:ext>
            </a:extLst>
          </p:cNvPr>
          <p:cNvSpPr txBox="1"/>
          <p:nvPr/>
        </p:nvSpPr>
        <p:spPr>
          <a:xfrm>
            <a:off x="6557489" y="2502254"/>
            <a:ext cx="1270633" cy="984885"/>
          </a:xfrm>
          <a:prstGeom prst="rect">
            <a:avLst/>
          </a:prstGeom>
          <a:noFill/>
          <a:ln>
            <a:noFill/>
          </a:ln>
        </p:spPr>
        <p:txBody>
          <a:bodyPr wrap="square" lIns="0" tIns="0" rIns="0" bIns="0" rtlCol="0">
            <a:spAutoFit/>
          </a:bodyPr>
          <a:lstStyle/>
          <a:p>
            <a:pPr algn="ctr"/>
            <a:r>
              <a:rPr lang="it-IT" sz="1600" b="1" dirty="0">
                <a:solidFill>
                  <a:srgbClr val="00B050"/>
                </a:solidFill>
              </a:rPr>
              <a:t>La transizione energetica è   o sarà conveniente</a:t>
            </a:r>
            <a:endParaRPr lang="en-GB" sz="1600" b="1" dirty="0">
              <a:solidFill>
                <a:srgbClr val="00B050"/>
              </a:solidFill>
            </a:endParaRPr>
          </a:p>
        </p:txBody>
      </p:sp>
      <p:cxnSp>
        <p:nvCxnSpPr>
          <p:cNvPr id="10" name="Straight Connector 43">
            <a:extLst>
              <a:ext uri="{FF2B5EF4-FFF2-40B4-BE49-F238E27FC236}">
                <a16:creationId xmlns:a16="http://schemas.microsoft.com/office/drawing/2014/main" id="{F59B627C-6F8A-5DE3-D3E5-9192464B2D3A}"/>
              </a:ext>
            </a:extLst>
          </p:cNvPr>
          <p:cNvCxnSpPr>
            <a:cxnSpLocks/>
          </p:cNvCxnSpPr>
          <p:nvPr/>
        </p:nvCxnSpPr>
        <p:spPr>
          <a:xfrm>
            <a:off x="6552751" y="2436464"/>
            <a:ext cx="1314082" cy="0"/>
          </a:xfrm>
          <a:prstGeom prst="line">
            <a:avLst/>
          </a:prstGeom>
          <a:ln w="28575">
            <a:solidFill>
              <a:srgbClr val="0099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497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Nel 2022 i sussidi ai combustibili fossili hanno raggiunto cifre record -  Energia Oltre">
            <a:extLst>
              <a:ext uri="{FF2B5EF4-FFF2-40B4-BE49-F238E27FC236}">
                <a16:creationId xmlns:a16="http://schemas.microsoft.com/office/drawing/2014/main" id="{C7BAA2B7-97BC-839D-A372-A1A75B904C94}"/>
              </a:ext>
            </a:extLst>
          </p:cNvPr>
          <p:cNvPicPr>
            <a:picLocks noChangeAspect="1" noChangeArrowheads="1"/>
          </p:cNvPicPr>
          <p:nvPr/>
        </p:nvPicPr>
        <p:blipFill>
          <a:blip r:embed="rId3" cstate="print">
            <a:alphaModFix amt="35000"/>
            <a:extLst>
              <a:ext uri="{28A0092B-C50C-407E-A947-70E740481C1C}">
                <a14:useLocalDpi xmlns:a14="http://schemas.microsoft.com/office/drawing/2010/main" val="0"/>
              </a:ext>
            </a:extLst>
          </a:blip>
          <a:srcRect/>
          <a:stretch>
            <a:fillRect/>
          </a:stretch>
        </p:blipFill>
        <p:spPr bwMode="auto">
          <a:xfrm>
            <a:off x="3134900" y="2419350"/>
            <a:ext cx="3334480" cy="956673"/>
          </a:xfrm>
          <a:prstGeom prst="roundRect">
            <a:avLst/>
          </a:prstGeom>
          <a:noFill/>
          <a:extLst>
            <a:ext uri="{909E8E84-426E-40DD-AFC4-6F175D3DCCD1}">
              <a14:hiddenFill xmlns:a14="http://schemas.microsoft.com/office/drawing/2010/main">
                <a:solidFill>
                  <a:srgbClr val="FFFFFF"/>
                </a:solidFill>
              </a14:hiddenFill>
            </a:ext>
          </a:extLst>
        </p:spPr>
      </p:pic>
      <p:pic>
        <p:nvPicPr>
          <p:cNvPr id="6156" name="Picture 12" descr="Le rinnovabili continuano a crescere in Italia, ad Aprile coperto il 36.5%  della domanda | Ohga!">
            <a:extLst>
              <a:ext uri="{FF2B5EF4-FFF2-40B4-BE49-F238E27FC236}">
                <a16:creationId xmlns:a16="http://schemas.microsoft.com/office/drawing/2014/main" id="{DAE10269-074A-7603-92D5-75FB10B8C968}"/>
              </a:ext>
            </a:extLst>
          </p:cNvPr>
          <p:cNvPicPr>
            <a:picLocks noChangeAspect="1" noChangeArrowheads="1"/>
          </p:cNvPicPr>
          <p:nvPr/>
        </p:nvPicPr>
        <p:blipFill>
          <a:blip r:embed="rId4" cstate="print">
            <a:alphaModFix amt="35000"/>
            <a:extLst>
              <a:ext uri="{28A0092B-C50C-407E-A947-70E740481C1C}">
                <a14:useLocalDpi xmlns:a14="http://schemas.microsoft.com/office/drawing/2010/main" val="0"/>
              </a:ext>
            </a:extLst>
          </a:blip>
          <a:srcRect/>
          <a:stretch>
            <a:fillRect/>
          </a:stretch>
        </p:blipFill>
        <p:spPr bwMode="auto">
          <a:xfrm>
            <a:off x="2375530" y="1241182"/>
            <a:ext cx="3829782" cy="1011823"/>
          </a:xfrm>
          <a:prstGeom prst="roundRect">
            <a:avLst/>
          </a:prstGeom>
          <a:noFill/>
          <a:extLst>
            <a:ext uri="{909E8E84-426E-40DD-AFC4-6F175D3DCCD1}">
              <a14:hiddenFill xmlns:a14="http://schemas.microsoft.com/office/drawing/2010/main">
                <a:solidFill>
                  <a:srgbClr val="FFFFFF"/>
                </a:solidFill>
              </a14:hiddenFill>
            </a:ext>
          </a:extLst>
        </p:spPr>
      </p:pic>
      <p:sp>
        <p:nvSpPr>
          <p:cNvPr id="14" name="Text Placeholder 5">
            <a:extLst>
              <a:ext uri="{FF2B5EF4-FFF2-40B4-BE49-F238E27FC236}">
                <a16:creationId xmlns:a16="http://schemas.microsoft.com/office/drawing/2014/main" id="{8EA811E1-1509-468E-88ED-10333D641262}"/>
              </a:ext>
            </a:extLst>
          </p:cNvPr>
          <p:cNvSpPr txBox="1">
            <a:spLocks/>
          </p:cNvSpPr>
          <p:nvPr/>
        </p:nvSpPr>
        <p:spPr>
          <a:xfrm>
            <a:off x="105028" y="281584"/>
            <a:ext cx="9038972" cy="454268"/>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lnSpc>
                <a:spcPct val="80000"/>
              </a:lnSpc>
              <a:buNone/>
              <a:defRPr/>
            </a:pPr>
            <a:r>
              <a:rPr lang="it-IT" sz="2400" b="1" dirty="0">
                <a:solidFill>
                  <a:schemeClr val="bg1"/>
                </a:solidFill>
                <a:ea typeface="Calibri" charset="0"/>
                <a:cs typeface="Calibri" charset="0"/>
              </a:rPr>
              <a:t>Nonostante i costi, oltre metà degli italiani ritiene che lo Stato debba concentrare le proprie risorse economiche sulle energie rinnovabili anche al fine di scongiurare future crisi energetiche</a:t>
            </a:r>
          </a:p>
        </p:txBody>
      </p:sp>
      <p:sp>
        <p:nvSpPr>
          <p:cNvPr id="37" name="Rettangolo 36">
            <a:extLst>
              <a:ext uri="{FF2B5EF4-FFF2-40B4-BE49-F238E27FC236}">
                <a16:creationId xmlns:a16="http://schemas.microsoft.com/office/drawing/2014/main" id="{E15A52A2-644F-4E10-9CB7-D360EE47EB99}"/>
              </a:ext>
            </a:extLst>
          </p:cNvPr>
          <p:cNvSpPr/>
          <p:nvPr/>
        </p:nvSpPr>
        <p:spPr>
          <a:xfrm flipH="1">
            <a:off x="6856095" y="1699176"/>
            <a:ext cx="2160240" cy="2394502"/>
          </a:xfrm>
          <a:prstGeom prst="rect">
            <a:avLst/>
          </a:prstGeom>
        </p:spPr>
        <p:txBody>
          <a:bodyPr wrap="square">
            <a:spAutoFit/>
          </a:bodyPr>
          <a:lstStyle/>
          <a:p>
            <a:pPr lvl="0" algn="ctr">
              <a:lnSpc>
                <a:spcPct val="90000"/>
              </a:lnSpc>
              <a:spcAft>
                <a:spcPts val="1200"/>
              </a:spcAft>
              <a:defRPr/>
            </a:pPr>
            <a:r>
              <a:rPr lang="it-IT" sz="1600" dirty="0">
                <a:ln w="0"/>
                <a:effectLst>
                  <a:outerShdw blurRad="38100" dist="19050" dir="2700000" algn="tl" rotWithShape="0">
                    <a:schemeClr val="dk1">
                      <a:alpha val="40000"/>
                    </a:schemeClr>
                  </a:outerShdw>
                </a:effectLst>
              </a:rPr>
              <a:t>Meno di 2 italiani su 10 pensano che lo Stato debba aumentare i sussidi per la ricerca di fonti fossili.</a:t>
            </a:r>
          </a:p>
          <a:p>
            <a:pPr lvl="0" algn="ctr">
              <a:lnSpc>
                <a:spcPct val="90000"/>
              </a:lnSpc>
              <a:spcAft>
                <a:spcPts val="1200"/>
              </a:spcAft>
              <a:defRPr/>
            </a:pPr>
            <a:endParaRPr lang="it-IT" sz="1600" dirty="0">
              <a:ln w="0"/>
              <a:effectLst>
                <a:outerShdw blurRad="38100" dist="19050" dir="2700000" algn="tl" rotWithShape="0">
                  <a:schemeClr val="dk1">
                    <a:alpha val="40000"/>
                  </a:schemeClr>
                </a:outerShdw>
              </a:effectLst>
            </a:endParaRPr>
          </a:p>
          <a:p>
            <a:pPr lvl="0" algn="ctr">
              <a:lnSpc>
                <a:spcPct val="90000"/>
              </a:lnSpc>
              <a:spcAft>
                <a:spcPts val="1200"/>
              </a:spcAft>
              <a:defRPr/>
            </a:pPr>
            <a:r>
              <a:rPr lang="it-IT" sz="1600" dirty="0">
                <a:ln w="0"/>
                <a:effectLst>
                  <a:outerShdw blurRad="38100" dist="19050" dir="2700000" algn="tl" rotWithShape="0">
                    <a:schemeClr val="dk1">
                      <a:alpha val="40000"/>
                    </a:schemeClr>
                  </a:outerShdw>
                </a:effectLst>
              </a:rPr>
              <a:t>Quasi 3 su 10 non sanno esprimersi sull’argomento</a:t>
            </a:r>
          </a:p>
        </p:txBody>
      </p:sp>
      <p:sp>
        <p:nvSpPr>
          <p:cNvPr id="27" name="CasellaDiTesto 26">
            <a:extLst>
              <a:ext uri="{FF2B5EF4-FFF2-40B4-BE49-F238E27FC236}">
                <a16:creationId xmlns:a16="http://schemas.microsoft.com/office/drawing/2014/main" id="{11D684AE-CF9E-408D-B4DF-8E06D1B80D7B}"/>
              </a:ext>
            </a:extLst>
          </p:cNvPr>
          <p:cNvSpPr txBox="1"/>
          <p:nvPr/>
        </p:nvSpPr>
        <p:spPr>
          <a:xfrm>
            <a:off x="2039541" y="4650070"/>
            <a:ext cx="5732550" cy="346249"/>
          </a:xfrm>
          <a:prstGeom prst="rect">
            <a:avLst/>
          </a:prstGeom>
          <a:noFill/>
        </p:spPr>
        <p:txBody>
          <a:bodyPr wrap="square" rtlCol="0">
            <a:spAutoFit/>
          </a:bodyPr>
          <a:lstStyle>
            <a:defPPr>
              <a:defRPr lang="en-US"/>
            </a:defPPr>
            <a:lvl1pPr>
              <a:defRPr sz="825">
                <a:solidFill>
                  <a:schemeClr val="bg1">
                    <a:lumMod val="50000"/>
                  </a:schemeClr>
                </a:solidFill>
              </a:defRPr>
            </a:lvl1pPr>
          </a:lstStyle>
          <a:p>
            <a:br>
              <a:rPr lang="it-IT" dirty="0"/>
            </a:br>
            <a:r>
              <a:rPr lang="it-IT" dirty="0"/>
              <a:t>Per superare stabilmente la crisi energetica dove è meglio impiegare le risorse economiche dello Stato? …</a:t>
            </a:r>
            <a:endParaRPr lang="en-US" dirty="0"/>
          </a:p>
        </p:txBody>
      </p:sp>
      <p:sp>
        <p:nvSpPr>
          <p:cNvPr id="4" name="Rettangolo con angoli arrotondati 3">
            <a:extLst>
              <a:ext uri="{FF2B5EF4-FFF2-40B4-BE49-F238E27FC236}">
                <a16:creationId xmlns:a16="http://schemas.microsoft.com/office/drawing/2014/main" id="{9DC76C73-0702-A5C7-7F14-A4A6E0057D67}"/>
              </a:ext>
            </a:extLst>
          </p:cNvPr>
          <p:cNvSpPr/>
          <p:nvPr/>
        </p:nvSpPr>
        <p:spPr>
          <a:xfrm>
            <a:off x="1423834" y="2435933"/>
            <a:ext cx="1581174" cy="92964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b="1" dirty="0"/>
              <a:t>16%</a:t>
            </a:r>
          </a:p>
        </p:txBody>
      </p:sp>
      <p:sp>
        <p:nvSpPr>
          <p:cNvPr id="5" name="CasellaDiTesto 4">
            <a:extLst>
              <a:ext uri="{FF2B5EF4-FFF2-40B4-BE49-F238E27FC236}">
                <a16:creationId xmlns:a16="http://schemas.microsoft.com/office/drawing/2014/main" id="{A49E7968-65DA-D43B-A2A0-7234FA8ECCAA}"/>
              </a:ext>
            </a:extLst>
          </p:cNvPr>
          <p:cNvSpPr txBox="1"/>
          <p:nvPr/>
        </p:nvSpPr>
        <p:spPr>
          <a:xfrm>
            <a:off x="2542124" y="1473296"/>
            <a:ext cx="3295454" cy="553998"/>
          </a:xfrm>
          <a:prstGeom prst="rect">
            <a:avLst/>
          </a:prstGeom>
        </p:spPr>
        <p:txBody>
          <a:bodyPr vert="horz" wrap="square" lIns="0" tIns="0" rIns="0" bIns="0" rtlCol="0">
            <a:spAutoFit/>
          </a:bodyPr>
          <a:lstStyle>
            <a:defPPr>
              <a:defRPr lang="en-US"/>
            </a:defPPr>
            <a:lvl1pPr marL="4763">
              <a:defRPr sz="1400" b="1"/>
            </a:lvl1pPr>
          </a:lstStyle>
          <a:p>
            <a:pPr algn="just"/>
            <a:r>
              <a:rPr lang="it-IT" dirty="0"/>
              <a:t>Concentrando le risorse </a:t>
            </a:r>
            <a:r>
              <a:rPr lang="it-IT" sz="1800" dirty="0">
                <a:solidFill>
                  <a:srgbClr val="009900"/>
                </a:solidFill>
              </a:rPr>
              <a:t>sull’energia rinnovabile</a:t>
            </a:r>
            <a:r>
              <a:rPr lang="it-IT" dirty="0">
                <a:solidFill>
                  <a:srgbClr val="009900"/>
                </a:solidFill>
              </a:rPr>
              <a:t> </a:t>
            </a:r>
            <a:r>
              <a:rPr lang="it-IT" dirty="0"/>
              <a:t>e la transizione energetica</a:t>
            </a:r>
          </a:p>
        </p:txBody>
      </p:sp>
      <p:sp>
        <p:nvSpPr>
          <p:cNvPr id="6" name="Rettangolo con angoli arrotondati 5">
            <a:extLst>
              <a:ext uri="{FF2B5EF4-FFF2-40B4-BE49-F238E27FC236}">
                <a16:creationId xmlns:a16="http://schemas.microsoft.com/office/drawing/2014/main" id="{7300B792-006C-807A-8B54-1633CC286BCE}"/>
              </a:ext>
            </a:extLst>
          </p:cNvPr>
          <p:cNvSpPr/>
          <p:nvPr/>
        </p:nvSpPr>
        <p:spPr>
          <a:xfrm>
            <a:off x="590599" y="1207909"/>
            <a:ext cx="1666470" cy="111911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a:t>56%</a:t>
            </a:r>
          </a:p>
        </p:txBody>
      </p:sp>
      <p:sp>
        <p:nvSpPr>
          <p:cNvPr id="7" name="CasellaDiTesto 6">
            <a:extLst>
              <a:ext uri="{FF2B5EF4-FFF2-40B4-BE49-F238E27FC236}">
                <a16:creationId xmlns:a16="http://schemas.microsoft.com/office/drawing/2014/main" id="{66EA00F3-5C09-987D-DE57-9DFEBC58B421}"/>
              </a:ext>
            </a:extLst>
          </p:cNvPr>
          <p:cNvSpPr txBox="1"/>
          <p:nvPr/>
        </p:nvSpPr>
        <p:spPr>
          <a:xfrm>
            <a:off x="3409728" y="2685309"/>
            <a:ext cx="2714191" cy="492443"/>
          </a:xfrm>
          <a:prstGeom prst="rect">
            <a:avLst/>
          </a:prstGeom>
        </p:spPr>
        <p:txBody>
          <a:bodyPr vert="horz" wrap="square" lIns="0" tIns="0" rIns="0" bIns="0" rtlCol="0">
            <a:spAutoFit/>
          </a:bodyPr>
          <a:lstStyle>
            <a:defPPr>
              <a:defRPr lang="en-US"/>
            </a:defPPr>
            <a:lvl1pPr marL="4763" algn="just">
              <a:defRPr sz="1400" b="1"/>
            </a:lvl1pPr>
          </a:lstStyle>
          <a:p>
            <a:r>
              <a:rPr lang="it-IT" dirty="0"/>
              <a:t>Aumentando i sussidi per la </a:t>
            </a:r>
            <a:r>
              <a:rPr lang="it-IT" sz="1800" dirty="0">
                <a:solidFill>
                  <a:schemeClr val="accent1">
                    <a:lumMod val="75000"/>
                  </a:schemeClr>
                </a:solidFill>
              </a:rPr>
              <a:t>ricerca di fonti fossili</a:t>
            </a:r>
            <a:endParaRPr lang="it-IT" dirty="0">
              <a:solidFill>
                <a:schemeClr val="accent1">
                  <a:lumMod val="75000"/>
                </a:schemeClr>
              </a:solidFill>
            </a:endParaRPr>
          </a:p>
        </p:txBody>
      </p:sp>
      <p:sp>
        <p:nvSpPr>
          <p:cNvPr id="8" name="Rettangolo con angoli arrotondati 7">
            <a:extLst>
              <a:ext uri="{FF2B5EF4-FFF2-40B4-BE49-F238E27FC236}">
                <a16:creationId xmlns:a16="http://schemas.microsoft.com/office/drawing/2014/main" id="{E441F8FD-F351-D806-8391-B9B89FD99CBD}"/>
              </a:ext>
            </a:extLst>
          </p:cNvPr>
          <p:cNvSpPr/>
          <p:nvPr/>
        </p:nvSpPr>
        <p:spPr>
          <a:xfrm>
            <a:off x="2435086" y="3536957"/>
            <a:ext cx="1325609" cy="57052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bg1"/>
                </a:solidFill>
              </a:rPr>
              <a:t>28%</a:t>
            </a:r>
          </a:p>
        </p:txBody>
      </p:sp>
      <p:sp>
        <p:nvSpPr>
          <p:cNvPr id="9" name="CasellaDiTesto 8">
            <a:extLst>
              <a:ext uri="{FF2B5EF4-FFF2-40B4-BE49-F238E27FC236}">
                <a16:creationId xmlns:a16="http://schemas.microsoft.com/office/drawing/2014/main" id="{86ACEDB6-7FB9-7580-1F76-64B28CA9E73F}"/>
              </a:ext>
            </a:extLst>
          </p:cNvPr>
          <p:cNvSpPr txBox="1"/>
          <p:nvPr/>
        </p:nvSpPr>
        <p:spPr>
          <a:xfrm>
            <a:off x="3888462" y="3606775"/>
            <a:ext cx="2388427" cy="430887"/>
          </a:xfrm>
          <a:prstGeom prst="rect">
            <a:avLst/>
          </a:prstGeom>
        </p:spPr>
        <p:txBody>
          <a:bodyPr vert="horz" wrap="square" lIns="0" tIns="0" rIns="0" bIns="0" rtlCol="0">
            <a:spAutoFit/>
          </a:bodyPr>
          <a:lstStyle>
            <a:defPPr>
              <a:defRPr lang="en-US"/>
            </a:defPPr>
            <a:lvl1pPr marL="4763" algn="just">
              <a:defRPr sz="1400" b="1"/>
            </a:lvl1pPr>
          </a:lstStyle>
          <a:p>
            <a:r>
              <a:rPr lang="it-IT" dirty="0">
                <a:solidFill>
                  <a:schemeClr val="bg1">
                    <a:lumMod val="50000"/>
                  </a:schemeClr>
                </a:solidFill>
              </a:rPr>
              <a:t>Non ne so abbastanza per giudicare </a:t>
            </a:r>
          </a:p>
        </p:txBody>
      </p:sp>
      <p:sp>
        <p:nvSpPr>
          <p:cNvPr id="2" name="AutoShape 8" descr="Energia rinnovabile: quanto usiamo le diverse fonti? | P&amp;G">
            <a:extLst>
              <a:ext uri="{FF2B5EF4-FFF2-40B4-BE49-F238E27FC236}">
                <a16:creationId xmlns:a16="http://schemas.microsoft.com/office/drawing/2014/main" id="{3F405E5E-0506-5E0E-F519-7C5336552AFA}"/>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Rettangolo 2">
            <a:extLst>
              <a:ext uri="{FF2B5EF4-FFF2-40B4-BE49-F238E27FC236}">
                <a16:creationId xmlns:a16="http://schemas.microsoft.com/office/drawing/2014/main" id="{B5EAE547-5767-AD88-7400-9084F13F2F46}"/>
              </a:ext>
            </a:extLst>
          </p:cNvPr>
          <p:cNvSpPr/>
          <p:nvPr/>
        </p:nvSpPr>
        <p:spPr>
          <a:xfrm>
            <a:off x="2040888" y="4923756"/>
            <a:ext cx="1849441" cy="219291"/>
          </a:xfrm>
          <a:prstGeom prst="rect">
            <a:avLst/>
          </a:prstGeom>
        </p:spPr>
        <p:txBody>
          <a:bodyPr wrap="square">
            <a:spAutoFit/>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it-IT" sz="825" dirty="0">
                <a:solidFill>
                  <a:schemeClr val="bg1">
                    <a:lumMod val="50000"/>
                  </a:schemeClr>
                </a:solidFill>
              </a:rPr>
              <a:t>Base: Totale campione – valori %</a:t>
            </a:r>
          </a:p>
        </p:txBody>
      </p:sp>
      <p:sp>
        <p:nvSpPr>
          <p:cNvPr id="10" name="TextBox 12">
            <a:extLst>
              <a:ext uri="{FF2B5EF4-FFF2-40B4-BE49-F238E27FC236}">
                <a16:creationId xmlns:a16="http://schemas.microsoft.com/office/drawing/2014/main" id="{346A8BEE-9225-B96D-2D15-FB001668D5F4}"/>
              </a:ext>
            </a:extLst>
          </p:cNvPr>
          <p:cNvSpPr txBox="1"/>
          <p:nvPr/>
        </p:nvSpPr>
        <p:spPr>
          <a:xfrm>
            <a:off x="58877" y="4846318"/>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2"/>
                </a:solidFill>
                <a:latin typeface="+mn-lt"/>
                <a:ea typeface="+mn-ea"/>
                <a:cs typeface="+mn-cs"/>
              </a:rPr>
              <a:pPr marL="0" algn="l" defTabSz="924282" rtl="0" eaLnBrk="1" latinLnBrk="0" hangingPunct="1">
                <a:lnSpc>
                  <a:spcPct val="85000"/>
                </a:lnSpc>
                <a:spcBef>
                  <a:spcPts val="204"/>
                </a:spcBef>
              </a:pPr>
              <a:t>13</a:t>
            </a:fld>
            <a:endParaRPr lang="en-GB" sz="800" kern="1200" dirty="0">
              <a:solidFill>
                <a:schemeClr val="bg2"/>
              </a:solidFill>
              <a:latin typeface="+mn-lt"/>
              <a:ea typeface="+mn-ea"/>
              <a:cs typeface="+mn-cs"/>
            </a:endParaRPr>
          </a:p>
        </p:txBody>
      </p:sp>
      <p:cxnSp>
        <p:nvCxnSpPr>
          <p:cNvPr id="11" name="Straight Connector 35">
            <a:extLst>
              <a:ext uri="{FF2B5EF4-FFF2-40B4-BE49-F238E27FC236}">
                <a16:creationId xmlns:a16="http://schemas.microsoft.com/office/drawing/2014/main" id="{33A66096-7E35-BFB8-DF9D-2DD2A5ED5B2C}"/>
              </a:ext>
            </a:extLst>
          </p:cNvPr>
          <p:cNvCxnSpPr>
            <a:cxnSpLocks/>
          </p:cNvCxnSpPr>
          <p:nvPr/>
        </p:nvCxnSpPr>
        <p:spPr>
          <a:xfrm flipV="1">
            <a:off x="6786282" y="1139290"/>
            <a:ext cx="0" cy="3787824"/>
          </a:xfrm>
          <a:prstGeom prst="line">
            <a:avLst/>
          </a:prstGeom>
          <a:ln w="12700">
            <a:gradFill>
              <a:gsLst>
                <a:gs pos="0">
                  <a:srgbClr val="009900">
                    <a:alpha val="0"/>
                  </a:srgbClr>
                </a:gs>
                <a:gs pos="55000">
                  <a:srgbClr val="568424"/>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788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Energie rinnovabili: quali sono le più utilizzate in Italia">
            <a:extLst>
              <a:ext uri="{FF2B5EF4-FFF2-40B4-BE49-F238E27FC236}">
                <a16:creationId xmlns:a16="http://schemas.microsoft.com/office/drawing/2014/main" id="{4C53E070-FDF3-C3D6-C40D-2044C58F0700}"/>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t="6464" b="10159"/>
          <a:stretch/>
        </p:blipFill>
        <p:spPr bwMode="auto">
          <a:xfrm>
            <a:off x="0" y="1046819"/>
            <a:ext cx="6786282" cy="3653712"/>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flipH="1">
            <a:off x="7146416" y="1438374"/>
            <a:ext cx="1616659" cy="3570208"/>
          </a:xfrm>
          <a:prstGeom prst="rect">
            <a:avLst/>
          </a:prstGeom>
        </p:spPr>
        <p:txBody>
          <a:bodyPr wrap="square">
            <a:spAutoFit/>
          </a:bodyPr>
          <a:lstStyle/>
          <a:p>
            <a:pPr algn="ctr">
              <a:lnSpc>
                <a:spcPct val="90000"/>
              </a:lnSpc>
              <a:spcAft>
                <a:spcPts val="1200"/>
              </a:spcAft>
            </a:pPr>
            <a:r>
              <a:rPr lang="it-IT" sz="1600" dirty="0">
                <a:ln w="0"/>
                <a:effectLst>
                  <a:outerShdw blurRad="38100" dist="19050" dir="2700000" algn="tl" rotWithShape="0">
                    <a:schemeClr val="dk1">
                      <a:alpha val="40000"/>
                    </a:schemeClr>
                  </a:outerShdw>
                </a:effectLst>
              </a:rPr>
              <a:t>La consapevolezza che ad un termine apparentemente semplice corrisponda un tema altamente  complesso pone i cittadini di fronte al dubbio di quanto effettivamente siano informati</a:t>
            </a:r>
          </a:p>
          <a:p>
            <a:pPr algn="ctr">
              <a:lnSpc>
                <a:spcPct val="90000"/>
              </a:lnSpc>
              <a:spcAft>
                <a:spcPts val="1200"/>
              </a:spcAft>
            </a:pPr>
            <a:endParaRPr lang="it-IT" sz="1600" dirty="0">
              <a:ln w="0"/>
              <a:effectLst>
                <a:outerShdw blurRad="38100" dist="19050" dir="2700000" algn="tl" rotWithShape="0">
                  <a:schemeClr val="dk1">
                    <a:alpha val="40000"/>
                  </a:schemeClr>
                </a:outerShdw>
              </a:effectLst>
            </a:endParaRPr>
          </a:p>
        </p:txBody>
      </p:sp>
      <p:sp>
        <p:nvSpPr>
          <p:cNvPr id="25" name="CasellaDiTesto 24">
            <a:extLst>
              <a:ext uri="{FF2B5EF4-FFF2-40B4-BE49-F238E27FC236}">
                <a16:creationId xmlns:a16="http://schemas.microsoft.com/office/drawing/2014/main" id="{162C6FC5-B1BE-47EF-9417-4BDD73AEFADE}"/>
              </a:ext>
            </a:extLst>
          </p:cNvPr>
          <p:cNvSpPr txBox="1"/>
          <p:nvPr/>
        </p:nvSpPr>
        <p:spPr>
          <a:xfrm>
            <a:off x="2040888" y="4673336"/>
            <a:ext cx="4993419" cy="346249"/>
          </a:xfrm>
          <a:prstGeom prst="rect">
            <a:avLst/>
          </a:prstGeom>
          <a:noFill/>
        </p:spPr>
        <p:txBody>
          <a:bodyPr wrap="square" rtlCol="0">
            <a:spAutoFit/>
          </a:bodyPr>
          <a:lstStyle>
            <a:defPPr>
              <a:defRPr lang="en-US"/>
            </a:defPPr>
            <a:lvl1pPr>
              <a:defRPr sz="825">
                <a:solidFill>
                  <a:schemeClr val="bg1">
                    <a:lumMod val="50000"/>
                  </a:schemeClr>
                </a:solidFill>
              </a:defRPr>
            </a:lvl1pPr>
          </a:lstStyle>
          <a:p>
            <a:br>
              <a:rPr lang="it-IT" dirty="0"/>
            </a:br>
            <a:r>
              <a:rPr lang="it-IT" dirty="0"/>
              <a:t>Parliamo più nello specifico di energia. Quanto diresti di conoscere il tema delle energie rinnovabili? </a:t>
            </a:r>
            <a:endParaRPr lang="en-US" dirty="0"/>
          </a:p>
        </p:txBody>
      </p:sp>
      <p:graphicFrame>
        <p:nvGraphicFramePr>
          <p:cNvPr id="13" name="Chart 13">
            <a:extLst>
              <a:ext uri="{FF2B5EF4-FFF2-40B4-BE49-F238E27FC236}">
                <a16:creationId xmlns:a16="http://schemas.microsoft.com/office/drawing/2014/main" id="{9ACDC78A-3C0F-4EE4-B6A7-F38C0F54CB7B}"/>
              </a:ext>
            </a:extLst>
          </p:cNvPr>
          <p:cNvGraphicFramePr>
            <a:graphicFrameLocks/>
          </p:cNvGraphicFramePr>
          <p:nvPr/>
        </p:nvGraphicFramePr>
        <p:xfrm>
          <a:off x="58877" y="310175"/>
          <a:ext cx="5949223" cy="3952126"/>
        </p:xfrm>
        <a:graphic>
          <a:graphicData uri="http://schemas.openxmlformats.org/drawingml/2006/chart">
            <c:chart xmlns:c="http://schemas.openxmlformats.org/drawingml/2006/chart" xmlns:r="http://schemas.openxmlformats.org/officeDocument/2006/relationships" r:id="rId4"/>
          </a:graphicData>
        </a:graphic>
      </p:graphicFrame>
      <p:sp>
        <p:nvSpPr>
          <p:cNvPr id="14" name="Arco de bloque 23">
            <a:extLst>
              <a:ext uri="{FF2B5EF4-FFF2-40B4-BE49-F238E27FC236}">
                <a16:creationId xmlns:a16="http://schemas.microsoft.com/office/drawing/2014/main" id="{9A3AD93D-8F2B-46C0-9E88-D1525BC3919F}"/>
              </a:ext>
            </a:extLst>
          </p:cNvPr>
          <p:cNvSpPr>
            <a:spLocks noChangeAspect="1"/>
          </p:cNvSpPr>
          <p:nvPr/>
        </p:nvSpPr>
        <p:spPr>
          <a:xfrm rot="6797160">
            <a:off x="1562369" y="1586970"/>
            <a:ext cx="2376000" cy="2376000"/>
          </a:xfrm>
          <a:prstGeom prst="blockArc">
            <a:avLst>
              <a:gd name="adj1" fmla="val 9496849"/>
              <a:gd name="adj2" fmla="val 194230"/>
              <a:gd name="adj3" fmla="val 2013"/>
            </a:avLst>
          </a:prstGeom>
          <a:solidFill>
            <a:srgbClr val="56842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5" name="ZoneTexte 34">
            <a:extLst>
              <a:ext uri="{FF2B5EF4-FFF2-40B4-BE49-F238E27FC236}">
                <a16:creationId xmlns:a16="http://schemas.microsoft.com/office/drawing/2014/main" id="{34347391-79FA-47D8-91FF-76DCEBD4C04B}"/>
              </a:ext>
            </a:extLst>
          </p:cNvPr>
          <p:cNvSpPr txBox="1"/>
          <p:nvPr/>
        </p:nvSpPr>
        <p:spPr>
          <a:xfrm>
            <a:off x="3969153" y="2757257"/>
            <a:ext cx="961802" cy="738664"/>
          </a:xfrm>
          <a:prstGeom prst="rect">
            <a:avLst/>
          </a:prstGeom>
          <a:noFill/>
        </p:spPr>
        <p:txBody>
          <a:bodyPr wrap="none" lIns="0" tIns="0" rIns="0" bIns="0" rtlCol="0">
            <a:spAutoFit/>
          </a:bodyPr>
          <a:lstStyle/>
          <a:p>
            <a:r>
              <a:rPr lang="en-GB" sz="4800" b="1" dirty="0">
                <a:solidFill>
                  <a:srgbClr val="568424"/>
                </a:solidFill>
              </a:rPr>
              <a:t>57</a:t>
            </a:r>
            <a:r>
              <a:rPr lang="en-GB" sz="3600" b="1" dirty="0">
                <a:solidFill>
                  <a:srgbClr val="568424"/>
                </a:solidFill>
              </a:rPr>
              <a:t>%</a:t>
            </a:r>
            <a:endParaRPr lang="en-GB" sz="4800" b="1" dirty="0">
              <a:solidFill>
                <a:srgbClr val="568424"/>
              </a:solidFill>
            </a:endParaRPr>
          </a:p>
        </p:txBody>
      </p:sp>
      <p:sp>
        <p:nvSpPr>
          <p:cNvPr id="16" name="TextBox 47">
            <a:extLst>
              <a:ext uri="{FF2B5EF4-FFF2-40B4-BE49-F238E27FC236}">
                <a16:creationId xmlns:a16="http://schemas.microsoft.com/office/drawing/2014/main" id="{A8FC96F8-7A87-4620-B7D1-E250A036CBD2}"/>
              </a:ext>
            </a:extLst>
          </p:cNvPr>
          <p:cNvSpPr txBox="1"/>
          <p:nvPr/>
        </p:nvSpPr>
        <p:spPr>
          <a:xfrm>
            <a:off x="3984121" y="3477337"/>
            <a:ext cx="2403607" cy="430887"/>
          </a:xfrm>
          <a:prstGeom prst="rect">
            <a:avLst/>
          </a:prstGeom>
          <a:noFill/>
        </p:spPr>
        <p:txBody>
          <a:bodyPr wrap="none" lIns="0" tIns="0" rIns="0" bIns="0" rtlCol="0">
            <a:spAutoFit/>
          </a:bodyPr>
          <a:lstStyle/>
          <a:p>
            <a:r>
              <a:rPr lang="it-IT" sz="1400" b="1" dirty="0">
                <a:solidFill>
                  <a:srgbClr val="568424"/>
                </a:solidFill>
              </a:rPr>
              <a:t>BUON LIVELLO DI CONOSCENZA </a:t>
            </a:r>
          </a:p>
          <a:p>
            <a:r>
              <a:rPr lang="it-IT" sz="1400" b="1" dirty="0">
                <a:solidFill>
                  <a:srgbClr val="568424"/>
                </a:solidFill>
              </a:rPr>
              <a:t>DELLE ENERGIE RINNOVABILI</a:t>
            </a:r>
            <a:endParaRPr lang="en-GB" sz="1400" b="1" dirty="0">
              <a:solidFill>
                <a:srgbClr val="568424"/>
              </a:solidFill>
            </a:endParaRPr>
          </a:p>
        </p:txBody>
      </p:sp>
      <p:cxnSp>
        <p:nvCxnSpPr>
          <p:cNvPr id="17" name="Straight Connector 43">
            <a:extLst>
              <a:ext uri="{FF2B5EF4-FFF2-40B4-BE49-F238E27FC236}">
                <a16:creationId xmlns:a16="http://schemas.microsoft.com/office/drawing/2014/main" id="{BCFE93CA-92C7-48DD-9C7B-161E52061FB9}"/>
              </a:ext>
            </a:extLst>
          </p:cNvPr>
          <p:cNvCxnSpPr>
            <a:cxnSpLocks/>
          </p:cNvCxnSpPr>
          <p:nvPr/>
        </p:nvCxnSpPr>
        <p:spPr>
          <a:xfrm>
            <a:off x="3984121" y="3398757"/>
            <a:ext cx="1764000" cy="0"/>
          </a:xfrm>
          <a:prstGeom prst="line">
            <a:avLst/>
          </a:prstGeom>
          <a:ln w="28575">
            <a:gradFill flip="none" rotWithShape="1">
              <a:gsLst>
                <a:gs pos="0">
                  <a:srgbClr val="568424"/>
                </a:gs>
                <a:gs pos="100000">
                  <a:srgbClr val="FFFFFF"/>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FAD4D84D-9B36-49C7-8045-B1267B21A6B7}"/>
              </a:ext>
            </a:extLst>
          </p:cNvPr>
          <p:cNvSpPr txBox="1"/>
          <p:nvPr/>
        </p:nvSpPr>
        <p:spPr>
          <a:xfrm>
            <a:off x="3973644" y="4182114"/>
            <a:ext cx="1694127" cy="215444"/>
          </a:xfrm>
          <a:prstGeom prst="rect">
            <a:avLst/>
          </a:prstGeom>
        </p:spPr>
        <p:txBody>
          <a:bodyPr vert="horz" wrap="square" lIns="0" tIns="0" rIns="0" bIns="0" rtlCol="0">
            <a:spAutoFit/>
          </a:bodyPr>
          <a:lstStyle/>
          <a:p>
            <a:pPr marL="4763"/>
            <a:r>
              <a:rPr lang="it-IT" sz="1400" i="1" dirty="0">
                <a:solidFill>
                  <a:srgbClr val="568424"/>
                </a:solidFill>
              </a:rPr>
              <a:t>Laureati: 62%</a:t>
            </a:r>
          </a:p>
        </p:txBody>
      </p:sp>
      <p:graphicFrame>
        <p:nvGraphicFramePr>
          <p:cNvPr id="18" name="Grafico 17">
            <a:extLst>
              <a:ext uri="{FF2B5EF4-FFF2-40B4-BE49-F238E27FC236}">
                <a16:creationId xmlns:a16="http://schemas.microsoft.com/office/drawing/2014/main" id="{E4CE0919-13D9-459A-AE34-FCBE42E5DFD3}"/>
              </a:ext>
            </a:extLst>
          </p:cNvPr>
          <p:cNvGraphicFramePr/>
          <p:nvPr>
            <p:extLst>
              <p:ext uri="{D42A27DB-BD31-4B8C-83A1-F6EECF244321}">
                <p14:modId xmlns:p14="http://schemas.microsoft.com/office/powerpoint/2010/main" val="2574203394"/>
              </p:ext>
            </p:extLst>
          </p:nvPr>
        </p:nvGraphicFramePr>
        <p:xfrm>
          <a:off x="4165712" y="1122784"/>
          <a:ext cx="2520653" cy="1326897"/>
        </p:xfrm>
        <a:graphic>
          <a:graphicData uri="http://schemas.openxmlformats.org/drawingml/2006/chart">
            <c:chart xmlns:c="http://schemas.openxmlformats.org/drawingml/2006/chart" xmlns:r="http://schemas.openxmlformats.org/officeDocument/2006/relationships" r:id="rId5"/>
          </a:graphicData>
        </a:graphic>
      </p:graphicFrame>
      <p:sp>
        <p:nvSpPr>
          <p:cNvPr id="19" name="CasellaDiTesto 18">
            <a:extLst>
              <a:ext uri="{FF2B5EF4-FFF2-40B4-BE49-F238E27FC236}">
                <a16:creationId xmlns:a16="http://schemas.microsoft.com/office/drawing/2014/main" id="{D7915560-050A-4957-A0C9-9C8ACDFE02A6}"/>
              </a:ext>
            </a:extLst>
          </p:cNvPr>
          <p:cNvSpPr txBox="1"/>
          <p:nvPr/>
        </p:nvSpPr>
        <p:spPr>
          <a:xfrm>
            <a:off x="3973644" y="3934642"/>
            <a:ext cx="3493040" cy="215444"/>
          </a:xfrm>
          <a:prstGeom prst="rect">
            <a:avLst/>
          </a:prstGeom>
        </p:spPr>
        <p:txBody>
          <a:bodyPr vert="horz" wrap="square" lIns="0" tIns="0" rIns="0" bIns="0" rtlCol="0">
            <a:spAutoFit/>
          </a:bodyPr>
          <a:lstStyle/>
          <a:p>
            <a:pPr marL="4763"/>
            <a:r>
              <a:rPr lang="it-IT" sz="1400" i="1" dirty="0">
                <a:solidFill>
                  <a:srgbClr val="568424"/>
                </a:solidFill>
              </a:rPr>
              <a:t>Imprenditori/dirigenti: 65%</a:t>
            </a:r>
          </a:p>
        </p:txBody>
      </p:sp>
      <p:sp>
        <p:nvSpPr>
          <p:cNvPr id="7" name="CasellaDiTesto 6">
            <a:extLst>
              <a:ext uri="{FF2B5EF4-FFF2-40B4-BE49-F238E27FC236}">
                <a16:creationId xmlns:a16="http://schemas.microsoft.com/office/drawing/2014/main" id="{87C75B48-AEFB-1FA3-235C-F3B6B491C3AF}"/>
              </a:ext>
            </a:extLst>
          </p:cNvPr>
          <p:cNvSpPr txBox="1"/>
          <p:nvPr/>
        </p:nvSpPr>
        <p:spPr>
          <a:xfrm>
            <a:off x="3969153" y="4457662"/>
            <a:ext cx="3493040" cy="215444"/>
          </a:xfrm>
          <a:prstGeom prst="rect">
            <a:avLst/>
          </a:prstGeom>
        </p:spPr>
        <p:txBody>
          <a:bodyPr vert="horz" wrap="square" lIns="0" tIns="0" rIns="0" bIns="0" rtlCol="0">
            <a:spAutoFit/>
          </a:bodyPr>
          <a:lstStyle/>
          <a:p>
            <a:pPr marL="4763"/>
            <a:r>
              <a:rPr lang="it-IT" sz="1400" i="1" dirty="0">
                <a:solidFill>
                  <a:srgbClr val="568424"/>
                </a:solidFill>
              </a:rPr>
              <a:t>Alto tenore di vita: 72%</a:t>
            </a:r>
          </a:p>
        </p:txBody>
      </p:sp>
      <p:sp>
        <p:nvSpPr>
          <p:cNvPr id="8" name="Rettangolo 7">
            <a:extLst>
              <a:ext uri="{FF2B5EF4-FFF2-40B4-BE49-F238E27FC236}">
                <a16:creationId xmlns:a16="http://schemas.microsoft.com/office/drawing/2014/main" id="{503DA534-0A79-2D76-F058-A36A192F2065}"/>
              </a:ext>
            </a:extLst>
          </p:cNvPr>
          <p:cNvSpPr/>
          <p:nvPr/>
        </p:nvSpPr>
        <p:spPr>
          <a:xfrm>
            <a:off x="2040888" y="4923756"/>
            <a:ext cx="1849441" cy="219291"/>
          </a:xfrm>
          <a:prstGeom prst="rect">
            <a:avLst/>
          </a:prstGeom>
        </p:spPr>
        <p:txBody>
          <a:bodyPr wrap="square">
            <a:spAutoFit/>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it-IT" sz="825" dirty="0">
                <a:solidFill>
                  <a:schemeClr val="bg1">
                    <a:lumMod val="50000"/>
                  </a:schemeClr>
                </a:solidFill>
              </a:rPr>
              <a:t>Base: Totale campione – valori %</a:t>
            </a:r>
          </a:p>
        </p:txBody>
      </p:sp>
      <p:sp>
        <p:nvSpPr>
          <p:cNvPr id="9" name="TextBox 12">
            <a:extLst>
              <a:ext uri="{FF2B5EF4-FFF2-40B4-BE49-F238E27FC236}">
                <a16:creationId xmlns:a16="http://schemas.microsoft.com/office/drawing/2014/main" id="{F4C3E75C-9275-D3E5-C9CA-7A365A2370B4}"/>
              </a:ext>
            </a:extLst>
          </p:cNvPr>
          <p:cNvSpPr txBox="1"/>
          <p:nvPr/>
        </p:nvSpPr>
        <p:spPr>
          <a:xfrm>
            <a:off x="58877" y="4846318"/>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2"/>
                </a:solidFill>
                <a:latin typeface="+mn-lt"/>
                <a:ea typeface="+mn-ea"/>
                <a:cs typeface="+mn-cs"/>
              </a:rPr>
              <a:pPr marL="0" algn="l" defTabSz="924282" rtl="0" eaLnBrk="1" latinLnBrk="0" hangingPunct="1">
                <a:lnSpc>
                  <a:spcPct val="85000"/>
                </a:lnSpc>
                <a:spcBef>
                  <a:spcPts val="204"/>
                </a:spcBef>
              </a:pPr>
              <a:t>14</a:t>
            </a:fld>
            <a:endParaRPr lang="en-GB" sz="800" kern="1200" dirty="0">
              <a:solidFill>
                <a:schemeClr val="bg2"/>
              </a:solidFill>
              <a:latin typeface="+mn-lt"/>
              <a:ea typeface="+mn-ea"/>
              <a:cs typeface="+mn-cs"/>
            </a:endParaRPr>
          </a:p>
        </p:txBody>
      </p:sp>
      <p:cxnSp>
        <p:nvCxnSpPr>
          <p:cNvPr id="10" name="Straight Connector 35">
            <a:extLst>
              <a:ext uri="{FF2B5EF4-FFF2-40B4-BE49-F238E27FC236}">
                <a16:creationId xmlns:a16="http://schemas.microsoft.com/office/drawing/2014/main" id="{E454CAB6-9B6B-3A3F-2160-4A7BACBFB131}"/>
              </a:ext>
            </a:extLst>
          </p:cNvPr>
          <p:cNvCxnSpPr>
            <a:cxnSpLocks/>
          </p:cNvCxnSpPr>
          <p:nvPr/>
        </p:nvCxnSpPr>
        <p:spPr>
          <a:xfrm flipV="1">
            <a:off x="6786282" y="1139290"/>
            <a:ext cx="0" cy="3787824"/>
          </a:xfrm>
          <a:prstGeom prst="line">
            <a:avLst/>
          </a:prstGeom>
          <a:ln w="12700">
            <a:gradFill>
              <a:gsLst>
                <a:gs pos="0">
                  <a:srgbClr val="009900">
                    <a:alpha val="0"/>
                  </a:srgbClr>
                </a:gs>
                <a:gs pos="55000">
                  <a:srgbClr val="568424"/>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4" name="Text Placeholder 5">
            <a:extLst>
              <a:ext uri="{FF2B5EF4-FFF2-40B4-BE49-F238E27FC236}">
                <a16:creationId xmlns:a16="http://schemas.microsoft.com/office/drawing/2014/main" id="{B0EDDDB1-BA76-4C0E-BB55-61EF934ADCD8}"/>
              </a:ext>
            </a:extLst>
          </p:cNvPr>
          <p:cNvSpPr txBox="1">
            <a:spLocks/>
          </p:cNvSpPr>
          <p:nvPr/>
        </p:nvSpPr>
        <p:spPr>
          <a:xfrm>
            <a:off x="163906" y="267737"/>
            <a:ext cx="8980094" cy="454268"/>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lnSpc>
                <a:spcPct val="80000"/>
              </a:lnSpc>
              <a:buNone/>
              <a:defRPr/>
            </a:pPr>
            <a:r>
              <a:rPr lang="it-IT" sz="2400" b="1" dirty="0">
                <a:solidFill>
                  <a:schemeClr val="bg1"/>
                </a:solidFill>
                <a:latin typeface="Calibri" panose="020F0502020204030204"/>
                <a:ea typeface="Calibri" charset="0"/>
                <a:cs typeface="Calibri" charset="0"/>
              </a:rPr>
              <a:t>Il livello di  conoscenza delle energie rinnovabili è in lieve calo </a:t>
            </a:r>
            <a:r>
              <a:rPr lang="it-IT" sz="2400" b="1" dirty="0">
                <a:solidFill>
                  <a:schemeClr val="bg1"/>
                </a:solidFill>
                <a:latin typeface="Calibri" panose="020F0502020204030204"/>
                <a:cs typeface="Calibri" charset="0"/>
              </a:rPr>
              <a:t>dal 2021</a:t>
            </a:r>
          </a:p>
        </p:txBody>
      </p:sp>
    </p:spTree>
    <p:extLst>
      <p:ext uri="{BB962C8B-B14F-4D97-AF65-F5344CB8AC3E}">
        <p14:creationId xmlns:p14="http://schemas.microsoft.com/office/powerpoint/2010/main" val="3914646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flipH="1">
            <a:off x="6875756" y="1630434"/>
            <a:ext cx="2160240" cy="2683812"/>
          </a:xfrm>
          <a:prstGeom prst="rect">
            <a:avLst/>
          </a:prstGeom>
        </p:spPr>
        <p:txBody>
          <a:bodyPr wrap="square">
            <a:spAutoFit/>
          </a:bodyPr>
          <a:lstStyle/>
          <a:p>
            <a:pPr lvl="0" algn="ctr">
              <a:lnSpc>
                <a:spcPct val="90000"/>
              </a:lnSpc>
              <a:spcAft>
                <a:spcPts val="1200"/>
              </a:spcAft>
              <a:defRPr/>
            </a:pPr>
            <a:r>
              <a:rPr lang="it-IT" sz="1600" dirty="0">
                <a:ln w="0"/>
                <a:effectLst>
                  <a:outerShdw blurRad="38100" dist="19050" dir="2700000" algn="tl" rotWithShape="0">
                    <a:schemeClr val="dk1">
                      <a:alpha val="40000"/>
                    </a:schemeClr>
                  </a:outerShdw>
                </a:effectLst>
              </a:rPr>
              <a:t>Diminuisce la percentuale dei cittadini che pensa che l’Italia sia arretrata rispetto ad altri Paesi Europei circa le energie rinnovabili.</a:t>
            </a:r>
          </a:p>
          <a:p>
            <a:pPr lvl="0" algn="ctr">
              <a:lnSpc>
                <a:spcPct val="90000"/>
              </a:lnSpc>
              <a:spcAft>
                <a:spcPts val="1200"/>
              </a:spcAft>
              <a:defRPr/>
            </a:pPr>
            <a:r>
              <a:rPr lang="it-IT" sz="1600" dirty="0">
                <a:ln w="0"/>
                <a:effectLst>
                  <a:outerShdw blurRad="38100" dist="19050" dir="2700000" algn="tl" rotWithShape="0">
                    <a:schemeClr val="dk1">
                      <a:alpha val="40000"/>
                    </a:schemeClr>
                  </a:outerShdw>
                </a:effectLst>
              </a:rPr>
              <a:t>Nonostante ciò, rimane comunque la percezione dominante (46%)</a:t>
            </a:r>
          </a:p>
        </p:txBody>
      </p:sp>
      <p:sp>
        <p:nvSpPr>
          <p:cNvPr id="25" name="CasellaDiTesto 24">
            <a:extLst>
              <a:ext uri="{FF2B5EF4-FFF2-40B4-BE49-F238E27FC236}">
                <a16:creationId xmlns:a16="http://schemas.microsoft.com/office/drawing/2014/main" id="{162C6FC5-B1BE-47EF-9417-4BDD73AEFADE}"/>
              </a:ext>
            </a:extLst>
          </p:cNvPr>
          <p:cNvSpPr txBox="1"/>
          <p:nvPr/>
        </p:nvSpPr>
        <p:spPr>
          <a:xfrm>
            <a:off x="328443" y="4584416"/>
            <a:ext cx="3757328" cy="346249"/>
          </a:xfrm>
          <a:prstGeom prst="rect">
            <a:avLst/>
          </a:prstGeom>
          <a:noFill/>
        </p:spPr>
        <p:txBody>
          <a:bodyPr wrap="square" rtlCol="0">
            <a:spAutoFit/>
          </a:bodyPr>
          <a:lstStyle>
            <a:defPPr>
              <a:defRPr lang="en-US"/>
            </a:defPPr>
            <a:lvl1pPr>
              <a:defRPr sz="825">
                <a:solidFill>
                  <a:schemeClr val="bg1">
                    <a:lumMod val="50000"/>
                  </a:schemeClr>
                </a:solidFill>
              </a:defRPr>
            </a:lvl1pPr>
          </a:lstStyle>
          <a:p>
            <a:br>
              <a:rPr lang="it-IT" dirty="0"/>
            </a:br>
            <a:r>
              <a:rPr lang="it-IT" dirty="0"/>
              <a:t>Secondo te, l’Italia in Europa quale posizione ha rispetto alle energie rinnovabili?  </a:t>
            </a:r>
            <a:endParaRPr lang="en-US" dirty="0"/>
          </a:p>
        </p:txBody>
      </p:sp>
      <p:graphicFrame>
        <p:nvGraphicFramePr>
          <p:cNvPr id="58" name="Chart 13">
            <a:extLst>
              <a:ext uri="{FF2B5EF4-FFF2-40B4-BE49-F238E27FC236}">
                <a16:creationId xmlns:a16="http://schemas.microsoft.com/office/drawing/2014/main" id="{3C98C287-D2D1-4A86-ABD1-A08F797AC024}"/>
              </a:ext>
            </a:extLst>
          </p:cNvPr>
          <p:cNvGraphicFramePr>
            <a:graphicFrameLocks/>
          </p:cNvGraphicFramePr>
          <p:nvPr>
            <p:extLst>
              <p:ext uri="{D42A27DB-BD31-4B8C-83A1-F6EECF244321}">
                <p14:modId xmlns:p14="http://schemas.microsoft.com/office/powerpoint/2010/main" val="3152371931"/>
              </p:ext>
            </p:extLst>
          </p:nvPr>
        </p:nvGraphicFramePr>
        <p:xfrm>
          <a:off x="108004" y="727000"/>
          <a:ext cx="5949223" cy="3952126"/>
        </p:xfrm>
        <a:graphic>
          <a:graphicData uri="http://schemas.openxmlformats.org/drawingml/2006/chart">
            <c:chart xmlns:c="http://schemas.openxmlformats.org/drawingml/2006/chart" xmlns:r="http://schemas.openxmlformats.org/officeDocument/2006/relationships" r:id="rId3"/>
          </a:graphicData>
        </a:graphic>
      </p:graphicFrame>
      <p:sp>
        <p:nvSpPr>
          <p:cNvPr id="60" name="ZoneTexte 34">
            <a:extLst>
              <a:ext uri="{FF2B5EF4-FFF2-40B4-BE49-F238E27FC236}">
                <a16:creationId xmlns:a16="http://schemas.microsoft.com/office/drawing/2014/main" id="{255FE675-35FD-46D0-83A6-20FA751C85BF}"/>
              </a:ext>
            </a:extLst>
          </p:cNvPr>
          <p:cNvSpPr txBox="1"/>
          <p:nvPr/>
        </p:nvSpPr>
        <p:spPr>
          <a:xfrm>
            <a:off x="4424838" y="949789"/>
            <a:ext cx="692497" cy="553998"/>
          </a:xfrm>
          <a:prstGeom prst="rect">
            <a:avLst/>
          </a:prstGeom>
          <a:noFill/>
        </p:spPr>
        <p:txBody>
          <a:bodyPr wrap="none" lIns="0" tIns="0" rIns="0" bIns="0" rtlCol="0">
            <a:spAutoFit/>
          </a:bodyPr>
          <a:lstStyle/>
          <a:p>
            <a:r>
              <a:rPr lang="en-GB" sz="3600" b="1" dirty="0">
                <a:solidFill>
                  <a:srgbClr val="568424"/>
                </a:solidFill>
              </a:rPr>
              <a:t>12</a:t>
            </a:r>
            <a:r>
              <a:rPr lang="en-GB" sz="2400" b="1" dirty="0">
                <a:solidFill>
                  <a:srgbClr val="568424"/>
                </a:solidFill>
              </a:rPr>
              <a:t>%</a:t>
            </a:r>
            <a:endParaRPr lang="en-GB" sz="3600" b="1" dirty="0">
              <a:solidFill>
                <a:srgbClr val="568424"/>
              </a:solidFill>
            </a:endParaRPr>
          </a:p>
        </p:txBody>
      </p:sp>
      <p:sp>
        <p:nvSpPr>
          <p:cNvPr id="61" name="TextBox 47">
            <a:extLst>
              <a:ext uri="{FF2B5EF4-FFF2-40B4-BE49-F238E27FC236}">
                <a16:creationId xmlns:a16="http://schemas.microsoft.com/office/drawing/2014/main" id="{0930C0C9-F8C3-4E60-A9CD-41CBA9236838}"/>
              </a:ext>
            </a:extLst>
          </p:cNvPr>
          <p:cNvSpPr txBox="1"/>
          <p:nvPr/>
        </p:nvSpPr>
        <p:spPr>
          <a:xfrm>
            <a:off x="4422872" y="1550308"/>
            <a:ext cx="1761957" cy="215444"/>
          </a:xfrm>
          <a:prstGeom prst="rect">
            <a:avLst/>
          </a:prstGeom>
          <a:noFill/>
        </p:spPr>
        <p:txBody>
          <a:bodyPr wrap="none" lIns="0" tIns="0" rIns="0" bIns="0" rtlCol="0">
            <a:spAutoFit/>
          </a:bodyPr>
          <a:lstStyle/>
          <a:p>
            <a:r>
              <a:rPr lang="it-IT" sz="1400" b="1" dirty="0">
                <a:solidFill>
                  <a:srgbClr val="568424"/>
                </a:solidFill>
              </a:rPr>
              <a:t>Sopra la media europea</a:t>
            </a:r>
            <a:endParaRPr lang="en-GB" sz="1400" b="1" dirty="0">
              <a:solidFill>
                <a:srgbClr val="568424"/>
              </a:solidFill>
            </a:endParaRPr>
          </a:p>
        </p:txBody>
      </p:sp>
      <p:cxnSp>
        <p:nvCxnSpPr>
          <p:cNvPr id="62" name="Straight Connector 43">
            <a:extLst>
              <a:ext uri="{FF2B5EF4-FFF2-40B4-BE49-F238E27FC236}">
                <a16:creationId xmlns:a16="http://schemas.microsoft.com/office/drawing/2014/main" id="{3AAD1F20-328C-47BA-A9EA-F2D9CE2E12D9}"/>
              </a:ext>
            </a:extLst>
          </p:cNvPr>
          <p:cNvCxnSpPr>
            <a:cxnSpLocks/>
          </p:cNvCxnSpPr>
          <p:nvPr/>
        </p:nvCxnSpPr>
        <p:spPr>
          <a:xfrm>
            <a:off x="4424838" y="1485506"/>
            <a:ext cx="1764000" cy="0"/>
          </a:xfrm>
          <a:prstGeom prst="line">
            <a:avLst/>
          </a:prstGeom>
          <a:ln w="28575">
            <a:gradFill flip="none" rotWithShape="1">
              <a:gsLst>
                <a:gs pos="0">
                  <a:srgbClr val="568424"/>
                </a:gs>
                <a:gs pos="100000">
                  <a:srgbClr val="FFFFFF"/>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 name="Arco de bloque 23">
            <a:extLst>
              <a:ext uri="{FF2B5EF4-FFF2-40B4-BE49-F238E27FC236}">
                <a16:creationId xmlns:a16="http://schemas.microsoft.com/office/drawing/2014/main" id="{0D72EDDE-4DCE-4216-B660-D3A951A6795D}"/>
              </a:ext>
            </a:extLst>
          </p:cNvPr>
          <p:cNvSpPr>
            <a:spLocks noChangeAspect="1"/>
          </p:cNvSpPr>
          <p:nvPr/>
        </p:nvSpPr>
        <p:spPr>
          <a:xfrm rot="6797160">
            <a:off x="2874493" y="1750441"/>
            <a:ext cx="2483106" cy="2483106"/>
          </a:xfrm>
          <a:prstGeom prst="blockArc">
            <a:avLst>
              <a:gd name="adj1" fmla="val 9580661"/>
              <a:gd name="adj2" fmla="val 11896477"/>
              <a:gd name="adj3" fmla="val 1959"/>
            </a:avLst>
          </a:prstGeom>
          <a:solidFill>
            <a:srgbClr val="568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4" name="Text Placeholder 5">
            <a:extLst>
              <a:ext uri="{FF2B5EF4-FFF2-40B4-BE49-F238E27FC236}">
                <a16:creationId xmlns:a16="http://schemas.microsoft.com/office/drawing/2014/main" id="{8EA811E1-1509-468E-88ED-10333D641262}"/>
              </a:ext>
            </a:extLst>
          </p:cNvPr>
          <p:cNvSpPr txBox="1">
            <a:spLocks/>
          </p:cNvSpPr>
          <p:nvPr/>
        </p:nvSpPr>
        <p:spPr>
          <a:xfrm>
            <a:off x="108004" y="235547"/>
            <a:ext cx="8779857" cy="454268"/>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lnSpc>
                <a:spcPct val="80000"/>
              </a:lnSpc>
              <a:buNone/>
              <a:defRPr/>
            </a:pPr>
            <a:r>
              <a:rPr lang="it-IT" sz="2400" b="1" dirty="0">
                <a:solidFill>
                  <a:schemeClr val="bg1"/>
                </a:solidFill>
                <a:ea typeface="Calibri" charset="0"/>
                <a:cs typeface="Calibri" charset="0"/>
              </a:rPr>
              <a:t>L’idea che l’Italia sia sotto la media Europea in tema di energie rinnovabili cala (-8pp), ma rimane comunque dominante</a:t>
            </a:r>
          </a:p>
        </p:txBody>
      </p:sp>
      <p:sp>
        <p:nvSpPr>
          <p:cNvPr id="12" name="TextBox 12">
            <a:extLst>
              <a:ext uri="{FF2B5EF4-FFF2-40B4-BE49-F238E27FC236}">
                <a16:creationId xmlns:a16="http://schemas.microsoft.com/office/drawing/2014/main" id="{93E687E6-0A60-4D6A-A617-6ECB57823069}"/>
              </a:ext>
            </a:extLst>
          </p:cNvPr>
          <p:cNvSpPr txBox="1"/>
          <p:nvPr/>
        </p:nvSpPr>
        <p:spPr>
          <a:xfrm>
            <a:off x="58877" y="4846318"/>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2"/>
                </a:solidFill>
                <a:latin typeface="+mn-lt"/>
                <a:ea typeface="+mn-ea"/>
                <a:cs typeface="+mn-cs"/>
              </a:rPr>
              <a:pPr marL="0" algn="l" defTabSz="924282" rtl="0" eaLnBrk="1" latinLnBrk="0" hangingPunct="1">
                <a:lnSpc>
                  <a:spcPct val="85000"/>
                </a:lnSpc>
                <a:spcBef>
                  <a:spcPts val="204"/>
                </a:spcBef>
              </a:pPr>
              <a:t>15</a:t>
            </a:fld>
            <a:endParaRPr lang="en-GB" sz="800" kern="1200" dirty="0">
              <a:solidFill>
                <a:schemeClr val="bg2"/>
              </a:solidFill>
              <a:latin typeface="+mn-lt"/>
              <a:ea typeface="+mn-ea"/>
              <a:cs typeface="+mn-cs"/>
            </a:endParaRPr>
          </a:p>
        </p:txBody>
      </p:sp>
      <p:sp>
        <p:nvSpPr>
          <p:cNvPr id="13" name="ZoneTexte 34">
            <a:extLst>
              <a:ext uri="{FF2B5EF4-FFF2-40B4-BE49-F238E27FC236}">
                <a16:creationId xmlns:a16="http://schemas.microsoft.com/office/drawing/2014/main" id="{AEDBA1A6-EDD5-4411-A89E-70F7444D468F}"/>
              </a:ext>
            </a:extLst>
          </p:cNvPr>
          <p:cNvSpPr txBox="1"/>
          <p:nvPr/>
        </p:nvSpPr>
        <p:spPr>
          <a:xfrm>
            <a:off x="2202911" y="3582924"/>
            <a:ext cx="961802" cy="738664"/>
          </a:xfrm>
          <a:prstGeom prst="rect">
            <a:avLst/>
          </a:prstGeom>
          <a:noFill/>
        </p:spPr>
        <p:txBody>
          <a:bodyPr wrap="none" lIns="0" tIns="0" rIns="0" bIns="0" rtlCol="0">
            <a:spAutoFit/>
          </a:bodyPr>
          <a:lstStyle/>
          <a:p>
            <a:r>
              <a:rPr lang="en-GB" sz="4800" b="1" dirty="0">
                <a:solidFill>
                  <a:srgbClr val="C00000"/>
                </a:solidFill>
              </a:rPr>
              <a:t>46</a:t>
            </a:r>
            <a:r>
              <a:rPr lang="en-GB" sz="3600" b="1" dirty="0">
                <a:solidFill>
                  <a:srgbClr val="C00000"/>
                </a:solidFill>
              </a:rPr>
              <a:t>%</a:t>
            </a:r>
            <a:endParaRPr lang="en-GB" sz="4800" b="1" dirty="0">
              <a:solidFill>
                <a:srgbClr val="C00000"/>
              </a:solidFill>
            </a:endParaRPr>
          </a:p>
        </p:txBody>
      </p:sp>
      <p:sp>
        <p:nvSpPr>
          <p:cNvPr id="15" name="TextBox 47">
            <a:extLst>
              <a:ext uri="{FF2B5EF4-FFF2-40B4-BE49-F238E27FC236}">
                <a16:creationId xmlns:a16="http://schemas.microsoft.com/office/drawing/2014/main" id="{E53F085E-E38D-4318-B56A-60B247F203E6}"/>
              </a:ext>
            </a:extLst>
          </p:cNvPr>
          <p:cNvSpPr txBox="1"/>
          <p:nvPr/>
        </p:nvSpPr>
        <p:spPr>
          <a:xfrm>
            <a:off x="2217879" y="4303004"/>
            <a:ext cx="1734834" cy="215444"/>
          </a:xfrm>
          <a:prstGeom prst="rect">
            <a:avLst/>
          </a:prstGeom>
          <a:noFill/>
        </p:spPr>
        <p:txBody>
          <a:bodyPr wrap="none" lIns="0" tIns="0" rIns="0" bIns="0" rtlCol="0">
            <a:spAutoFit/>
          </a:bodyPr>
          <a:lstStyle/>
          <a:p>
            <a:r>
              <a:rPr lang="it-IT" sz="1400" b="1" dirty="0">
                <a:solidFill>
                  <a:srgbClr val="C00000"/>
                </a:solidFill>
              </a:rPr>
              <a:t>Sotto la media europea</a:t>
            </a:r>
            <a:endParaRPr lang="en-GB" sz="1400" b="1" dirty="0">
              <a:solidFill>
                <a:srgbClr val="C00000"/>
              </a:solidFill>
            </a:endParaRPr>
          </a:p>
        </p:txBody>
      </p:sp>
      <p:cxnSp>
        <p:nvCxnSpPr>
          <p:cNvPr id="16" name="Straight Connector 43">
            <a:extLst>
              <a:ext uri="{FF2B5EF4-FFF2-40B4-BE49-F238E27FC236}">
                <a16:creationId xmlns:a16="http://schemas.microsoft.com/office/drawing/2014/main" id="{39BDBDD5-3E1A-475F-AC05-9E237B89468E}"/>
              </a:ext>
            </a:extLst>
          </p:cNvPr>
          <p:cNvCxnSpPr>
            <a:cxnSpLocks/>
          </p:cNvCxnSpPr>
          <p:nvPr/>
        </p:nvCxnSpPr>
        <p:spPr>
          <a:xfrm>
            <a:off x="2219845" y="4248315"/>
            <a:ext cx="1764000"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Arco de bloque 23">
            <a:extLst>
              <a:ext uri="{FF2B5EF4-FFF2-40B4-BE49-F238E27FC236}">
                <a16:creationId xmlns:a16="http://schemas.microsoft.com/office/drawing/2014/main" id="{D428D65E-7FFA-4CB6-B7FC-3F572B2FB0BD}"/>
              </a:ext>
            </a:extLst>
          </p:cNvPr>
          <p:cNvSpPr>
            <a:spLocks noChangeAspect="1"/>
          </p:cNvSpPr>
          <p:nvPr/>
        </p:nvSpPr>
        <p:spPr>
          <a:xfrm rot="15276325">
            <a:off x="3048185" y="1938694"/>
            <a:ext cx="2376000" cy="2376000"/>
          </a:xfrm>
          <a:prstGeom prst="blockArc">
            <a:avLst>
              <a:gd name="adj1" fmla="val 9445082"/>
              <a:gd name="adj2" fmla="val 17622066"/>
              <a:gd name="adj3" fmla="val 0"/>
            </a:avLst>
          </a:prstGeom>
          <a:solidFill>
            <a:srgbClr val="568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8" name="Arco de bloque 23">
            <a:extLst>
              <a:ext uri="{FF2B5EF4-FFF2-40B4-BE49-F238E27FC236}">
                <a16:creationId xmlns:a16="http://schemas.microsoft.com/office/drawing/2014/main" id="{42397E6F-F32D-4BB9-AAFD-D59F634D8E76}"/>
              </a:ext>
            </a:extLst>
          </p:cNvPr>
          <p:cNvSpPr>
            <a:spLocks noChangeAspect="1"/>
          </p:cNvSpPr>
          <p:nvPr/>
        </p:nvSpPr>
        <p:spPr>
          <a:xfrm rot="2391467">
            <a:off x="2918992" y="1754470"/>
            <a:ext cx="2480526" cy="2455195"/>
          </a:xfrm>
          <a:prstGeom prst="blockArc">
            <a:avLst>
              <a:gd name="adj1" fmla="val 3922163"/>
              <a:gd name="adj2" fmla="val 13624830"/>
              <a:gd name="adj3" fmla="val 169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1" name="CasellaDiTesto 20">
            <a:extLst>
              <a:ext uri="{FF2B5EF4-FFF2-40B4-BE49-F238E27FC236}">
                <a16:creationId xmlns:a16="http://schemas.microsoft.com/office/drawing/2014/main" id="{3B296D9E-FC28-407D-9660-673179F1CB04}"/>
              </a:ext>
            </a:extLst>
          </p:cNvPr>
          <p:cNvSpPr txBox="1"/>
          <p:nvPr/>
        </p:nvSpPr>
        <p:spPr>
          <a:xfrm>
            <a:off x="2951757" y="956535"/>
            <a:ext cx="1311964" cy="646331"/>
          </a:xfrm>
          <a:prstGeom prst="rect">
            <a:avLst/>
          </a:prstGeom>
          <a:ln>
            <a:solidFill>
              <a:srgbClr val="009900"/>
            </a:solidFill>
          </a:ln>
        </p:spPr>
        <p:txBody>
          <a:bodyPr vert="horz" wrap="square" lIns="0" tIns="0" rIns="0" bIns="0" rtlCol="0">
            <a:spAutoFit/>
          </a:bodyPr>
          <a:lstStyle/>
          <a:p>
            <a:pPr marL="4763" algn="ctr"/>
            <a:r>
              <a:rPr lang="it-IT" sz="1400" i="1" dirty="0">
                <a:solidFill>
                  <a:srgbClr val="568424"/>
                </a:solidFill>
              </a:rPr>
              <a:t>Molto Familiari con le energie rinnovabili 26%</a:t>
            </a:r>
          </a:p>
        </p:txBody>
      </p:sp>
      <p:graphicFrame>
        <p:nvGraphicFramePr>
          <p:cNvPr id="4" name="Grafico 3">
            <a:extLst>
              <a:ext uri="{FF2B5EF4-FFF2-40B4-BE49-F238E27FC236}">
                <a16:creationId xmlns:a16="http://schemas.microsoft.com/office/drawing/2014/main" id="{15C640CE-9853-96DD-DD7D-1265CDA9DF7B}"/>
              </a:ext>
            </a:extLst>
          </p:cNvPr>
          <p:cNvGraphicFramePr/>
          <p:nvPr>
            <p:extLst>
              <p:ext uri="{D42A27DB-BD31-4B8C-83A1-F6EECF244321}">
                <p14:modId xmlns:p14="http://schemas.microsoft.com/office/powerpoint/2010/main" val="2176792770"/>
              </p:ext>
            </p:extLst>
          </p:nvPr>
        </p:nvGraphicFramePr>
        <p:xfrm>
          <a:off x="4641107" y="4056214"/>
          <a:ext cx="2149193" cy="1062455"/>
        </p:xfrm>
        <a:graphic>
          <a:graphicData uri="http://schemas.openxmlformats.org/drawingml/2006/chart">
            <c:chart xmlns:c="http://schemas.openxmlformats.org/drawingml/2006/chart" xmlns:r="http://schemas.openxmlformats.org/officeDocument/2006/relationships" r:id="rId4"/>
          </a:graphicData>
        </a:graphic>
      </p:graphicFrame>
      <p:sp>
        <p:nvSpPr>
          <p:cNvPr id="7" name="Rettangolo 6">
            <a:extLst>
              <a:ext uri="{FF2B5EF4-FFF2-40B4-BE49-F238E27FC236}">
                <a16:creationId xmlns:a16="http://schemas.microsoft.com/office/drawing/2014/main" id="{798A50C5-F38C-ED13-8B4C-7BD94F6E8336}"/>
              </a:ext>
            </a:extLst>
          </p:cNvPr>
          <p:cNvSpPr/>
          <p:nvPr/>
        </p:nvSpPr>
        <p:spPr>
          <a:xfrm>
            <a:off x="328443" y="4868136"/>
            <a:ext cx="2275691" cy="219291"/>
          </a:xfrm>
          <a:prstGeom prst="rect">
            <a:avLst/>
          </a:prstGeom>
        </p:spPr>
        <p:txBody>
          <a:bodyPr wrap="square">
            <a:spAutoFit/>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it-IT" sz="825" dirty="0">
                <a:solidFill>
                  <a:schemeClr val="bg1">
                    <a:lumMod val="50000"/>
                  </a:schemeClr>
                </a:solidFill>
              </a:rPr>
              <a:t>Base: Totale campione – valori %</a:t>
            </a:r>
          </a:p>
        </p:txBody>
      </p:sp>
      <p:cxnSp>
        <p:nvCxnSpPr>
          <p:cNvPr id="8" name="Straight Connector 35">
            <a:extLst>
              <a:ext uri="{FF2B5EF4-FFF2-40B4-BE49-F238E27FC236}">
                <a16:creationId xmlns:a16="http://schemas.microsoft.com/office/drawing/2014/main" id="{A61C440B-80BB-1405-9FE8-F60DD9A76BFF}"/>
              </a:ext>
            </a:extLst>
          </p:cNvPr>
          <p:cNvCxnSpPr>
            <a:cxnSpLocks/>
          </p:cNvCxnSpPr>
          <p:nvPr/>
        </p:nvCxnSpPr>
        <p:spPr>
          <a:xfrm flipV="1">
            <a:off x="6786282" y="1139290"/>
            <a:ext cx="0" cy="3787824"/>
          </a:xfrm>
          <a:prstGeom prst="line">
            <a:avLst/>
          </a:prstGeom>
          <a:ln w="12700">
            <a:gradFill>
              <a:gsLst>
                <a:gs pos="0">
                  <a:srgbClr val="009900">
                    <a:alpha val="0"/>
                  </a:srgbClr>
                </a:gs>
                <a:gs pos="55000">
                  <a:srgbClr val="568424"/>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812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19">
            <a:extLst>
              <a:ext uri="{FF2B5EF4-FFF2-40B4-BE49-F238E27FC236}">
                <a16:creationId xmlns:a16="http://schemas.microsoft.com/office/drawing/2014/main" id="{2D7A13F9-A419-4D89-BCD3-983E5C6F71CC}"/>
              </a:ext>
            </a:extLst>
          </p:cNvPr>
          <p:cNvSpPr/>
          <p:nvPr/>
        </p:nvSpPr>
        <p:spPr>
          <a:xfrm>
            <a:off x="387836" y="4808486"/>
            <a:ext cx="1849441" cy="219291"/>
          </a:xfrm>
          <a:prstGeom prst="rect">
            <a:avLst/>
          </a:prstGeom>
          <a:noFill/>
        </p:spPr>
        <p:txBody>
          <a:bodyPr wrap="square" rtlCol="0">
            <a:spAutoFit/>
          </a:bodyPr>
          <a:lstStyle/>
          <a:p>
            <a:r>
              <a:rPr lang="it-IT" sz="825" dirty="0">
                <a:solidFill>
                  <a:schemeClr val="bg1">
                    <a:lumMod val="50000"/>
                  </a:schemeClr>
                </a:solidFill>
              </a:rPr>
              <a:t>Fonte Eurostat 2021</a:t>
            </a:r>
          </a:p>
        </p:txBody>
      </p:sp>
      <p:sp>
        <p:nvSpPr>
          <p:cNvPr id="14" name="Text Placeholder 5">
            <a:extLst>
              <a:ext uri="{FF2B5EF4-FFF2-40B4-BE49-F238E27FC236}">
                <a16:creationId xmlns:a16="http://schemas.microsoft.com/office/drawing/2014/main" id="{8EA811E1-1509-468E-88ED-10333D641262}"/>
              </a:ext>
            </a:extLst>
          </p:cNvPr>
          <p:cNvSpPr txBox="1">
            <a:spLocks/>
          </p:cNvSpPr>
          <p:nvPr/>
        </p:nvSpPr>
        <p:spPr>
          <a:xfrm>
            <a:off x="114178" y="244410"/>
            <a:ext cx="9029822" cy="454268"/>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lnSpc>
                <a:spcPct val="80000"/>
              </a:lnSpc>
              <a:buNone/>
              <a:defRPr/>
            </a:pPr>
            <a:r>
              <a:rPr lang="it-IT" sz="2400" b="1" dirty="0">
                <a:solidFill>
                  <a:schemeClr val="bg1"/>
                </a:solidFill>
                <a:ea typeface="Calibri" charset="0"/>
                <a:cs typeface="Calibri" charset="0"/>
              </a:rPr>
              <a:t>Percentuale di energie rinnovabili nel consumo finale lordo di energia (EU)</a:t>
            </a:r>
          </a:p>
        </p:txBody>
      </p:sp>
      <p:sp>
        <p:nvSpPr>
          <p:cNvPr id="12" name="TextBox 12">
            <a:extLst>
              <a:ext uri="{FF2B5EF4-FFF2-40B4-BE49-F238E27FC236}">
                <a16:creationId xmlns:a16="http://schemas.microsoft.com/office/drawing/2014/main" id="{93E687E6-0A60-4D6A-A617-6ECB57823069}"/>
              </a:ext>
            </a:extLst>
          </p:cNvPr>
          <p:cNvSpPr txBox="1"/>
          <p:nvPr/>
        </p:nvSpPr>
        <p:spPr>
          <a:xfrm>
            <a:off x="58877" y="4846318"/>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2"/>
                </a:solidFill>
                <a:latin typeface="+mn-lt"/>
                <a:ea typeface="+mn-ea"/>
                <a:cs typeface="+mn-cs"/>
              </a:rPr>
              <a:pPr marL="0" algn="l" defTabSz="924282" rtl="0" eaLnBrk="1" latinLnBrk="0" hangingPunct="1">
                <a:lnSpc>
                  <a:spcPct val="85000"/>
                </a:lnSpc>
                <a:spcBef>
                  <a:spcPts val="204"/>
                </a:spcBef>
              </a:pPr>
              <a:t>16</a:t>
            </a:fld>
            <a:endParaRPr lang="en-GB" sz="800" kern="1200" dirty="0">
              <a:solidFill>
                <a:schemeClr val="bg2"/>
              </a:solidFill>
              <a:latin typeface="+mn-lt"/>
              <a:ea typeface="+mn-ea"/>
              <a:cs typeface="+mn-cs"/>
            </a:endParaRPr>
          </a:p>
        </p:txBody>
      </p:sp>
      <p:pic>
        <p:nvPicPr>
          <p:cNvPr id="3" name="Immagine 2">
            <a:extLst>
              <a:ext uri="{FF2B5EF4-FFF2-40B4-BE49-F238E27FC236}">
                <a16:creationId xmlns:a16="http://schemas.microsoft.com/office/drawing/2014/main" id="{69FAB187-F774-9DF6-F7BE-E45C625EB2E5}"/>
              </a:ext>
            </a:extLst>
          </p:cNvPr>
          <p:cNvPicPr>
            <a:picLocks noChangeAspect="1"/>
          </p:cNvPicPr>
          <p:nvPr/>
        </p:nvPicPr>
        <p:blipFill rotWithShape="1">
          <a:blip r:embed="rId3"/>
          <a:srcRect t="370" r="29303" b="12540"/>
          <a:stretch/>
        </p:blipFill>
        <p:spPr>
          <a:xfrm>
            <a:off x="1028774" y="1092424"/>
            <a:ext cx="4996810" cy="3859090"/>
          </a:xfrm>
          <a:prstGeom prst="rect">
            <a:avLst/>
          </a:prstGeom>
        </p:spPr>
      </p:pic>
      <p:sp>
        <p:nvSpPr>
          <p:cNvPr id="4" name="Rettangolo 3">
            <a:extLst>
              <a:ext uri="{FF2B5EF4-FFF2-40B4-BE49-F238E27FC236}">
                <a16:creationId xmlns:a16="http://schemas.microsoft.com/office/drawing/2014/main" id="{717472A6-CB39-61A8-4667-5157461D059B}"/>
              </a:ext>
            </a:extLst>
          </p:cNvPr>
          <p:cNvSpPr/>
          <p:nvPr/>
        </p:nvSpPr>
        <p:spPr>
          <a:xfrm flipH="1">
            <a:off x="6739709" y="1084390"/>
            <a:ext cx="2365828" cy="3724096"/>
          </a:xfrm>
          <a:prstGeom prst="rect">
            <a:avLst/>
          </a:prstGeom>
        </p:spPr>
        <p:txBody>
          <a:bodyPr wrap="square">
            <a:spAutoFit/>
          </a:bodyPr>
          <a:lstStyle/>
          <a:p>
            <a:pPr lvl="0" algn="ctr">
              <a:lnSpc>
                <a:spcPct val="90000"/>
              </a:lnSpc>
              <a:spcAft>
                <a:spcPts val="1200"/>
              </a:spcAft>
              <a:defRPr/>
            </a:pPr>
            <a:r>
              <a:rPr lang="it-IT" sz="1600" dirty="0">
                <a:ln w="0"/>
                <a:effectLst>
                  <a:outerShdw blurRad="38100" dist="19050" dir="2700000" algn="tl" rotWithShape="0">
                    <a:schemeClr val="dk1">
                      <a:alpha val="40000"/>
                    </a:schemeClr>
                  </a:outerShdw>
                </a:effectLst>
              </a:rPr>
              <a:t>La quota di energie rinnovabili sul consumo lordo di ciascun Paese vede la media Europea al 22%.  </a:t>
            </a:r>
          </a:p>
          <a:p>
            <a:pPr lvl="0" algn="ctr">
              <a:lnSpc>
                <a:spcPct val="90000"/>
              </a:lnSpc>
              <a:spcAft>
                <a:spcPts val="1200"/>
              </a:spcAft>
              <a:defRPr/>
            </a:pPr>
            <a:r>
              <a:rPr lang="it-IT" sz="1600" dirty="0">
                <a:ln w="0"/>
                <a:effectLst>
                  <a:outerShdw blurRad="38100" dist="19050" dir="2700000" algn="tl" rotWithShape="0">
                    <a:schemeClr val="dk1">
                      <a:alpha val="40000"/>
                    </a:schemeClr>
                  </a:outerShdw>
                </a:effectLst>
              </a:rPr>
              <a:t>I Paesi del Nord Europa, insieme all’Austria, Portogallo e Croazia raggiungono il target dell’Agena ONU 2030.</a:t>
            </a:r>
          </a:p>
          <a:p>
            <a:pPr lvl="0" algn="ctr">
              <a:lnSpc>
                <a:spcPct val="90000"/>
              </a:lnSpc>
              <a:spcAft>
                <a:spcPts val="1200"/>
              </a:spcAft>
              <a:defRPr/>
            </a:pPr>
            <a:r>
              <a:rPr lang="it-IT" sz="1600" dirty="0">
                <a:ln w="0"/>
                <a:effectLst>
                  <a:outerShdw blurRad="38100" dist="19050" dir="2700000" algn="tl" rotWithShape="0">
                    <a:schemeClr val="dk1">
                      <a:alpha val="40000"/>
                    </a:schemeClr>
                  </a:outerShdw>
                </a:effectLst>
              </a:rPr>
              <a:t>Rispetto al 2020 </a:t>
            </a:r>
            <a:r>
              <a:rPr lang="it-IT" sz="1600" b="1" dirty="0">
                <a:ln w="0"/>
                <a:effectLst>
                  <a:outerShdw blurRad="38100" dist="19050" dir="2700000" algn="tl" rotWithShape="0">
                    <a:schemeClr val="dk1">
                      <a:alpha val="40000"/>
                    </a:schemeClr>
                  </a:outerShdw>
                </a:effectLst>
              </a:rPr>
              <a:t>l’Italia continua ad essere lievemente sotto la media europea</a:t>
            </a:r>
            <a:r>
              <a:rPr lang="it-IT" sz="1600" dirty="0">
                <a:ln w="0"/>
                <a:effectLst>
                  <a:outerShdw blurRad="38100" dist="19050" dir="2700000" algn="tl" rotWithShape="0">
                    <a:schemeClr val="dk1">
                      <a:alpha val="40000"/>
                    </a:schemeClr>
                  </a:outerShdw>
                </a:effectLst>
              </a:rPr>
              <a:t>, al pari di Francia e Germania</a:t>
            </a:r>
          </a:p>
        </p:txBody>
      </p:sp>
      <p:sp>
        <p:nvSpPr>
          <p:cNvPr id="6" name="Elaborazione 5">
            <a:extLst>
              <a:ext uri="{FF2B5EF4-FFF2-40B4-BE49-F238E27FC236}">
                <a16:creationId xmlns:a16="http://schemas.microsoft.com/office/drawing/2014/main" id="{63801194-8449-5B98-769B-D532EC12E15B}"/>
              </a:ext>
            </a:extLst>
          </p:cNvPr>
          <p:cNvSpPr/>
          <p:nvPr/>
        </p:nvSpPr>
        <p:spPr>
          <a:xfrm>
            <a:off x="1268740" y="3325916"/>
            <a:ext cx="158751" cy="1453378"/>
          </a:xfrm>
          <a:prstGeom prst="flowChartProcess">
            <a:avLst/>
          </a:prstGeom>
          <a:noFill/>
          <a:ln w="12700">
            <a:solidFill>
              <a:srgbClr val="366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Elaborazione 10">
            <a:extLst>
              <a:ext uri="{FF2B5EF4-FFF2-40B4-BE49-F238E27FC236}">
                <a16:creationId xmlns:a16="http://schemas.microsoft.com/office/drawing/2014/main" id="{20B32709-4F15-10A4-1FBB-AA1316DF2735}"/>
              </a:ext>
            </a:extLst>
          </p:cNvPr>
          <p:cNvSpPr/>
          <p:nvPr/>
        </p:nvSpPr>
        <p:spPr>
          <a:xfrm>
            <a:off x="4030662" y="3421710"/>
            <a:ext cx="158751" cy="1357584"/>
          </a:xfrm>
          <a:prstGeom prst="flowChartProcess">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21DDFABC-581F-66DF-5898-08456EA91B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104" r="390" b="16977"/>
          <a:stretch/>
        </p:blipFill>
        <p:spPr>
          <a:xfrm>
            <a:off x="3972288" y="4617341"/>
            <a:ext cx="278038" cy="184002"/>
          </a:xfrm>
          <a:prstGeom prst="rect">
            <a:avLst/>
          </a:prstGeom>
        </p:spPr>
      </p:pic>
      <p:pic>
        <p:nvPicPr>
          <p:cNvPr id="13" name="Immagine 12">
            <a:extLst>
              <a:ext uri="{FF2B5EF4-FFF2-40B4-BE49-F238E27FC236}">
                <a16:creationId xmlns:a16="http://schemas.microsoft.com/office/drawing/2014/main" id="{FCCFFD45-EA7F-2125-0C42-3E6E9CD9E73E}"/>
              </a:ext>
            </a:extLst>
          </p:cNvPr>
          <p:cNvPicPr>
            <a:picLocks noChangeAspect="1"/>
          </p:cNvPicPr>
          <p:nvPr/>
        </p:nvPicPr>
        <p:blipFill>
          <a:blip r:embed="rId5"/>
          <a:stretch>
            <a:fillRect/>
          </a:stretch>
        </p:blipFill>
        <p:spPr>
          <a:xfrm>
            <a:off x="1206863" y="4617867"/>
            <a:ext cx="280407" cy="183476"/>
          </a:xfrm>
          <a:prstGeom prst="rect">
            <a:avLst/>
          </a:prstGeom>
        </p:spPr>
      </p:pic>
      <p:cxnSp>
        <p:nvCxnSpPr>
          <p:cNvPr id="15" name="Straight Connector 35">
            <a:extLst>
              <a:ext uri="{FF2B5EF4-FFF2-40B4-BE49-F238E27FC236}">
                <a16:creationId xmlns:a16="http://schemas.microsoft.com/office/drawing/2014/main" id="{650CF10D-423A-D4C1-CAA2-548D6B60915F}"/>
              </a:ext>
            </a:extLst>
          </p:cNvPr>
          <p:cNvCxnSpPr>
            <a:cxnSpLocks/>
          </p:cNvCxnSpPr>
          <p:nvPr/>
        </p:nvCxnSpPr>
        <p:spPr>
          <a:xfrm flipV="1">
            <a:off x="6786282" y="1244486"/>
            <a:ext cx="0" cy="3787824"/>
          </a:xfrm>
          <a:prstGeom prst="line">
            <a:avLst/>
          </a:prstGeom>
          <a:ln w="12700">
            <a:gradFill>
              <a:gsLst>
                <a:gs pos="0">
                  <a:srgbClr val="009900">
                    <a:alpha val="0"/>
                  </a:srgbClr>
                </a:gs>
                <a:gs pos="55000">
                  <a:srgbClr val="568424"/>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550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8EA811E1-1509-468E-88ED-10333D641262}"/>
              </a:ext>
            </a:extLst>
          </p:cNvPr>
          <p:cNvSpPr txBox="1">
            <a:spLocks/>
          </p:cNvSpPr>
          <p:nvPr/>
        </p:nvSpPr>
        <p:spPr>
          <a:xfrm>
            <a:off x="105028" y="197083"/>
            <a:ext cx="8720807" cy="454268"/>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lnSpc>
                <a:spcPct val="80000"/>
              </a:lnSpc>
              <a:buNone/>
              <a:defRPr/>
            </a:pPr>
            <a:r>
              <a:rPr lang="it-IT" sz="2400" b="1" dirty="0">
                <a:solidFill>
                  <a:schemeClr val="bg1"/>
                </a:solidFill>
                <a:ea typeface="Calibri" charset="0"/>
                <a:cs typeface="Calibri" charset="0"/>
              </a:rPr>
              <a:t>Gli incentivi appaiono il primo passo da compiere per aumentare la quota di rinnovabili in Italia</a:t>
            </a:r>
          </a:p>
        </p:txBody>
      </p:sp>
      <p:sp>
        <p:nvSpPr>
          <p:cNvPr id="37" name="Rettangolo 36">
            <a:extLst>
              <a:ext uri="{FF2B5EF4-FFF2-40B4-BE49-F238E27FC236}">
                <a16:creationId xmlns:a16="http://schemas.microsoft.com/office/drawing/2014/main" id="{E15A52A2-644F-4E10-9CB7-D360EE47EB99}"/>
              </a:ext>
            </a:extLst>
          </p:cNvPr>
          <p:cNvSpPr/>
          <p:nvPr/>
        </p:nvSpPr>
        <p:spPr>
          <a:xfrm flipH="1">
            <a:off x="6786282" y="1983484"/>
            <a:ext cx="2165974" cy="1643527"/>
          </a:xfrm>
          <a:prstGeom prst="rect">
            <a:avLst/>
          </a:prstGeom>
        </p:spPr>
        <p:txBody>
          <a:bodyPr wrap="square">
            <a:spAutoFit/>
          </a:bodyPr>
          <a:lstStyle/>
          <a:p>
            <a:pPr lvl="0" algn="ctr">
              <a:lnSpc>
                <a:spcPct val="90000"/>
              </a:lnSpc>
              <a:spcAft>
                <a:spcPts val="1200"/>
              </a:spcAft>
              <a:defRPr/>
            </a:pPr>
            <a:r>
              <a:rPr lang="it-IT" sz="1600" dirty="0"/>
              <a:t>Importante è anche </a:t>
            </a:r>
            <a:r>
              <a:rPr lang="it-IT" sz="1600" b="1" dirty="0"/>
              <a:t>semplificare</a:t>
            </a:r>
            <a:r>
              <a:rPr lang="it-IT" sz="1600" dirty="0"/>
              <a:t> le autorizzazioni, accrescere il </a:t>
            </a:r>
            <a:r>
              <a:rPr lang="it-IT" sz="1600" b="1" dirty="0"/>
              <a:t>senso civico</a:t>
            </a:r>
            <a:r>
              <a:rPr lang="it-IT" sz="1600" dirty="0"/>
              <a:t> e </a:t>
            </a:r>
            <a:r>
              <a:rPr lang="it-IT" sz="1600" b="1" dirty="0"/>
              <a:t>informare</a:t>
            </a:r>
            <a:r>
              <a:rPr lang="it-IT" sz="1600" dirty="0"/>
              <a:t> sui rischi del riscaldamento globale </a:t>
            </a:r>
          </a:p>
        </p:txBody>
      </p:sp>
      <p:sp>
        <p:nvSpPr>
          <p:cNvPr id="27" name="CasellaDiTesto 26">
            <a:extLst>
              <a:ext uri="{FF2B5EF4-FFF2-40B4-BE49-F238E27FC236}">
                <a16:creationId xmlns:a16="http://schemas.microsoft.com/office/drawing/2014/main" id="{11D684AE-CF9E-408D-B4DF-8E06D1B80D7B}"/>
              </a:ext>
            </a:extLst>
          </p:cNvPr>
          <p:cNvSpPr txBox="1"/>
          <p:nvPr/>
        </p:nvSpPr>
        <p:spPr>
          <a:xfrm>
            <a:off x="279012" y="4735882"/>
            <a:ext cx="5732550" cy="219291"/>
          </a:xfrm>
          <a:prstGeom prst="rect">
            <a:avLst/>
          </a:prstGeom>
          <a:noFill/>
        </p:spPr>
        <p:txBody>
          <a:bodyPr wrap="square" rtlCol="0">
            <a:spAutoFit/>
          </a:bodyPr>
          <a:lstStyle>
            <a:defPPr>
              <a:defRPr lang="en-US"/>
            </a:defPPr>
            <a:lvl1pPr>
              <a:defRPr sz="825">
                <a:solidFill>
                  <a:schemeClr val="bg1">
                    <a:lumMod val="50000"/>
                  </a:schemeClr>
                </a:solidFill>
              </a:defRPr>
            </a:lvl1pPr>
          </a:lstStyle>
          <a:p>
            <a:r>
              <a:rPr lang="it-IT" dirty="0"/>
              <a:t>Secondo te, cosa serve per aumentare la percentuale di rinnovabili in Italia</a:t>
            </a:r>
            <a:r>
              <a:rPr lang="it-IT"/>
              <a:t>? </a:t>
            </a:r>
            <a:endParaRPr lang="en-US" dirty="0"/>
          </a:p>
        </p:txBody>
      </p:sp>
      <p:graphicFrame>
        <p:nvGraphicFramePr>
          <p:cNvPr id="9" name="Tabella 8">
            <a:extLst>
              <a:ext uri="{FF2B5EF4-FFF2-40B4-BE49-F238E27FC236}">
                <a16:creationId xmlns:a16="http://schemas.microsoft.com/office/drawing/2014/main" id="{B94814C2-BD74-4CA5-BB43-63B6743F81C8}"/>
              </a:ext>
            </a:extLst>
          </p:cNvPr>
          <p:cNvGraphicFramePr>
            <a:graphicFrameLocks noGrp="1"/>
          </p:cNvGraphicFramePr>
          <p:nvPr>
            <p:extLst>
              <p:ext uri="{D42A27DB-BD31-4B8C-83A1-F6EECF244321}">
                <p14:modId xmlns:p14="http://schemas.microsoft.com/office/powerpoint/2010/main" val="3702138460"/>
              </p:ext>
            </p:extLst>
          </p:nvPr>
        </p:nvGraphicFramePr>
        <p:xfrm>
          <a:off x="191744" y="1451550"/>
          <a:ext cx="4273687" cy="3047254"/>
        </p:xfrm>
        <a:graphic>
          <a:graphicData uri="http://schemas.openxmlformats.org/drawingml/2006/table">
            <a:tbl>
              <a:tblPr>
                <a:tableStyleId>{5C22544A-7EE6-4342-B048-85BDC9FD1C3A}</a:tableStyleId>
              </a:tblPr>
              <a:tblGrid>
                <a:gridCol w="4273687">
                  <a:extLst>
                    <a:ext uri="{9D8B030D-6E8A-4147-A177-3AD203B41FA5}">
                      <a16:colId xmlns:a16="http://schemas.microsoft.com/office/drawing/2014/main" val="1196937809"/>
                    </a:ext>
                  </a:extLst>
                </a:gridCol>
              </a:tblGrid>
              <a:tr h="647802">
                <a:tc>
                  <a:txBody>
                    <a:bodyPr/>
                    <a:lstStyle/>
                    <a:p>
                      <a:pPr algn="r" fontAlgn="t"/>
                      <a:r>
                        <a:rPr lang="it-IT" sz="1400" b="0" i="0" u="none" strike="noStrike" dirty="0">
                          <a:solidFill>
                            <a:schemeClr val="tx1">
                              <a:lumMod val="90000"/>
                              <a:lumOff val="10000"/>
                            </a:schemeClr>
                          </a:solidFill>
                          <a:effectLst/>
                          <a:latin typeface="Calibri" panose="020F0502020204030204" pitchFamily="34" charset="0"/>
                        </a:rPr>
                        <a:t>Più </a:t>
                      </a:r>
                      <a:r>
                        <a:rPr lang="it-IT" sz="1400" b="1" i="0" u="none" strike="noStrike" dirty="0">
                          <a:solidFill>
                            <a:schemeClr val="tx1">
                              <a:lumMod val="90000"/>
                              <a:lumOff val="10000"/>
                            </a:schemeClr>
                          </a:solidFill>
                          <a:effectLst/>
                          <a:latin typeface="Calibri" panose="020F0502020204030204" pitchFamily="34" charset="0"/>
                        </a:rPr>
                        <a:t>incentivi</a:t>
                      </a:r>
                    </a:p>
                  </a:txBody>
                  <a:tcPr marL="6350" marR="6350" marT="6350" marB="0">
                    <a:noFill/>
                  </a:tcPr>
                </a:tc>
                <a:extLst>
                  <a:ext uri="{0D108BD9-81ED-4DB2-BD59-A6C34878D82A}">
                    <a16:rowId xmlns:a16="http://schemas.microsoft.com/office/drawing/2014/main" val="967928712"/>
                  </a:ext>
                </a:extLst>
              </a:tr>
              <a:tr h="599863">
                <a:tc>
                  <a:txBody>
                    <a:bodyPr/>
                    <a:lstStyle/>
                    <a:p>
                      <a:pPr algn="r" fontAlgn="t"/>
                      <a:r>
                        <a:rPr lang="it-IT" sz="1400" b="1" i="0" u="none" strike="noStrike" dirty="0">
                          <a:solidFill>
                            <a:schemeClr val="tx1">
                              <a:lumMod val="90000"/>
                              <a:lumOff val="10000"/>
                            </a:schemeClr>
                          </a:solidFill>
                          <a:effectLst/>
                          <a:latin typeface="Calibri" panose="020F0502020204030204" pitchFamily="34" charset="0"/>
                        </a:rPr>
                        <a:t>Semplificazione</a:t>
                      </a:r>
                      <a:r>
                        <a:rPr lang="it-IT" sz="1400" b="0" i="0" u="none" strike="noStrike" dirty="0">
                          <a:solidFill>
                            <a:schemeClr val="tx1">
                              <a:lumMod val="90000"/>
                              <a:lumOff val="10000"/>
                            </a:schemeClr>
                          </a:solidFill>
                          <a:effectLst/>
                          <a:latin typeface="Calibri" panose="020F0502020204030204" pitchFamily="34" charset="0"/>
                        </a:rPr>
                        <a:t> delle autorizzazioni</a:t>
                      </a:r>
                    </a:p>
                  </a:txBody>
                  <a:tcPr marL="6350" marR="6350" marT="6350" marB="0">
                    <a:noFill/>
                  </a:tcPr>
                </a:tc>
                <a:extLst>
                  <a:ext uri="{0D108BD9-81ED-4DB2-BD59-A6C34878D82A}">
                    <a16:rowId xmlns:a16="http://schemas.microsoft.com/office/drawing/2014/main" val="2985447189"/>
                  </a:ext>
                </a:extLst>
              </a:tr>
              <a:tr h="599863">
                <a:tc>
                  <a:txBody>
                    <a:bodyPr/>
                    <a:lstStyle/>
                    <a:p>
                      <a:pPr algn="r" fontAlgn="t"/>
                      <a:r>
                        <a:rPr lang="it-IT" sz="1400" b="1" i="0" u="none" strike="noStrike" dirty="0">
                          <a:solidFill>
                            <a:schemeClr val="tx1">
                              <a:lumMod val="90000"/>
                              <a:lumOff val="10000"/>
                            </a:schemeClr>
                          </a:solidFill>
                          <a:effectLst/>
                          <a:latin typeface="Calibri" panose="020F0502020204030204" pitchFamily="34" charset="0"/>
                        </a:rPr>
                        <a:t>Maggiore senso civico </a:t>
                      </a:r>
                      <a:r>
                        <a:rPr lang="it-IT" sz="1400" b="0" i="0" u="none" strike="noStrike" dirty="0">
                          <a:solidFill>
                            <a:schemeClr val="tx1">
                              <a:lumMod val="90000"/>
                              <a:lumOff val="10000"/>
                            </a:schemeClr>
                          </a:solidFill>
                          <a:effectLst/>
                          <a:latin typeface="Calibri" panose="020F0502020204030204" pitchFamily="34" charset="0"/>
                        </a:rPr>
                        <a:t>e conoscenza dei rischi del global warming</a:t>
                      </a:r>
                    </a:p>
                  </a:txBody>
                  <a:tcPr marL="6350" marR="6350" marT="6350" marB="0">
                    <a:noFill/>
                  </a:tcPr>
                </a:tc>
                <a:extLst>
                  <a:ext uri="{0D108BD9-81ED-4DB2-BD59-A6C34878D82A}">
                    <a16:rowId xmlns:a16="http://schemas.microsoft.com/office/drawing/2014/main" val="2272862301"/>
                  </a:ext>
                </a:extLst>
              </a:tr>
              <a:tr h="599863">
                <a:tc>
                  <a:txBody>
                    <a:bodyPr/>
                    <a:lstStyle/>
                    <a:p>
                      <a:pPr algn="r" fontAlgn="t"/>
                      <a:r>
                        <a:rPr lang="it-IT" sz="1400" b="1" i="0" u="none" strike="noStrike" dirty="0">
                          <a:solidFill>
                            <a:schemeClr val="tx1">
                              <a:lumMod val="90000"/>
                              <a:lumOff val="10000"/>
                            </a:schemeClr>
                          </a:solidFill>
                          <a:effectLst/>
                          <a:latin typeface="Calibri" panose="020F0502020204030204" pitchFamily="34" charset="0"/>
                        </a:rPr>
                        <a:t>Decentralizzare</a:t>
                      </a:r>
                      <a:r>
                        <a:rPr lang="it-IT" sz="1400" b="0" i="0" u="none" strike="noStrike" dirty="0">
                          <a:solidFill>
                            <a:schemeClr val="tx1">
                              <a:lumMod val="90000"/>
                              <a:lumOff val="10000"/>
                            </a:schemeClr>
                          </a:solidFill>
                          <a:effectLst/>
                          <a:latin typeface="Calibri" panose="020F0502020204030204" pitchFamily="34" charset="0"/>
                        </a:rPr>
                        <a:t> e dare più poteri alle Regioni ed ai comuni</a:t>
                      </a:r>
                    </a:p>
                  </a:txBody>
                  <a:tcPr marL="6350" marR="6350" marT="6350" marB="0">
                    <a:noFill/>
                  </a:tcPr>
                </a:tc>
                <a:extLst>
                  <a:ext uri="{0D108BD9-81ED-4DB2-BD59-A6C34878D82A}">
                    <a16:rowId xmlns:a16="http://schemas.microsoft.com/office/drawing/2014/main" val="2747294857"/>
                  </a:ext>
                </a:extLst>
              </a:tr>
              <a:tr h="599863">
                <a:tc>
                  <a:txBody>
                    <a:bodyPr/>
                    <a:lstStyle/>
                    <a:p>
                      <a:pPr algn="r" fontAlgn="t"/>
                      <a:r>
                        <a:rPr lang="it-IT" sz="1400" b="1" i="0" u="none" strike="noStrike" dirty="0">
                          <a:solidFill>
                            <a:schemeClr val="tx1">
                              <a:lumMod val="90000"/>
                              <a:lumOff val="10000"/>
                            </a:schemeClr>
                          </a:solidFill>
                          <a:effectLst/>
                          <a:latin typeface="Calibri" panose="020F0502020204030204" pitchFamily="34" charset="0"/>
                        </a:rPr>
                        <a:t>Centralizzare</a:t>
                      </a:r>
                      <a:r>
                        <a:rPr lang="it-IT" sz="1400" b="0" i="0" u="none" strike="noStrike" dirty="0">
                          <a:solidFill>
                            <a:schemeClr val="tx1">
                              <a:lumMod val="90000"/>
                              <a:lumOff val="10000"/>
                            </a:schemeClr>
                          </a:solidFill>
                          <a:effectLst/>
                          <a:latin typeface="Calibri" panose="020F0502020204030204" pitchFamily="34" charset="0"/>
                        </a:rPr>
                        <a:t> il potere di decidere restituendolo allo Stato</a:t>
                      </a:r>
                    </a:p>
                  </a:txBody>
                  <a:tcPr marL="6350" marR="6350" marT="6350" marB="0">
                    <a:noFill/>
                  </a:tcPr>
                </a:tc>
                <a:extLst>
                  <a:ext uri="{0D108BD9-81ED-4DB2-BD59-A6C34878D82A}">
                    <a16:rowId xmlns:a16="http://schemas.microsoft.com/office/drawing/2014/main" val="831802124"/>
                  </a:ext>
                </a:extLst>
              </a:tr>
            </a:tbl>
          </a:graphicData>
        </a:graphic>
      </p:graphicFrame>
      <p:graphicFrame>
        <p:nvGraphicFramePr>
          <p:cNvPr id="10" name="Grafico 9">
            <a:extLst>
              <a:ext uri="{FF2B5EF4-FFF2-40B4-BE49-F238E27FC236}">
                <a16:creationId xmlns:a16="http://schemas.microsoft.com/office/drawing/2014/main" id="{6920EA1E-8272-47B6-BB19-8BD11103F695}"/>
              </a:ext>
            </a:extLst>
          </p:cNvPr>
          <p:cNvGraphicFramePr/>
          <p:nvPr>
            <p:extLst>
              <p:ext uri="{D42A27DB-BD31-4B8C-83A1-F6EECF244321}">
                <p14:modId xmlns:p14="http://schemas.microsoft.com/office/powerpoint/2010/main" val="3514452195"/>
              </p:ext>
            </p:extLst>
          </p:nvPr>
        </p:nvGraphicFramePr>
        <p:xfrm>
          <a:off x="4572000" y="1138916"/>
          <a:ext cx="3240000" cy="3368348"/>
        </p:xfrm>
        <a:graphic>
          <a:graphicData uri="http://schemas.openxmlformats.org/drawingml/2006/chart">
            <c:chart xmlns:c="http://schemas.openxmlformats.org/drawingml/2006/chart" xmlns:r="http://schemas.openxmlformats.org/officeDocument/2006/relationships" r:id="rId3"/>
          </a:graphicData>
        </a:graphic>
      </p:graphicFrame>
      <p:pic>
        <p:nvPicPr>
          <p:cNvPr id="10244" name="Picture 4" descr="Aiuti di Stato, catalogo ampio degli incentivi da rilevare | NT+ Fisco">
            <a:extLst>
              <a:ext uri="{FF2B5EF4-FFF2-40B4-BE49-F238E27FC236}">
                <a16:creationId xmlns:a16="http://schemas.microsoft.com/office/drawing/2014/main" id="{34864D2D-2897-9EE0-58C4-CB44DC3F2C78}"/>
              </a:ext>
            </a:extLst>
          </p:cNvPr>
          <p:cNvPicPr>
            <a:picLocks noChangeAspect="1" noChangeArrowheads="1"/>
          </p:cNvPicPr>
          <p:nvPr/>
        </p:nvPicPr>
        <p:blipFill>
          <a:blip r:embed="rId4" cstate="print">
            <a:alphaModFix amt="55000"/>
            <a:extLst>
              <a:ext uri="{28A0092B-C50C-407E-A947-70E740481C1C}">
                <a14:useLocalDpi xmlns:a14="http://schemas.microsoft.com/office/drawing/2010/main" val="0"/>
              </a:ext>
            </a:extLst>
          </a:blip>
          <a:srcRect/>
          <a:stretch>
            <a:fillRect/>
          </a:stretch>
        </p:blipFill>
        <p:spPr bwMode="auto">
          <a:xfrm>
            <a:off x="1947239" y="1214472"/>
            <a:ext cx="1468454" cy="767404"/>
          </a:xfrm>
          <a:prstGeom prst="round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93DEAE81-B534-AD27-F600-C63B4946A884}"/>
              </a:ext>
            </a:extLst>
          </p:cNvPr>
          <p:cNvSpPr/>
          <p:nvPr/>
        </p:nvSpPr>
        <p:spPr>
          <a:xfrm>
            <a:off x="279012" y="4872616"/>
            <a:ext cx="1849441" cy="219291"/>
          </a:xfrm>
          <a:prstGeom prst="rect">
            <a:avLst/>
          </a:prstGeom>
        </p:spPr>
        <p:txBody>
          <a:bodyPr wrap="square">
            <a:spAutoFit/>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it-IT" sz="825" dirty="0">
                <a:solidFill>
                  <a:schemeClr val="bg1">
                    <a:lumMod val="50000"/>
                  </a:schemeClr>
                </a:solidFill>
              </a:rPr>
              <a:t>Base: Totale campione – valori %</a:t>
            </a:r>
          </a:p>
        </p:txBody>
      </p:sp>
      <p:sp>
        <p:nvSpPr>
          <p:cNvPr id="3" name="TextBox 12">
            <a:extLst>
              <a:ext uri="{FF2B5EF4-FFF2-40B4-BE49-F238E27FC236}">
                <a16:creationId xmlns:a16="http://schemas.microsoft.com/office/drawing/2014/main" id="{68135C86-5EA3-F946-EA3E-2F1D8AB6AD6C}"/>
              </a:ext>
            </a:extLst>
          </p:cNvPr>
          <p:cNvSpPr txBox="1"/>
          <p:nvPr/>
        </p:nvSpPr>
        <p:spPr>
          <a:xfrm>
            <a:off x="58877" y="4846318"/>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2"/>
                </a:solidFill>
                <a:latin typeface="+mn-lt"/>
                <a:ea typeface="+mn-ea"/>
                <a:cs typeface="+mn-cs"/>
              </a:rPr>
              <a:pPr marL="0" algn="l" defTabSz="924282" rtl="0" eaLnBrk="1" latinLnBrk="0" hangingPunct="1">
                <a:lnSpc>
                  <a:spcPct val="85000"/>
                </a:lnSpc>
                <a:spcBef>
                  <a:spcPts val="204"/>
                </a:spcBef>
              </a:pPr>
              <a:t>17</a:t>
            </a:fld>
            <a:endParaRPr lang="en-GB" sz="800" kern="1200" dirty="0">
              <a:solidFill>
                <a:schemeClr val="bg2"/>
              </a:solidFill>
              <a:latin typeface="+mn-lt"/>
              <a:ea typeface="+mn-ea"/>
              <a:cs typeface="+mn-cs"/>
            </a:endParaRPr>
          </a:p>
        </p:txBody>
      </p:sp>
      <p:cxnSp>
        <p:nvCxnSpPr>
          <p:cNvPr id="6" name="Straight Connector 35">
            <a:extLst>
              <a:ext uri="{FF2B5EF4-FFF2-40B4-BE49-F238E27FC236}">
                <a16:creationId xmlns:a16="http://schemas.microsoft.com/office/drawing/2014/main" id="{164AD79C-B0E3-278D-2EB4-C517DFEC3F2B}"/>
              </a:ext>
            </a:extLst>
          </p:cNvPr>
          <p:cNvCxnSpPr>
            <a:cxnSpLocks/>
          </p:cNvCxnSpPr>
          <p:nvPr/>
        </p:nvCxnSpPr>
        <p:spPr>
          <a:xfrm flipV="1">
            <a:off x="6786282" y="1139290"/>
            <a:ext cx="0" cy="3787824"/>
          </a:xfrm>
          <a:prstGeom prst="line">
            <a:avLst/>
          </a:prstGeom>
          <a:ln w="12700">
            <a:gradFill>
              <a:gsLst>
                <a:gs pos="0">
                  <a:srgbClr val="009900">
                    <a:alpha val="0"/>
                  </a:srgbClr>
                </a:gs>
                <a:gs pos="55000">
                  <a:srgbClr val="568424"/>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001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Il predominio dei combustibili fossili, nonostante crescita delle  rinnovabili | Euronews">
            <a:extLst>
              <a:ext uri="{FF2B5EF4-FFF2-40B4-BE49-F238E27FC236}">
                <a16:creationId xmlns:a16="http://schemas.microsoft.com/office/drawing/2014/main" id="{03DA6B0C-723A-CB68-BEAD-C70D6F4F5683}"/>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13336"/>
          <a:stretch/>
        </p:blipFill>
        <p:spPr bwMode="auto">
          <a:xfrm>
            <a:off x="3437266" y="2961759"/>
            <a:ext cx="2971158" cy="17431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B57740D-C39D-A0B3-8DAB-41BAC658EF1C}"/>
              </a:ext>
            </a:extLst>
          </p:cNvPr>
          <p:cNvPicPr>
            <a:picLocks noChangeAspect="1" noChangeArrowheads="1"/>
          </p:cNvPicPr>
          <p:nvPr/>
        </p:nvPicPr>
        <p:blipFill>
          <a:blip r:embed="rId4" cstate="print">
            <a:alphaModFix amt="50000"/>
            <a:extLst>
              <a:ext uri="{28A0092B-C50C-407E-A947-70E740481C1C}">
                <a14:useLocalDpi xmlns:a14="http://schemas.microsoft.com/office/drawing/2010/main" val="0"/>
              </a:ext>
            </a:extLst>
          </a:blip>
          <a:srcRect/>
          <a:stretch>
            <a:fillRect/>
          </a:stretch>
        </p:blipFill>
        <p:spPr bwMode="auto">
          <a:xfrm>
            <a:off x="420346" y="2954139"/>
            <a:ext cx="2971156" cy="17431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 nucleare è la fonte più sicura e più pulita, nonostante le scorie  radioattive">
            <a:extLst>
              <a:ext uri="{FF2B5EF4-FFF2-40B4-BE49-F238E27FC236}">
                <a16:creationId xmlns:a16="http://schemas.microsoft.com/office/drawing/2014/main" id="{8EA83854-DA9A-E612-B535-C156B0884952}"/>
              </a:ext>
            </a:extLst>
          </p:cNvPr>
          <p:cNvPicPr>
            <a:picLocks noChangeAspect="1" noChangeArrowheads="1"/>
          </p:cNvPicPr>
          <p:nvPr/>
        </p:nvPicPr>
        <p:blipFill>
          <a:blip r:embed="rId5" cstate="print">
            <a:alphaModFix amt="50000"/>
            <a:extLst>
              <a:ext uri="{28A0092B-C50C-407E-A947-70E740481C1C}">
                <a14:useLocalDpi xmlns:a14="http://schemas.microsoft.com/office/drawing/2010/main" val="0"/>
              </a:ext>
            </a:extLst>
          </a:blip>
          <a:srcRect/>
          <a:stretch>
            <a:fillRect/>
          </a:stretch>
        </p:blipFill>
        <p:spPr bwMode="auto">
          <a:xfrm>
            <a:off x="3418849" y="1088384"/>
            <a:ext cx="2971157" cy="18260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onti rinnovabili">
            <a:extLst>
              <a:ext uri="{FF2B5EF4-FFF2-40B4-BE49-F238E27FC236}">
                <a16:creationId xmlns:a16="http://schemas.microsoft.com/office/drawing/2014/main" id="{8F616ECF-A8D3-CA71-E247-B532C9D7EC8B}"/>
              </a:ext>
            </a:extLst>
          </p:cNvPr>
          <p:cNvPicPr>
            <a:picLocks noChangeAspect="1" noChangeArrowheads="1"/>
          </p:cNvPicPr>
          <p:nvPr/>
        </p:nvPicPr>
        <p:blipFill rotWithShape="1">
          <a:blip r:embed="rId6" cstate="print">
            <a:alphaModFix amt="50000"/>
            <a:extLst>
              <a:ext uri="{28A0092B-C50C-407E-A947-70E740481C1C}">
                <a14:useLocalDpi xmlns:a14="http://schemas.microsoft.com/office/drawing/2010/main" val="0"/>
              </a:ext>
            </a:extLst>
          </a:blip>
          <a:srcRect b="11481"/>
          <a:stretch/>
        </p:blipFill>
        <p:spPr bwMode="auto">
          <a:xfrm>
            <a:off x="420345" y="1085942"/>
            <a:ext cx="2971157" cy="18158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5">
            <a:extLst>
              <a:ext uri="{FF2B5EF4-FFF2-40B4-BE49-F238E27FC236}">
                <a16:creationId xmlns:a16="http://schemas.microsoft.com/office/drawing/2014/main" id="{8EA811E1-1509-468E-88ED-10333D641262}"/>
              </a:ext>
            </a:extLst>
          </p:cNvPr>
          <p:cNvSpPr txBox="1">
            <a:spLocks/>
          </p:cNvSpPr>
          <p:nvPr/>
        </p:nvSpPr>
        <p:spPr>
          <a:xfrm>
            <a:off x="212471" y="250239"/>
            <a:ext cx="8467471" cy="454268"/>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lnSpc>
                <a:spcPct val="80000"/>
              </a:lnSpc>
              <a:buNone/>
              <a:defRPr/>
            </a:pPr>
            <a:r>
              <a:rPr lang="it-IT" sz="2400" b="1" dirty="0">
                <a:solidFill>
                  <a:schemeClr val="bg1"/>
                </a:solidFill>
                <a:ea typeface="Calibri" charset="0"/>
                <a:cs typeface="Calibri" charset="0"/>
              </a:rPr>
              <a:t>Per i cittadini l’energia italiana nei prossimi 20 anni deriverà principalmente da fonti rinnovabili</a:t>
            </a:r>
          </a:p>
        </p:txBody>
      </p:sp>
      <p:sp>
        <p:nvSpPr>
          <p:cNvPr id="37" name="Rettangolo 36">
            <a:extLst>
              <a:ext uri="{FF2B5EF4-FFF2-40B4-BE49-F238E27FC236}">
                <a16:creationId xmlns:a16="http://schemas.microsoft.com/office/drawing/2014/main" id="{E15A52A2-644F-4E10-9CB7-D360EE47EB99}"/>
              </a:ext>
            </a:extLst>
          </p:cNvPr>
          <p:cNvSpPr/>
          <p:nvPr/>
        </p:nvSpPr>
        <p:spPr>
          <a:xfrm flipH="1">
            <a:off x="6843485" y="1779826"/>
            <a:ext cx="2220685" cy="1865126"/>
          </a:xfrm>
          <a:prstGeom prst="rect">
            <a:avLst/>
          </a:prstGeom>
        </p:spPr>
        <p:txBody>
          <a:bodyPr wrap="square">
            <a:spAutoFit/>
          </a:bodyPr>
          <a:lstStyle/>
          <a:p>
            <a:pPr lvl="0" algn="ctr">
              <a:lnSpc>
                <a:spcPct val="90000"/>
              </a:lnSpc>
              <a:spcAft>
                <a:spcPts val="1200"/>
              </a:spcAft>
              <a:defRPr/>
            </a:pPr>
            <a:r>
              <a:rPr lang="it-IT" sz="1600" dirty="0">
                <a:ln w="0"/>
                <a:effectLst>
                  <a:outerShdw blurRad="38100" dist="19050" dir="2700000" algn="tl" rotWithShape="0">
                    <a:schemeClr val="dk1">
                      <a:alpha val="40000"/>
                    </a:schemeClr>
                  </a:outerShdw>
                </a:effectLst>
              </a:rPr>
              <a:t>Le altre tipologie di fonti energetiche sono residuali e potranno giocare un ruolo se e solo se si presenteranno innovazioni tali da renderle sicure e convenienti </a:t>
            </a:r>
          </a:p>
        </p:txBody>
      </p:sp>
      <p:sp>
        <p:nvSpPr>
          <p:cNvPr id="27" name="CasellaDiTesto 26">
            <a:extLst>
              <a:ext uri="{FF2B5EF4-FFF2-40B4-BE49-F238E27FC236}">
                <a16:creationId xmlns:a16="http://schemas.microsoft.com/office/drawing/2014/main" id="{11D684AE-CF9E-408D-B4DF-8E06D1B80D7B}"/>
              </a:ext>
            </a:extLst>
          </p:cNvPr>
          <p:cNvSpPr txBox="1"/>
          <p:nvPr/>
        </p:nvSpPr>
        <p:spPr>
          <a:xfrm>
            <a:off x="679850" y="4627494"/>
            <a:ext cx="5732550" cy="346249"/>
          </a:xfrm>
          <a:prstGeom prst="rect">
            <a:avLst/>
          </a:prstGeom>
          <a:noFill/>
        </p:spPr>
        <p:txBody>
          <a:bodyPr wrap="square" rtlCol="0">
            <a:spAutoFit/>
          </a:bodyPr>
          <a:lstStyle>
            <a:defPPr>
              <a:defRPr lang="en-US"/>
            </a:defPPr>
            <a:lvl1pPr>
              <a:defRPr sz="825">
                <a:solidFill>
                  <a:schemeClr val="bg1">
                    <a:lumMod val="50000"/>
                  </a:schemeClr>
                </a:solidFill>
              </a:defRPr>
            </a:lvl1pPr>
          </a:lstStyle>
          <a:p>
            <a:br>
              <a:rPr lang="it-IT" dirty="0"/>
            </a:br>
            <a:r>
              <a:rPr lang="it-IT" dirty="0"/>
              <a:t>Nei prossimi 20 anni l'energia in Italia deriverà soprattutto da…? </a:t>
            </a:r>
            <a:endParaRPr lang="en-US" dirty="0"/>
          </a:p>
        </p:txBody>
      </p:sp>
      <p:sp>
        <p:nvSpPr>
          <p:cNvPr id="25" name="Rettangolo 24">
            <a:extLst>
              <a:ext uri="{FF2B5EF4-FFF2-40B4-BE49-F238E27FC236}">
                <a16:creationId xmlns:a16="http://schemas.microsoft.com/office/drawing/2014/main" id="{891C4DFF-8628-4671-A54C-770B024BF5AC}"/>
              </a:ext>
            </a:extLst>
          </p:cNvPr>
          <p:cNvSpPr/>
          <p:nvPr/>
        </p:nvSpPr>
        <p:spPr>
          <a:xfrm>
            <a:off x="679850" y="4905343"/>
            <a:ext cx="1849441" cy="219291"/>
          </a:xfrm>
          <a:prstGeom prst="rect">
            <a:avLst/>
          </a:prstGeom>
          <a:noFill/>
        </p:spPr>
        <p:txBody>
          <a:bodyPr wrap="square" rtlCol="0">
            <a:spAutoFit/>
          </a:bodyPr>
          <a:lstStyle/>
          <a:p>
            <a:r>
              <a:rPr lang="it-IT" sz="825" dirty="0">
                <a:solidFill>
                  <a:schemeClr val="bg1">
                    <a:lumMod val="50000"/>
                  </a:schemeClr>
                </a:solidFill>
              </a:rPr>
              <a:t>Base: Totale campione </a:t>
            </a:r>
          </a:p>
        </p:txBody>
      </p:sp>
      <p:sp>
        <p:nvSpPr>
          <p:cNvPr id="26" name="Rettangolo 25">
            <a:extLst>
              <a:ext uri="{FF2B5EF4-FFF2-40B4-BE49-F238E27FC236}">
                <a16:creationId xmlns:a16="http://schemas.microsoft.com/office/drawing/2014/main" id="{EA1466EE-2921-42A4-AE3C-BE30CFD17E63}"/>
              </a:ext>
            </a:extLst>
          </p:cNvPr>
          <p:cNvSpPr/>
          <p:nvPr/>
        </p:nvSpPr>
        <p:spPr>
          <a:xfrm>
            <a:off x="1658400" y="4913196"/>
            <a:ext cx="653567" cy="219291"/>
          </a:xfrm>
          <a:prstGeom prst="rect">
            <a:avLst/>
          </a:prstGeom>
          <a:noFill/>
        </p:spPr>
        <p:txBody>
          <a:bodyPr wrap="square" rtlCol="0">
            <a:spAutoFit/>
          </a:bodyPr>
          <a:lstStyle/>
          <a:p>
            <a:r>
              <a:rPr lang="it-IT" sz="825" dirty="0">
                <a:solidFill>
                  <a:schemeClr val="bg1">
                    <a:lumMod val="50000"/>
                  </a:schemeClr>
                </a:solidFill>
              </a:rPr>
              <a:t>- valori%</a:t>
            </a:r>
          </a:p>
        </p:txBody>
      </p:sp>
      <p:sp>
        <p:nvSpPr>
          <p:cNvPr id="16" name="CasellaDiTesto 15">
            <a:extLst>
              <a:ext uri="{FF2B5EF4-FFF2-40B4-BE49-F238E27FC236}">
                <a16:creationId xmlns:a16="http://schemas.microsoft.com/office/drawing/2014/main" id="{943BF818-78D4-A04D-389C-7BB4298C5053}"/>
              </a:ext>
            </a:extLst>
          </p:cNvPr>
          <p:cNvSpPr txBox="1"/>
          <p:nvPr/>
        </p:nvSpPr>
        <p:spPr>
          <a:xfrm>
            <a:off x="-145762" y="1088384"/>
            <a:ext cx="3444819" cy="615553"/>
          </a:xfrm>
          <a:prstGeom prst="rect">
            <a:avLst/>
          </a:prstGeom>
          <a:noFill/>
        </p:spPr>
        <p:txBody>
          <a:bodyPr wrap="square" rtlCol="0">
            <a:spAutoFit/>
          </a:bodyPr>
          <a:lstStyle/>
          <a:p>
            <a:pPr algn="r"/>
            <a:r>
              <a:rPr lang="it-IT" sz="2200" b="1" dirty="0"/>
              <a:t>Fonti rinnovabili: 53%</a:t>
            </a:r>
          </a:p>
          <a:p>
            <a:pPr algn="r"/>
            <a:r>
              <a:rPr lang="it-IT" sz="1200" b="1" dirty="0"/>
              <a:t>(solare, eolico, geotermico, moto ondoso)</a:t>
            </a:r>
          </a:p>
        </p:txBody>
      </p:sp>
      <p:sp>
        <p:nvSpPr>
          <p:cNvPr id="17" name="CasellaDiTesto 16">
            <a:extLst>
              <a:ext uri="{FF2B5EF4-FFF2-40B4-BE49-F238E27FC236}">
                <a16:creationId xmlns:a16="http://schemas.microsoft.com/office/drawing/2014/main" id="{91DF4D96-0C89-80E8-903C-57D169E1670F}"/>
              </a:ext>
            </a:extLst>
          </p:cNvPr>
          <p:cNvSpPr txBox="1"/>
          <p:nvPr/>
        </p:nvSpPr>
        <p:spPr>
          <a:xfrm>
            <a:off x="3282327" y="1087453"/>
            <a:ext cx="3085945" cy="615553"/>
          </a:xfrm>
          <a:prstGeom prst="rect">
            <a:avLst/>
          </a:prstGeom>
          <a:noFill/>
        </p:spPr>
        <p:txBody>
          <a:bodyPr wrap="square" rtlCol="0">
            <a:spAutoFit/>
          </a:bodyPr>
          <a:lstStyle/>
          <a:p>
            <a:pPr algn="r"/>
            <a:r>
              <a:rPr lang="it-IT" sz="2200" b="1" dirty="0"/>
              <a:t>Nucleare: 19%</a:t>
            </a:r>
          </a:p>
          <a:p>
            <a:pPr algn="r"/>
            <a:r>
              <a:rPr lang="it-IT" sz="1200" b="1" dirty="0"/>
              <a:t>(con nuovo approccio che elimina i rischi)</a:t>
            </a:r>
          </a:p>
        </p:txBody>
      </p:sp>
      <p:sp>
        <p:nvSpPr>
          <p:cNvPr id="19" name="CasellaDiTesto 18">
            <a:extLst>
              <a:ext uri="{FF2B5EF4-FFF2-40B4-BE49-F238E27FC236}">
                <a16:creationId xmlns:a16="http://schemas.microsoft.com/office/drawing/2014/main" id="{7D253BC3-7420-E7B0-1F7A-878CECD70FCB}"/>
              </a:ext>
            </a:extLst>
          </p:cNvPr>
          <p:cNvSpPr txBox="1"/>
          <p:nvPr/>
        </p:nvSpPr>
        <p:spPr>
          <a:xfrm>
            <a:off x="3437266" y="2971126"/>
            <a:ext cx="3007994" cy="615553"/>
          </a:xfrm>
          <a:prstGeom prst="rect">
            <a:avLst/>
          </a:prstGeom>
          <a:noFill/>
        </p:spPr>
        <p:txBody>
          <a:bodyPr wrap="square" rtlCol="0">
            <a:spAutoFit/>
          </a:bodyPr>
          <a:lstStyle/>
          <a:p>
            <a:pPr algn="r"/>
            <a:r>
              <a:rPr lang="it-IT" sz="2200" b="1" dirty="0"/>
              <a:t>Fonti fossili: 13%</a:t>
            </a:r>
          </a:p>
          <a:p>
            <a:pPr algn="r"/>
            <a:r>
              <a:rPr lang="it-IT" sz="1200" b="1" dirty="0"/>
              <a:t>(con sistema di compensazione dei danni)</a:t>
            </a:r>
          </a:p>
        </p:txBody>
      </p:sp>
      <p:sp>
        <p:nvSpPr>
          <p:cNvPr id="18" name="CasellaDiTesto 17">
            <a:extLst>
              <a:ext uri="{FF2B5EF4-FFF2-40B4-BE49-F238E27FC236}">
                <a16:creationId xmlns:a16="http://schemas.microsoft.com/office/drawing/2014/main" id="{B4815B7B-AC7B-6186-B16D-C76D616E2CF0}"/>
              </a:ext>
            </a:extLst>
          </p:cNvPr>
          <p:cNvSpPr txBox="1"/>
          <p:nvPr/>
        </p:nvSpPr>
        <p:spPr>
          <a:xfrm>
            <a:off x="1015773" y="2954168"/>
            <a:ext cx="2384657" cy="615553"/>
          </a:xfrm>
          <a:prstGeom prst="rect">
            <a:avLst/>
          </a:prstGeom>
          <a:solidFill>
            <a:srgbClr val="373739"/>
          </a:solidFill>
        </p:spPr>
        <p:txBody>
          <a:bodyPr wrap="square" rtlCol="0">
            <a:spAutoFit/>
          </a:bodyPr>
          <a:lstStyle/>
          <a:p>
            <a:pPr algn="r"/>
            <a:r>
              <a:rPr lang="it-IT" sz="2200" b="1" dirty="0">
                <a:solidFill>
                  <a:schemeClr val="bg1"/>
                </a:solidFill>
              </a:rPr>
              <a:t>Nuova fonte: 16%</a:t>
            </a:r>
          </a:p>
          <a:p>
            <a:pPr algn="r"/>
            <a:r>
              <a:rPr lang="it-IT" sz="1200" b="1" dirty="0">
                <a:solidFill>
                  <a:schemeClr val="bg1"/>
                </a:solidFill>
              </a:rPr>
              <a:t>(che ancora non conosciamo)</a:t>
            </a:r>
          </a:p>
        </p:txBody>
      </p:sp>
      <p:sp>
        <p:nvSpPr>
          <p:cNvPr id="2" name="TextBox 12">
            <a:extLst>
              <a:ext uri="{FF2B5EF4-FFF2-40B4-BE49-F238E27FC236}">
                <a16:creationId xmlns:a16="http://schemas.microsoft.com/office/drawing/2014/main" id="{3372F3A1-E4CB-957C-049F-5A833C0168AA}"/>
              </a:ext>
            </a:extLst>
          </p:cNvPr>
          <p:cNvSpPr txBox="1"/>
          <p:nvPr/>
        </p:nvSpPr>
        <p:spPr>
          <a:xfrm>
            <a:off x="58877" y="4846318"/>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2"/>
                </a:solidFill>
                <a:latin typeface="+mn-lt"/>
                <a:ea typeface="+mn-ea"/>
                <a:cs typeface="+mn-cs"/>
              </a:rPr>
              <a:pPr marL="0" algn="l" defTabSz="924282" rtl="0" eaLnBrk="1" latinLnBrk="0" hangingPunct="1">
                <a:lnSpc>
                  <a:spcPct val="85000"/>
                </a:lnSpc>
                <a:spcBef>
                  <a:spcPts val="204"/>
                </a:spcBef>
              </a:pPr>
              <a:t>18</a:t>
            </a:fld>
            <a:endParaRPr lang="en-GB" sz="800" kern="1200" dirty="0">
              <a:solidFill>
                <a:schemeClr val="bg2"/>
              </a:solidFill>
              <a:latin typeface="+mn-lt"/>
              <a:ea typeface="+mn-ea"/>
              <a:cs typeface="+mn-cs"/>
            </a:endParaRPr>
          </a:p>
        </p:txBody>
      </p:sp>
      <p:cxnSp>
        <p:nvCxnSpPr>
          <p:cNvPr id="3" name="Straight Connector 35">
            <a:extLst>
              <a:ext uri="{FF2B5EF4-FFF2-40B4-BE49-F238E27FC236}">
                <a16:creationId xmlns:a16="http://schemas.microsoft.com/office/drawing/2014/main" id="{8201F2EB-A413-4EEB-5353-8169A4668FB0}"/>
              </a:ext>
            </a:extLst>
          </p:cNvPr>
          <p:cNvCxnSpPr>
            <a:cxnSpLocks/>
          </p:cNvCxnSpPr>
          <p:nvPr/>
        </p:nvCxnSpPr>
        <p:spPr>
          <a:xfrm flipV="1">
            <a:off x="6786282" y="1139290"/>
            <a:ext cx="0" cy="3787824"/>
          </a:xfrm>
          <a:prstGeom prst="line">
            <a:avLst/>
          </a:prstGeom>
          <a:ln w="12700">
            <a:gradFill>
              <a:gsLst>
                <a:gs pos="0">
                  <a:srgbClr val="009900">
                    <a:alpha val="0"/>
                  </a:srgbClr>
                </a:gs>
                <a:gs pos="55000">
                  <a:srgbClr val="568424"/>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427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8EA811E1-1509-468E-88ED-10333D641262}"/>
              </a:ext>
            </a:extLst>
          </p:cNvPr>
          <p:cNvSpPr txBox="1">
            <a:spLocks/>
          </p:cNvSpPr>
          <p:nvPr/>
        </p:nvSpPr>
        <p:spPr>
          <a:xfrm>
            <a:off x="105028" y="197083"/>
            <a:ext cx="8467471" cy="454268"/>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lnSpc>
                <a:spcPct val="80000"/>
              </a:lnSpc>
              <a:buNone/>
              <a:defRPr/>
            </a:pPr>
            <a:r>
              <a:rPr lang="it-IT" sz="2400" b="1" dirty="0">
                <a:solidFill>
                  <a:schemeClr val="bg1"/>
                </a:solidFill>
                <a:ea typeface="Calibri" charset="0"/>
                <a:cs typeface="Calibri" charset="0"/>
              </a:rPr>
              <a:t>I principali effetti </a:t>
            </a:r>
            <a:r>
              <a:rPr lang="it-IT" sz="2400" b="1" u="sng" dirty="0">
                <a:solidFill>
                  <a:schemeClr val="bg1"/>
                </a:solidFill>
                <a:ea typeface="Calibri" charset="0"/>
                <a:cs typeface="Calibri" charset="0"/>
              </a:rPr>
              <a:t>positivi</a:t>
            </a:r>
            <a:r>
              <a:rPr lang="it-IT" sz="2400" b="1" dirty="0">
                <a:solidFill>
                  <a:schemeClr val="bg1"/>
                </a:solidFill>
                <a:ea typeface="Calibri" charset="0"/>
                <a:cs typeface="Calibri" charset="0"/>
              </a:rPr>
              <a:t> e </a:t>
            </a:r>
            <a:r>
              <a:rPr lang="it-IT" sz="2400" b="1" u="sng" dirty="0">
                <a:solidFill>
                  <a:schemeClr val="bg1"/>
                </a:solidFill>
                <a:ea typeface="Calibri" charset="0"/>
                <a:cs typeface="Calibri" charset="0"/>
              </a:rPr>
              <a:t>negativi </a:t>
            </a:r>
            <a:r>
              <a:rPr lang="it-IT" sz="2400" b="1" dirty="0">
                <a:solidFill>
                  <a:schemeClr val="bg1"/>
                </a:solidFill>
                <a:ea typeface="Calibri" charset="0"/>
                <a:cs typeface="Calibri" charset="0"/>
              </a:rPr>
              <a:t>della transizione energetica</a:t>
            </a:r>
          </a:p>
        </p:txBody>
      </p:sp>
      <p:sp>
        <p:nvSpPr>
          <p:cNvPr id="13" name="Rettangolo con angoli arrotondati 12">
            <a:extLst>
              <a:ext uri="{FF2B5EF4-FFF2-40B4-BE49-F238E27FC236}">
                <a16:creationId xmlns:a16="http://schemas.microsoft.com/office/drawing/2014/main" id="{CB2A0513-A1EF-491A-9FB4-6CFEF827B5AB}"/>
              </a:ext>
            </a:extLst>
          </p:cNvPr>
          <p:cNvSpPr/>
          <p:nvPr/>
        </p:nvSpPr>
        <p:spPr>
          <a:xfrm>
            <a:off x="252471" y="2311667"/>
            <a:ext cx="827858" cy="276181"/>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t>35%</a:t>
            </a:r>
          </a:p>
        </p:txBody>
      </p:sp>
      <p:sp>
        <p:nvSpPr>
          <p:cNvPr id="15" name="CasellaDiTesto 14">
            <a:extLst>
              <a:ext uri="{FF2B5EF4-FFF2-40B4-BE49-F238E27FC236}">
                <a16:creationId xmlns:a16="http://schemas.microsoft.com/office/drawing/2014/main" id="{D60750FA-4584-4E44-B227-24B1E6C7D6A1}"/>
              </a:ext>
            </a:extLst>
          </p:cNvPr>
          <p:cNvSpPr txBox="1"/>
          <p:nvPr/>
        </p:nvSpPr>
        <p:spPr>
          <a:xfrm>
            <a:off x="821689" y="2180453"/>
            <a:ext cx="2918525" cy="538609"/>
          </a:xfrm>
          <a:prstGeom prst="rect">
            <a:avLst/>
          </a:prstGeom>
        </p:spPr>
        <p:txBody>
          <a:bodyPr vert="horz" wrap="square" lIns="0" tIns="0" rIns="0" bIns="0" rtlCol="0">
            <a:spAutoFit/>
          </a:bodyPr>
          <a:lstStyle/>
          <a:p>
            <a:pPr marL="4763" algn="ctr"/>
            <a:r>
              <a:rPr lang="it-IT" sz="1200" b="1" dirty="0">
                <a:solidFill>
                  <a:schemeClr val="tx2">
                    <a:lumMod val="40000"/>
                    <a:lumOff val="60000"/>
                  </a:schemeClr>
                </a:solidFill>
              </a:rPr>
              <a:t>Risparmi di costi </a:t>
            </a:r>
          </a:p>
          <a:p>
            <a:pPr marL="4763" algn="ctr"/>
            <a:r>
              <a:rPr lang="it-IT" sz="1200" b="1" dirty="0">
                <a:solidFill>
                  <a:schemeClr val="tx2">
                    <a:lumMod val="40000"/>
                    <a:lumOff val="60000"/>
                  </a:schemeClr>
                </a:solidFill>
              </a:rPr>
              <a:t>per imprese e famiglie </a:t>
            </a:r>
          </a:p>
          <a:p>
            <a:pPr marL="4763" algn="ctr"/>
            <a:r>
              <a:rPr lang="it-IT" sz="1100" dirty="0"/>
              <a:t>nel lungo periodo</a:t>
            </a:r>
          </a:p>
        </p:txBody>
      </p:sp>
      <p:sp>
        <p:nvSpPr>
          <p:cNvPr id="16" name="Rettangolo con angoli arrotondati 15">
            <a:extLst>
              <a:ext uri="{FF2B5EF4-FFF2-40B4-BE49-F238E27FC236}">
                <a16:creationId xmlns:a16="http://schemas.microsoft.com/office/drawing/2014/main" id="{EF2B7DA2-F597-4DEB-B109-2F845D936CC8}"/>
              </a:ext>
            </a:extLst>
          </p:cNvPr>
          <p:cNvSpPr/>
          <p:nvPr/>
        </p:nvSpPr>
        <p:spPr>
          <a:xfrm>
            <a:off x="302140" y="3517500"/>
            <a:ext cx="728520" cy="243260"/>
          </a:xfrm>
          <a:prstGeom prst="roundRect">
            <a:avLst/>
          </a:prstGeom>
          <a:solidFill>
            <a:srgbClr val="C3D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28%</a:t>
            </a:r>
          </a:p>
        </p:txBody>
      </p:sp>
      <p:sp>
        <p:nvSpPr>
          <p:cNvPr id="17" name="CasellaDiTesto 16">
            <a:extLst>
              <a:ext uri="{FF2B5EF4-FFF2-40B4-BE49-F238E27FC236}">
                <a16:creationId xmlns:a16="http://schemas.microsoft.com/office/drawing/2014/main" id="{11612DAE-A9E7-4F94-9AC0-056FE851600B}"/>
              </a:ext>
            </a:extLst>
          </p:cNvPr>
          <p:cNvSpPr txBox="1"/>
          <p:nvPr/>
        </p:nvSpPr>
        <p:spPr>
          <a:xfrm>
            <a:off x="1076114" y="3462159"/>
            <a:ext cx="2409675" cy="353943"/>
          </a:xfrm>
          <a:prstGeom prst="rect">
            <a:avLst/>
          </a:prstGeom>
        </p:spPr>
        <p:txBody>
          <a:bodyPr vert="horz" wrap="square" lIns="0" tIns="0" rIns="0" bIns="0" rtlCol="0">
            <a:spAutoFit/>
          </a:bodyPr>
          <a:lstStyle/>
          <a:p>
            <a:pPr marL="4763" algn="ctr"/>
            <a:r>
              <a:rPr lang="it-IT" sz="1200" b="1" dirty="0">
                <a:solidFill>
                  <a:schemeClr val="tx2">
                    <a:lumMod val="40000"/>
                    <a:lumOff val="60000"/>
                  </a:schemeClr>
                </a:solidFill>
              </a:rPr>
              <a:t>Creazione di posti di lavoro</a:t>
            </a:r>
          </a:p>
          <a:p>
            <a:pPr marL="4763" algn="ctr"/>
            <a:r>
              <a:rPr lang="it-IT" sz="1100" dirty="0"/>
              <a:t>negli ambiti dell’energia</a:t>
            </a:r>
          </a:p>
        </p:txBody>
      </p:sp>
      <p:sp>
        <p:nvSpPr>
          <p:cNvPr id="18" name="Rettangolo con angoli arrotondati 17">
            <a:extLst>
              <a:ext uri="{FF2B5EF4-FFF2-40B4-BE49-F238E27FC236}">
                <a16:creationId xmlns:a16="http://schemas.microsoft.com/office/drawing/2014/main" id="{56861F8E-86B7-48B6-A190-241017CB1D18}"/>
              </a:ext>
            </a:extLst>
          </p:cNvPr>
          <p:cNvSpPr/>
          <p:nvPr/>
        </p:nvSpPr>
        <p:spPr>
          <a:xfrm>
            <a:off x="182210" y="1607144"/>
            <a:ext cx="968380" cy="35364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t>42%</a:t>
            </a:r>
          </a:p>
        </p:txBody>
      </p:sp>
      <p:sp>
        <p:nvSpPr>
          <p:cNvPr id="19" name="CasellaDiTesto 18">
            <a:extLst>
              <a:ext uri="{FF2B5EF4-FFF2-40B4-BE49-F238E27FC236}">
                <a16:creationId xmlns:a16="http://schemas.microsoft.com/office/drawing/2014/main" id="{C9A154BE-52A3-4F17-B950-B0826B0B12AB}"/>
              </a:ext>
            </a:extLst>
          </p:cNvPr>
          <p:cNvSpPr txBox="1"/>
          <p:nvPr/>
        </p:nvSpPr>
        <p:spPr>
          <a:xfrm>
            <a:off x="793562" y="1606995"/>
            <a:ext cx="2974779" cy="353943"/>
          </a:xfrm>
          <a:prstGeom prst="rect">
            <a:avLst/>
          </a:prstGeom>
        </p:spPr>
        <p:txBody>
          <a:bodyPr vert="horz" wrap="square" lIns="0" tIns="0" rIns="0" bIns="0" rtlCol="0">
            <a:spAutoFit/>
          </a:bodyPr>
          <a:lstStyle/>
          <a:p>
            <a:pPr marL="4763" algn="ctr"/>
            <a:r>
              <a:rPr lang="it-IT" sz="1200" b="1" dirty="0">
                <a:solidFill>
                  <a:srgbClr val="4A7ECA"/>
                </a:solidFill>
              </a:rPr>
              <a:t>Riduzione della dipendenza</a:t>
            </a:r>
          </a:p>
          <a:p>
            <a:pPr marL="4763" algn="ctr"/>
            <a:r>
              <a:rPr lang="it-IT" sz="1100" dirty="0"/>
              <a:t>da gas e petrolio da Paesi esteri</a:t>
            </a:r>
          </a:p>
        </p:txBody>
      </p:sp>
      <p:sp>
        <p:nvSpPr>
          <p:cNvPr id="20" name="Rettangolo con angoli arrotondati 19">
            <a:extLst>
              <a:ext uri="{FF2B5EF4-FFF2-40B4-BE49-F238E27FC236}">
                <a16:creationId xmlns:a16="http://schemas.microsoft.com/office/drawing/2014/main" id="{7280BBEB-9566-49FD-9058-E429DB9ABB89}"/>
              </a:ext>
            </a:extLst>
          </p:cNvPr>
          <p:cNvSpPr/>
          <p:nvPr/>
        </p:nvSpPr>
        <p:spPr>
          <a:xfrm>
            <a:off x="302141" y="2914474"/>
            <a:ext cx="728519" cy="243259"/>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bg1"/>
                </a:solidFill>
              </a:rPr>
              <a:t>31%</a:t>
            </a:r>
          </a:p>
        </p:txBody>
      </p:sp>
      <p:sp>
        <p:nvSpPr>
          <p:cNvPr id="2" name="CasellaDiTesto 1">
            <a:extLst>
              <a:ext uri="{FF2B5EF4-FFF2-40B4-BE49-F238E27FC236}">
                <a16:creationId xmlns:a16="http://schemas.microsoft.com/office/drawing/2014/main" id="{6AFDE2A1-4B6F-2AD1-6450-9FED1E1C3FE1}"/>
              </a:ext>
            </a:extLst>
          </p:cNvPr>
          <p:cNvSpPr txBox="1"/>
          <p:nvPr/>
        </p:nvSpPr>
        <p:spPr>
          <a:xfrm>
            <a:off x="1177638" y="2859132"/>
            <a:ext cx="2206626" cy="353943"/>
          </a:xfrm>
          <a:prstGeom prst="rect">
            <a:avLst/>
          </a:prstGeom>
        </p:spPr>
        <p:txBody>
          <a:bodyPr vert="horz" wrap="square" lIns="0" tIns="0" rIns="0" bIns="0" rtlCol="0">
            <a:spAutoFit/>
          </a:bodyPr>
          <a:lstStyle/>
          <a:p>
            <a:pPr marL="4763" algn="ctr"/>
            <a:r>
              <a:rPr lang="it-IT" sz="1200" b="1" dirty="0">
                <a:solidFill>
                  <a:schemeClr val="tx2">
                    <a:lumMod val="40000"/>
                    <a:lumOff val="60000"/>
                  </a:schemeClr>
                </a:solidFill>
              </a:rPr>
              <a:t>Risparmi di costi ambientali</a:t>
            </a:r>
          </a:p>
          <a:p>
            <a:pPr marL="4763" algn="ctr"/>
            <a:r>
              <a:rPr lang="it-IT" sz="1100" dirty="0"/>
              <a:t>per tutti i territori</a:t>
            </a:r>
          </a:p>
        </p:txBody>
      </p:sp>
      <p:sp>
        <p:nvSpPr>
          <p:cNvPr id="39" name="CasellaDiTesto 38">
            <a:extLst>
              <a:ext uri="{FF2B5EF4-FFF2-40B4-BE49-F238E27FC236}">
                <a16:creationId xmlns:a16="http://schemas.microsoft.com/office/drawing/2014/main" id="{37342CE5-F0D9-3308-A534-F103074AF3B8}"/>
              </a:ext>
            </a:extLst>
          </p:cNvPr>
          <p:cNvSpPr txBox="1"/>
          <p:nvPr/>
        </p:nvSpPr>
        <p:spPr>
          <a:xfrm>
            <a:off x="662580" y="4765287"/>
            <a:ext cx="7518467" cy="219291"/>
          </a:xfrm>
          <a:prstGeom prst="rect">
            <a:avLst/>
          </a:prstGeom>
        </p:spPr>
        <p:txBody>
          <a:bodyPr wrap="square">
            <a:spAutoFit/>
          </a:bodyPr>
          <a:lstStyle>
            <a:defPPr>
              <a:defRPr lang="en-US"/>
            </a:defPPr>
            <a:lvl1pPr marR="0" lvl="0" indent="0" fontAlgn="auto">
              <a:lnSpc>
                <a:spcPct val="100000"/>
              </a:lnSpc>
              <a:spcBef>
                <a:spcPts val="0"/>
              </a:spcBef>
              <a:spcAft>
                <a:spcPts val="0"/>
              </a:spcAft>
              <a:buClrTx/>
              <a:buSzTx/>
              <a:buFontTx/>
              <a:buNone/>
              <a:tabLst/>
              <a:defRPr sz="825">
                <a:solidFill>
                  <a:schemeClr val="bg1">
                    <a:lumMod val="50000"/>
                  </a:schemeClr>
                </a:solidFill>
              </a:defRPr>
            </a:lvl1pPr>
          </a:lstStyle>
          <a:p>
            <a:r>
              <a:rPr lang="it-IT" dirty="0"/>
              <a:t>Quali tra questi potrebbero essere i primi tre effetti POSITIVI/NEGATIVI che porterebbe una reale transizione energetica dell’Italia verso le energie rinnovabili? </a:t>
            </a:r>
          </a:p>
        </p:txBody>
      </p:sp>
      <p:sp>
        <p:nvSpPr>
          <p:cNvPr id="6" name="Rettangolo 5">
            <a:extLst>
              <a:ext uri="{FF2B5EF4-FFF2-40B4-BE49-F238E27FC236}">
                <a16:creationId xmlns:a16="http://schemas.microsoft.com/office/drawing/2014/main" id="{C58A1F42-11E0-FEA8-2DC2-D729BB2291D8}"/>
              </a:ext>
            </a:extLst>
          </p:cNvPr>
          <p:cNvSpPr/>
          <p:nvPr/>
        </p:nvSpPr>
        <p:spPr>
          <a:xfrm>
            <a:off x="662580" y="4895777"/>
            <a:ext cx="1849441" cy="219291"/>
          </a:xfrm>
          <a:prstGeom prst="rect">
            <a:avLst/>
          </a:prstGeom>
        </p:spPr>
        <p:txBody>
          <a:bodyPr wrap="square">
            <a:spAutoFit/>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it-IT" sz="825" dirty="0">
                <a:solidFill>
                  <a:schemeClr val="bg1">
                    <a:lumMod val="50000"/>
                  </a:schemeClr>
                </a:solidFill>
              </a:rPr>
              <a:t>Base: Totale campione – valori %</a:t>
            </a:r>
          </a:p>
        </p:txBody>
      </p:sp>
      <p:sp>
        <p:nvSpPr>
          <p:cNvPr id="8" name="TextBox 12">
            <a:extLst>
              <a:ext uri="{FF2B5EF4-FFF2-40B4-BE49-F238E27FC236}">
                <a16:creationId xmlns:a16="http://schemas.microsoft.com/office/drawing/2014/main" id="{33115593-8139-01D9-60FF-79F9FF7EA471}"/>
              </a:ext>
            </a:extLst>
          </p:cNvPr>
          <p:cNvSpPr txBox="1"/>
          <p:nvPr/>
        </p:nvSpPr>
        <p:spPr>
          <a:xfrm>
            <a:off x="58877" y="4846318"/>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2"/>
                </a:solidFill>
                <a:latin typeface="+mn-lt"/>
                <a:ea typeface="+mn-ea"/>
                <a:cs typeface="+mn-cs"/>
              </a:rPr>
              <a:pPr marL="0" algn="l" defTabSz="924282" rtl="0" eaLnBrk="1" latinLnBrk="0" hangingPunct="1">
                <a:lnSpc>
                  <a:spcPct val="85000"/>
                </a:lnSpc>
                <a:spcBef>
                  <a:spcPts val="204"/>
                </a:spcBef>
              </a:pPr>
              <a:t>19</a:t>
            </a:fld>
            <a:endParaRPr lang="en-GB" sz="800" kern="1200" dirty="0">
              <a:solidFill>
                <a:schemeClr val="bg2"/>
              </a:solidFill>
              <a:latin typeface="+mn-lt"/>
              <a:ea typeface="+mn-ea"/>
              <a:cs typeface="+mn-cs"/>
            </a:endParaRPr>
          </a:p>
        </p:txBody>
      </p:sp>
      <p:cxnSp>
        <p:nvCxnSpPr>
          <p:cNvPr id="9" name="Straight Connector 35">
            <a:extLst>
              <a:ext uri="{FF2B5EF4-FFF2-40B4-BE49-F238E27FC236}">
                <a16:creationId xmlns:a16="http://schemas.microsoft.com/office/drawing/2014/main" id="{79D2AC23-440C-D3C0-399D-C8167EC86885}"/>
              </a:ext>
            </a:extLst>
          </p:cNvPr>
          <p:cNvCxnSpPr>
            <a:cxnSpLocks/>
          </p:cNvCxnSpPr>
          <p:nvPr/>
        </p:nvCxnSpPr>
        <p:spPr>
          <a:xfrm flipV="1">
            <a:off x="6886242" y="1139290"/>
            <a:ext cx="0" cy="3787824"/>
          </a:xfrm>
          <a:prstGeom prst="line">
            <a:avLst/>
          </a:prstGeom>
          <a:ln w="12700">
            <a:gradFill>
              <a:gsLst>
                <a:gs pos="0">
                  <a:srgbClr val="009900">
                    <a:alpha val="0"/>
                  </a:srgbClr>
                </a:gs>
                <a:gs pos="55000">
                  <a:srgbClr val="568424"/>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1" name="Rettangolo 30">
            <a:extLst>
              <a:ext uri="{FF2B5EF4-FFF2-40B4-BE49-F238E27FC236}">
                <a16:creationId xmlns:a16="http://schemas.microsoft.com/office/drawing/2014/main" id="{DBFD0803-5668-584B-D6B0-614BA79DB40C}"/>
              </a:ext>
            </a:extLst>
          </p:cNvPr>
          <p:cNvSpPr/>
          <p:nvPr/>
        </p:nvSpPr>
        <p:spPr>
          <a:xfrm flipH="1">
            <a:off x="6924893" y="1512843"/>
            <a:ext cx="2231043" cy="2837700"/>
          </a:xfrm>
          <a:prstGeom prst="rect">
            <a:avLst/>
          </a:prstGeom>
        </p:spPr>
        <p:txBody>
          <a:bodyPr wrap="square">
            <a:spAutoFit/>
          </a:bodyPr>
          <a:lstStyle/>
          <a:p>
            <a:pPr lvl="0" algn="ctr">
              <a:lnSpc>
                <a:spcPct val="90000"/>
              </a:lnSpc>
              <a:spcAft>
                <a:spcPts val="1200"/>
              </a:spcAft>
              <a:defRPr/>
            </a:pPr>
            <a:r>
              <a:rPr lang="it-IT" sz="1600" dirty="0">
                <a:ln w="0"/>
                <a:effectLst>
                  <a:outerShdw blurRad="38100" dist="19050" dir="2700000" algn="tl" rotWithShape="0">
                    <a:schemeClr val="dk1">
                      <a:alpha val="40000"/>
                    </a:schemeClr>
                  </a:outerShdw>
                </a:effectLst>
              </a:rPr>
              <a:t> </a:t>
            </a:r>
            <a:r>
              <a:rPr lang="it-IT" sz="1600" dirty="0">
                <a:ln w="0"/>
              </a:rPr>
              <a:t>Tra gli </a:t>
            </a:r>
            <a:r>
              <a:rPr lang="it-IT" sz="1600" b="1" dirty="0">
                <a:ln w="0"/>
                <a:solidFill>
                  <a:srgbClr val="4A7ECA"/>
                </a:solidFill>
              </a:rPr>
              <a:t>effetti positivi </a:t>
            </a:r>
            <a:r>
              <a:rPr lang="it-IT" sz="1600" dirty="0">
                <a:ln w="0"/>
              </a:rPr>
              <a:t>compaiono la </a:t>
            </a:r>
            <a:r>
              <a:rPr lang="it-IT" sz="1600" b="1" dirty="0">
                <a:ln w="0"/>
              </a:rPr>
              <a:t>riduzione della dipendenza estera </a:t>
            </a:r>
            <a:r>
              <a:rPr lang="it-IT" sz="1600" dirty="0">
                <a:ln w="0"/>
              </a:rPr>
              <a:t>e i </a:t>
            </a:r>
            <a:r>
              <a:rPr lang="it-IT" sz="1600" b="1" dirty="0">
                <a:ln w="0"/>
              </a:rPr>
              <a:t>risparmi di costi per imprese e famiglie</a:t>
            </a:r>
            <a:r>
              <a:rPr lang="it-IT" sz="1600" dirty="0">
                <a:ln w="0"/>
              </a:rPr>
              <a:t> nel lungo periodo.</a:t>
            </a:r>
          </a:p>
          <a:p>
            <a:pPr lvl="0" algn="ctr">
              <a:lnSpc>
                <a:spcPct val="90000"/>
              </a:lnSpc>
              <a:spcAft>
                <a:spcPts val="1200"/>
              </a:spcAft>
              <a:defRPr/>
            </a:pPr>
            <a:endParaRPr lang="it-IT" sz="1600" dirty="0">
              <a:ln w="0"/>
            </a:endParaRPr>
          </a:p>
          <a:p>
            <a:pPr lvl="0" algn="ctr">
              <a:lnSpc>
                <a:spcPct val="90000"/>
              </a:lnSpc>
              <a:spcAft>
                <a:spcPts val="1200"/>
              </a:spcAft>
              <a:defRPr/>
            </a:pPr>
            <a:r>
              <a:rPr lang="it-IT" sz="1600" dirty="0">
                <a:ln w="0"/>
              </a:rPr>
              <a:t>Tra gli </a:t>
            </a:r>
            <a:r>
              <a:rPr lang="it-IT" sz="1600" b="1" dirty="0">
                <a:ln w="0"/>
                <a:solidFill>
                  <a:srgbClr val="C00000"/>
                </a:solidFill>
              </a:rPr>
              <a:t>effetti negativi</a:t>
            </a:r>
            <a:r>
              <a:rPr lang="it-IT" sz="1600" dirty="0">
                <a:ln w="0"/>
              </a:rPr>
              <a:t>, i </a:t>
            </a:r>
            <a:r>
              <a:rPr lang="it-IT" sz="1600" b="1" dirty="0">
                <a:ln w="0"/>
              </a:rPr>
              <a:t>costi iniziali per la transizione </a:t>
            </a:r>
            <a:r>
              <a:rPr lang="it-IT" sz="1600" dirty="0">
                <a:ln w="0"/>
              </a:rPr>
              <a:t>si impongono sugli altri</a:t>
            </a:r>
          </a:p>
        </p:txBody>
      </p:sp>
      <p:sp>
        <p:nvSpPr>
          <p:cNvPr id="32" name="Rettangolo con angoli arrotondati 31">
            <a:extLst>
              <a:ext uri="{FF2B5EF4-FFF2-40B4-BE49-F238E27FC236}">
                <a16:creationId xmlns:a16="http://schemas.microsoft.com/office/drawing/2014/main" id="{D5F34C37-E8F4-813E-9230-8F66D7AAD8A5}"/>
              </a:ext>
            </a:extLst>
          </p:cNvPr>
          <p:cNvSpPr/>
          <p:nvPr/>
        </p:nvSpPr>
        <p:spPr>
          <a:xfrm>
            <a:off x="3624013" y="2311667"/>
            <a:ext cx="827858" cy="276181"/>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t>28%</a:t>
            </a:r>
          </a:p>
        </p:txBody>
      </p:sp>
      <p:sp>
        <p:nvSpPr>
          <p:cNvPr id="35" name="CasellaDiTesto 34">
            <a:extLst>
              <a:ext uri="{FF2B5EF4-FFF2-40B4-BE49-F238E27FC236}">
                <a16:creationId xmlns:a16="http://schemas.microsoft.com/office/drawing/2014/main" id="{0146D123-B9DB-A9AF-A4E5-B1FBF2531391}"/>
              </a:ext>
            </a:extLst>
          </p:cNvPr>
          <p:cNvSpPr txBox="1"/>
          <p:nvPr/>
        </p:nvSpPr>
        <p:spPr>
          <a:xfrm>
            <a:off x="4479809" y="2188147"/>
            <a:ext cx="2255928" cy="523220"/>
          </a:xfrm>
          <a:prstGeom prst="rect">
            <a:avLst/>
          </a:prstGeom>
        </p:spPr>
        <p:txBody>
          <a:bodyPr vert="horz" wrap="square" lIns="0" tIns="0" rIns="0" bIns="0" rtlCol="0">
            <a:spAutoFit/>
          </a:bodyPr>
          <a:lstStyle/>
          <a:p>
            <a:pPr marL="4763" algn="ctr"/>
            <a:r>
              <a:rPr lang="it-IT" sz="1200" b="1" dirty="0">
                <a:solidFill>
                  <a:srgbClr val="FF9999"/>
                </a:solidFill>
              </a:rPr>
              <a:t>Disparità regionali</a:t>
            </a:r>
          </a:p>
          <a:p>
            <a:pPr marL="4763" algn="ctr"/>
            <a:r>
              <a:rPr lang="it-IT" sz="1050" dirty="0">
                <a:solidFill>
                  <a:srgbClr val="222223"/>
                </a:solidFill>
              </a:rPr>
              <a:t>derivanti da un migliore accesso </a:t>
            </a:r>
          </a:p>
          <a:p>
            <a:pPr marL="4763" algn="ctr"/>
            <a:r>
              <a:rPr lang="it-IT" sz="1050" dirty="0">
                <a:solidFill>
                  <a:srgbClr val="222223"/>
                </a:solidFill>
              </a:rPr>
              <a:t>a risorse rinnovabili</a:t>
            </a:r>
          </a:p>
        </p:txBody>
      </p:sp>
      <p:sp>
        <p:nvSpPr>
          <p:cNvPr id="36" name="Rettangolo con angoli arrotondati 35">
            <a:extLst>
              <a:ext uri="{FF2B5EF4-FFF2-40B4-BE49-F238E27FC236}">
                <a16:creationId xmlns:a16="http://schemas.microsoft.com/office/drawing/2014/main" id="{05CD7265-1304-2F45-41DF-1882071694AE}"/>
              </a:ext>
            </a:extLst>
          </p:cNvPr>
          <p:cNvSpPr/>
          <p:nvPr/>
        </p:nvSpPr>
        <p:spPr>
          <a:xfrm>
            <a:off x="3673682" y="3517500"/>
            <a:ext cx="728520" cy="243260"/>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20%</a:t>
            </a:r>
          </a:p>
        </p:txBody>
      </p:sp>
      <p:sp>
        <p:nvSpPr>
          <p:cNvPr id="38" name="CasellaDiTesto 37">
            <a:extLst>
              <a:ext uri="{FF2B5EF4-FFF2-40B4-BE49-F238E27FC236}">
                <a16:creationId xmlns:a16="http://schemas.microsoft.com/office/drawing/2014/main" id="{E8DE4611-A8DA-A876-A6E2-A85AEBD5E1F7}"/>
              </a:ext>
            </a:extLst>
          </p:cNvPr>
          <p:cNvSpPr txBox="1"/>
          <p:nvPr/>
        </p:nvSpPr>
        <p:spPr>
          <a:xfrm>
            <a:off x="4534436" y="3454464"/>
            <a:ext cx="2146674" cy="369332"/>
          </a:xfrm>
          <a:prstGeom prst="rect">
            <a:avLst/>
          </a:prstGeom>
        </p:spPr>
        <p:txBody>
          <a:bodyPr vert="horz" wrap="square" lIns="0" tIns="0" rIns="0" bIns="0" rtlCol="0">
            <a:spAutoFit/>
          </a:bodyPr>
          <a:lstStyle>
            <a:defPPr>
              <a:defRPr lang="en-US"/>
            </a:defPPr>
            <a:lvl1pPr marL="4763">
              <a:defRPr sz="1400" b="1">
                <a:solidFill>
                  <a:srgbClr val="FF9999"/>
                </a:solidFill>
              </a:defRPr>
            </a:lvl1pPr>
          </a:lstStyle>
          <a:p>
            <a:pPr algn="ctr"/>
            <a:r>
              <a:rPr lang="it-IT" sz="1200" dirty="0"/>
              <a:t>Costi per riqualificazione / formazione dei lavoratori</a:t>
            </a:r>
          </a:p>
        </p:txBody>
      </p:sp>
      <p:sp>
        <p:nvSpPr>
          <p:cNvPr id="40" name="Rettangolo con angoli arrotondati 39">
            <a:extLst>
              <a:ext uri="{FF2B5EF4-FFF2-40B4-BE49-F238E27FC236}">
                <a16:creationId xmlns:a16="http://schemas.microsoft.com/office/drawing/2014/main" id="{78A48985-F74D-BCAD-89BF-7703E2E7E91B}"/>
              </a:ext>
            </a:extLst>
          </p:cNvPr>
          <p:cNvSpPr/>
          <p:nvPr/>
        </p:nvSpPr>
        <p:spPr>
          <a:xfrm>
            <a:off x="3576860" y="1624125"/>
            <a:ext cx="922164" cy="35394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t>42%</a:t>
            </a:r>
          </a:p>
        </p:txBody>
      </p:sp>
      <p:sp>
        <p:nvSpPr>
          <p:cNvPr id="41" name="CasellaDiTesto 40">
            <a:extLst>
              <a:ext uri="{FF2B5EF4-FFF2-40B4-BE49-F238E27FC236}">
                <a16:creationId xmlns:a16="http://schemas.microsoft.com/office/drawing/2014/main" id="{D807F723-30CE-17D9-F49F-C60BEB8E2A4A}"/>
              </a:ext>
            </a:extLst>
          </p:cNvPr>
          <p:cNvSpPr txBox="1"/>
          <p:nvPr/>
        </p:nvSpPr>
        <p:spPr>
          <a:xfrm>
            <a:off x="4541137" y="1522356"/>
            <a:ext cx="2133273" cy="523220"/>
          </a:xfrm>
          <a:prstGeom prst="rect">
            <a:avLst/>
          </a:prstGeom>
        </p:spPr>
        <p:txBody>
          <a:bodyPr vert="horz" wrap="square" lIns="0" tIns="0" rIns="0" bIns="0" rtlCol="0">
            <a:spAutoFit/>
          </a:bodyPr>
          <a:lstStyle/>
          <a:p>
            <a:pPr marL="4763" algn="ctr"/>
            <a:r>
              <a:rPr lang="it-IT" sz="1200" b="1" dirty="0">
                <a:solidFill>
                  <a:srgbClr val="C00000"/>
                </a:solidFill>
              </a:rPr>
              <a:t>Costi iniziali elevati</a:t>
            </a:r>
          </a:p>
          <a:p>
            <a:pPr marL="4763" algn="ctr"/>
            <a:r>
              <a:rPr lang="it-IT" sz="1050" dirty="0">
                <a:solidFill>
                  <a:srgbClr val="222223"/>
                </a:solidFill>
              </a:rPr>
              <a:t>per la riconversione/installazione dei sistemi</a:t>
            </a:r>
            <a:endParaRPr lang="it-IT" sz="1000" dirty="0">
              <a:solidFill>
                <a:srgbClr val="222223"/>
              </a:solidFill>
            </a:endParaRPr>
          </a:p>
        </p:txBody>
      </p:sp>
      <p:sp>
        <p:nvSpPr>
          <p:cNvPr id="42" name="Rettangolo con angoli arrotondati 41">
            <a:extLst>
              <a:ext uri="{FF2B5EF4-FFF2-40B4-BE49-F238E27FC236}">
                <a16:creationId xmlns:a16="http://schemas.microsoft.com/office/drawing/2014/main" id="{D1E288F2-F1C4-92E6-B2BE-08C3553A6BE6}"/>
              </a:ext>
            </a:extLst>
          </p:cNvPr>
          <p:cNvSpPr/>
          <p:nvPr/>
        </p:nvSpPr>
        <p:spPr>
          <a:xfrm>
            <a:off x="3673683" y="2914474"/>
            <a:ext cx="728519" cy="243259"/>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bg1"/>
                </a:solidFill>
              </a:rPr>
              <a:t>20%</a:t>
            </a:r>
          </a:p>
        </p:txBody>
      </p:sp>
      <p:sp>
        <p:nvSpPr>
          <p:cNvPr id="43" name="CasellaDiTesto 42">
            <a:extLst>
              <a:ext uri="{FF2B5EF4-FFF2-40B4-BE49-F238E27FC236}">
                <a16:creationId xmlns:a16="http://schemas.microsoft.com/office/drawing/2014/main" id="{26DBCBEE-67A7-E547-198F-6D96E596FD39}"/>
              </a:ext>
            </a:extLst>
          </p:cNvPr>
          <p:cNvSpPr txBox="1"/>
          <p:nvPr/>
        </p:nvSpPr>
        <p:spPr>
          <a:xfrm>
            <a:off x="4508511" y="2859132"/>
            <a:ext cx="2198525" cy="353943"/>
          </a:xfrm>
          <a:prstGeom prst="rect">
            <a:avLst/>
          </a:prstGeom>
        </p:spPr>
        <p:txBody>
          <a:bodyPr vert="horz" wrap="square" lIns="0" tIns="0" rIns="0" bIns="0" rtlCol="0">
            <a:spAutoFit/>
          </a:bodyPr>
          <a:lstStyle/>
          <a:p>
            <a:pPr marL="4763" algn="ctr"/>
            <a:r>
              <a:rPr lang="it-IT" sz="1200" b="1" dirty="0">
                <a:solidFill>
                  <a:srgbClr val="FF9999"/>
                </a:solidFill>
              </a:rPr>
              <a:t>Aumento di costi ambientali </a:t>
            </a:r>
          </a:p>
          <a:p>
            <a:pPr marL="4763" algn="ctr"/>
            <a:r>
              <a:rPr lang="it-IT" sz="1050" dirty="0">
                <a:solidFill>
                  <a:srgbClr val="222223"/>
                </a:solidFill>
              </a:rPr>
              <a:t>per tutti i territori</a:t>
            </a:r>
          </a:p>
        </p:txBody>
      </p:sp>
      <p:sp>
        <p:nvSpPr>
          <p:cNvPr id="54" name="Text Placeholder 5">
            <a:extLst>
              <a:ext uri="{FF2B5EF4-FFF2-40B4-BE49-F238E27FC236}">
                <a16:creationId xmlns:a16="http://schemas.microsoft.com/office/drawing/2014/main" id="{C999EA27-2D43-D82C-9F78-A94A41512059}"/>
              </a:ext>
            </a:extLst>
          </p:cNvPr>
          <p:cNvSpPr txBox="1">
            <a:spLocks/>
          </p:cNvSpPr>
          <p:nvPr/>
        </p:nvSpPr>
        <p:spPr>
          <a:xfrm>
            <a:off x="1600119" y="1026188"/>
            <a:ext cx="1361664" cy="536195"/>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lnSpc>
                <a:spcPct val="80000"/>
              </a:lnSpc>
              <a:buNone/>
              <a:defRPr/>
            </a:pPr>
            <a:r>
              <a:rPr lang="it-IT" sz="2400" b="1" dirty="0">
                <a:solidFill>
                  <a:srgbClr val="4A7ECA"/>
                </a:solidFill>
                <a:ea typeface="Calibri" charset="0"/>
                <a:cs typeface="Calibri" charset="0"/>
              </a:rPr>
              <a:t>POSITIVI</a:t>
            </a:r>
          </a:p>
        </p:txBody>
      </p:sp>
      <p:sp>
        <p:nvSpPr>
          <p:cNvPr id="55" name="Text Placeholder 5">
            <a:extLst>
              <a:ext uri="{FF2B5EF4-FFF2-40B4-BE49-F238E27FC236}">
                <a16:creationId xmlns:a16="http://schemas.microsoft.com/office/drawing/2014/main" id="{2DC6EC96-187A-4F98-2A99-DEC6824C0C9C}"/>
              </a:ext>
            </a:extLst>
          </p:cNvPr>
          <p:cNvSpPr txBox="1">
            <a:spLocks/>
          </p:cNvSpPr>
          <p:nvPr/>
        </p:nvSpPr>
        <p:spPr>
          <a:xfrm>
            <a:off x="4889736" y="1026188"/>
            <a:ext cx="1436074" cy="536195"/>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lnSpc>
                <a:spcPct val="80000"/>
              </a:lnSpc>
              <a:buNone/>
              <a:defRPr/>
            </a:pPr>
            <a:r>
              <a:rPr lang="it-IT" sz="2400" b="1" dirty="0">
                <a:solidFill>
                  <a:srgbClr val="C00000"/>
                </a:solidFill>
                <a:ea typeface="Calibri" charset="0"/>
                <a:cs typeface="Calibri" charset="0"/>
              </a:rPr>
              <a:t>NEGATIVI</a:t>
            </a:r>
          </a:p>
        </p:txBody>
      </p:sp>
      <p:cxnSp>
        <p:nvCxnSpPr>
          <p:cNvPr id="56" name="Straight Connector 35">
            <a:extLst>
              <a:ext uri="{FF2B5EF4-FFF2-40B4-BE49-F238E27FC236}">
                <a16:creationId xmlns:a16="http://schemas.microsoft.com/office/drawing/2014/main" id="{1AE7C843-E082-AAC4-CBD3-9984529B952F}"/>
              </a:ext>
            </a:extLst>
          </p:cNvPr>
          <p:cNvCxnSpPr>
            <a:cxnSpLocks/>
          </p:cNvCxnSpPr>
          <p:nvPr/>
        </p:nvCxnSpPr>
        <p:spPr>
          <a:xfrm flipV="1">
            <a:off x="3373255" y="1481667"/>
            <a:ext cx="0" cy="3215461"/>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60" name="Elemento grafico 59" descr="Segna Pollice su con riempimento a tinta unita">
            <a:extLst>
              <a:ext uri="{FF2B5EF4-FFF2-40B4-BE49-F238E27FC236}">
                <a16:creationId xmlns:a16="http://schemas.microsoft.com/office/drawing/2014/main" id="{F01ABEE2-209D-EED1-72FE-586C5AAB52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5519" y="905432"/>
            <a:ext cx="681763" cy="681763"/>
          </a:xfrm>
          <a:prstGeom prst="rect">
            <a:avLst/>
          </a:prstGeom>
        </p:spPr>
      </p:pic>
      <p:pic>
        <p:nvPicPr>
          <p:cNvPr id="61" name="Elemento grafico 60" descr="Segna Pollice su con riempimento a tinta unita">
            <a:extLst>
              <a:ext uri="{FF2B5EF4-FFF2-40B4-BE49-F238E27FC236}">
                <a16:creationId xmlns:a16="http://schemas.microsoft.com/office/drawing/2014/main" id="{4AE8957F-0497-581F-AA7E-2E101D45D5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3697061" y="947766"/>
            <a:ext cx="681763" cy="681763"/>
          </a:xfrm>
          <a:prstGeom prst="rect">
            <a:avLst/>
          </a:prstGeom>
        </p:spPr>
      </p:pic>
      <p:sp>
        <p:nvSpPr>
          <p:cNvPr id="4" name="Rettangolo con angoli arrotondati 3">
            <a:extLst>
              <a:ext uri="{FF2B5EF4-FFF2-40B4-BE49-F238E27FC236}">
                <a16:creationId xmlns:a16="http://schemas.microsoft.com/office/drawing/2014/main" id="{68CA7A2F-D1D7-7827-6733-E44BD6054216}"/>
              </a:ext>
            </a:extLst>
          </p:cNvPr>
          <p:cNvSpPr/>
          <p:nvPr/>
        </p:nvSpPr>
        <p:spPr>
          <a:xfrm>
            <a:off x="339617" y="4029194"/>
            <a:ext cx="653566" cy="205156"/>
          </a:xfrm>
          <a:prstGeom prst="roundRect">
            <a:avLst/>
          </a:prstGeom>
          <a:solidFill>
            <a:srgbClr val="C3D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21%</a:t>
            </a:r>
          </a:p>
        </p:txBody>
      </p:sp>
      <p:sp>
        <p:nvSpPr>
          <p:cNvPr id="5" name="CasellaDiTesto 4">
            <a:extLst>
              <a:ext uri="{FF2B5EF4-FFF2-40B4-BE49-F238E27FC236}">
                <a16:creationId xmlns:a16="http://schemas.microsoft.com/office/drawing/2014/main" id="{8C686FA4-0B97-BEBD-364F-1DF203EAED20}"/>
              </a:ext>
            </a:extLst>
          </p:cNvPr>
          <p:cNvSpPr txBox="1"/>
          <p:nvPr/>
        </p:nvSpPr>
        <p:spPr>
          <a:xfrm>
            <a:off x="800598" y="3970190"/>
            <a:ext cx="2960707" cy="323165"/>
          </a:xfrm>
          <a:prstGeom prst="rect">
            <a:avLst/>
          </a:prstGeom>
        </p:spPr>
        <p:txBody>
          <a:bodyPr vert="horz" wrap="square" lIns="0" tIns="0" rIns="0" bIns="0" rtlCol="0">
            <a:spAutoFit/>
          </a:bodyPr>
          <a:lstStyle/>
          <a:p>
            <a:pPr marL="4763" algn="ctr"/>
            <a:r>
              <a:rPr lang="it-IT" sz="1050" b="1" dirty="0">
                <a:solidFill>
                  <a:srgbClr val="A2BDE4"/>
                </a:solidFill>
              </a:rPr>
              <a:t>Aggiornamento delle infrastrutture</a:t>
            </a:r>
          </a:p>
          <a:p>
            <a:pPr marL="4763" algn="ctr"/>
            <a:r>
              <a:rPr lang="it-IT" sz="1050" b="1" dirty="0">
                <a:solidFill>
                  <a:srgbClr val="00B050"/>
                </a:solidFill>
              </a:rPr>
              <a:t> </a:t>
            </a:r>
            <a:r>
              <a:rPr lang="it-IT" sz="1000" dirty="0"/>
              <a:t>esistenti</a:t>
            </a:r>
          </a:p>
        </p:txBody>
      </p:sp>
      <p:sp>
        <p:nvSpPr>
          <p:cNvPr id="12" name="Rettangolo con angoli arrotondati 11">
            <a:extLst>
              <a:ext uri="{FF2B5EF4-FFF2-40B4-BE49-F238E27FC236}">
                <a16:creationId xmlns:a16="http://schemas.microsoft.com/office/drawing/2014/main" id="{602F784B-A3BB-BAAE-8237-C38A4F394A0E}"/>
              </a:ext>
            </a:extLst>
          </p:cNvPr>
          <p:cNvSpPr/>
          <p:nvPr/>
        </p:nvSpPr>
        <p:spPr>
          <a:xfrm>
            <a:off x="3711159" y="4029194"/>
            <a:ext cx="653566" cy="205156"/>
          </a:xfrm>
          <a:prstGeom prst="roundRect">
            <a:avLst/>
          </a:prstGeom>
          <a:solidFill>
            <a:srgbClr val="FF9999">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19%</a:t>
            </a:r>
          </a:p>
        </p:txBody>
      </p:sp>
      <p:sp>
        <p:nvSpPr>
          <p:cNvPr id="21" name="CasellaDiTesto 20">
            <a:extLst>
              <a:ext uri="{FF2B5EF4-FFF2-40B4-BE49-F238E27FC236}">
                <a16:creationId xmlns:a16="http://schemas.microsoft.com/office/drawing/2014/main" id="{4E780CC2-DDF2-87A9-11D2-1FD9B4D40A07}"/>
              </a:ext>
            </a:extLst>
          </p:cNvPr>
          <p:cNvSpPr txBox="1"/>
          <p:nvPr/>
        </p:nvSpPr>
        <p:spPr>
          <a:xfrm>
            <a:off x="4127420" y="3970190"/>
            <a:ext cx="2960707" cy="323165"/>
          </a:xfrm>
          <a:prstGeom prst="rect">
            <a:avLst/>
          </a:prstGeom>
        </p:spPr>
        <p:txBody>
          <a:bodyPr vert="horz" wrap="square" lIns="0" tIns="0" rIns="0" bIns="0" rtlCol="0">
            <a:spAutoFit/>
          </a:bodyPr>
          <a:lstStyle/>
          <a:p>
            <a:pPr marL="4763" algn="ctr"/>
            <a:r>
              <a:rPr lang="it-IT" sz="1050" b="1" dirty="0">
                <a:solidFill>
                  <a:srgbClr val="FF9999"/>
                </a:solidFill>
              </a:rPr>
              <a:t>Aggiornamento delle infrastrutture</a:t>
            </a:r>
          </a:p>
          <a:p>
            <a:pPr marL="4763" algn="ctr"/>
            <a:r>
              <a:rPr lang="it-IT" sz="1050" b="1" dirty="0">
                <a:solidFill>
                  <a:srgbClr val="00B050"/>
                </a:solidFill>
              </a:rPr>
              <a:t> </a:t>
            </a:r>
            <a:r>
              <a:rPr lang="it-IT" sz="1000" dirty="0"/>
              <a:t>esistenti (tempi imprevedibili)</a:t>
            </a:r>
          </a:p>
        </p:txBody>
      </p:sp>
      <p:sp>
        <p:nvSpPr>
          <p:cNvPr id="22" name="Text Placeholder 5">
            <a:extLst>
              <a:ext uri="{FF2B5EF4-FFF2-40B4-BE49-F238E27FC236}">
                <a16:creationId xmlns:a16="http://schemas.microsoft.com/office/drawing/2014/main" id="{D2F92454-14D6-DDC8-DC0F-83F0FF167AFC}"/>
              </a:ext>
            </a:extLst>
          </p:cNvPr>
          <p:cNvSpPr txBox="1">
            <a:spLocks/>
          </p:cNvSpPr>
          <p:nvPr/>
        </p:nvSpPr>
        <p:spPr>
          <a:xfrm>
            <a:off x="-14432" y="4291100"/>
            <a:ext cx="1361664" cy="536195"/>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a:lnSpc>
                <a:spcPct val="80000"/>
              </a:lnSpc>
              <a:buNone/>
              <a:defRPr/>
            </a:pPr>
            <a:r>
              <a:rPr lang="it-IT" sz="1400" b="1" dirty="0">
                <a:solidFill>
                  <a:srgbClr val="4A7ECA"/>
                </a:solidFill>
                <a:ea typeface="Calibri" charset="0"/>
                <a:cs typeface="Calibri" charset="0"/>
              </a:rPr>
              <a:t>NET POSITIVI</a:t>
            </a:r>
          </a:p>
        </p:txBody>
      </p:sp>
      <p:sp>
        <p:nvSpPr>
          <p:cNvPr id="23" name="Text Placeholder 5">
            <a:extLst>
              <a:ext uri="{FF2B5EF4-FFF2-40B4-BE49-F238E27FC236}">
                <a16:creationId xmlns:a16="http://schemas.microsoft.com/office/drawing/2014/main" id="{EC19FE19-2B06-B21E-63AC-C2C33D2B9EB4}"/>
              </a:ext>
            </a:extLst>
          </p:cNvPr>
          <p:cNvSpPr txBox="1">
            <a:spLocks/>
          </p:cNvSpPr>
          <p:nvPr/>
        </p:nvSpPr>
        <p:spPr>
          <a:xfrm>
            <a:off x="1600119" y="4291100"/>
            <a:ext cx="1361664" cy="536195"/>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a:lnSpc>
                <a:spcPct val="80000"/>
              </a:lnSpc>
              <a:buNone/>
              <a:defRPr/>
            </a:pPr>
            <a:r>
              <a:rPr lang="it-IT" sz="1400" b="1" dirty="0">
                <a:solidFill>
                  <a:srgbClr val="4A7ECA"/>
                </a:solidFill>
                <a:latin typeface="Arial Black" panose="020B0A04020102020204" pitchFamily="34" charset="0"/>
                <a:ea typeface="Calibri" charset="0"/>
                <a:cs typeface="Calibri" charset="0"/>
              </a:rPr>
              <a:t>92%</a:t>
            </a:r>
          </a:p>
        </p:txBody>
      </p:sp>
      <p:sp>
        <p:nvSpPr>
          <p:cNvPr id="24" name="Text Placeholder 5">
            <a:extLst>
              <a:ext uri="{FF2B5EF4-FFF2-40B4-BE49-F238E27FC236}">
                <a16:creationId xmlns:a16="http://schemas.microsoft.com/office/drawing/2014/main" id="{804E954F-B0D7-DD08-09FF-368DDEC52530}"/>
              </a:ext>
            </a:extLst>
          </p:cNvPr>
          <p:cNvSpPr txBox="1">
            <a:spLocks/>
          </p:cNvSpPr>
          <p:nvPr/>
        </p:nvSpPr>
        <p:spPr>
          <a:xfrm>
            <a:off x="3357110" y="4291100"/>
            <a:ext cx="1361664" cy="536195"/>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a:lnSpc>
                <a:spcPct val="80000"/>
              </a:lnSpc>
              <a:buNone/>
              <a:defRPr/>
            </a:pPr>
            <a:r>
              <a:rPr lang="it-IT" sz="1400" b="1" dirty="0">
                <a:solidFill>
                  <a:srgbClr val="C00000"/>
                </a:solidFill>
                <a:ea typeface="Calibri" charset="0"/>
                <a:cs typeface="Calibri" charset="0"/>
              </a:rPr>
              <a:t>NET NEGATIVI</a:t>
            </a:r>
          </a:p>
        </p:txBody>
      </p:sp>
      <p:sp>
        <p:nvSpPr>
          <p:cNvPr id="25" name="Text Placeholder 5">
            <a:extLst>
              <a:ext uri="{FF2B5EF4-FFF2-40B4-BE49-F238E27FC236}">
                <a16:creationId xmlns:a16="http://schemas.microsoft.com/office/drawing/2014/main" id="{D03282C6-0C92-917E-81C2-8FF256A47D5C}"/>
              </a:ext>
            </a:extLst>
          </p:cNvPr>
          <p:cNvSpPr txBox="1">
            <a:spLocks/>
          </p:cNvSpPr>
          <p:nvPr/>
        </p:nvSpPr>
        <p:spPr>
          <a:xfrm>
            <a:off x="4926941" y="4291100"/>
            <a:ext cx="1361664" cy="536195"/>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a:lnSpc>
                <a:spcPct val="80000"/>
              </a:lnSpc>
              <a:buNone/>
              <a:defRPr/>
            </a:pPr>
            <a:r>
              <a:rPr lang="it-IT" sz="1400" b="1" dirty="0">
                <a:solidFill>
                  <a:srgbClr val="C00000"/>
                </a:solidFill>
                <a:latin typeface="Arial Black" panose="020B0A04020102020204" pitchFamily="34" charset="0"/>
                <a:ea typeface="Calibri" charset="0"/>
                <a:cs typeface="Calibri" charset="0"/>
              </a:rPr>
              <a:t>86%</a:t>
            </a:r>
          </a:p>
        </p:txBody>
      </p:sp>
      <p:sp>
        <p:nvSpPr>
          <p:cNvPr id="26" name="Rettangolo 25">
            <a:extLst>
              <a:ext uri="{FF2B5EF4-FFF2-40B4-BE49-F238E27FC236}">
                <a16:creationId xmlns:a16="http://schemas.microsoft.com/office/drawing/2014/main" id="{8347D78F-7ACB-771E-185C-E6841D3FC111}"/>
              </a:ext>
            </a:extLst>
          </p:cNvPr>
          <p:cNvSpPr/>
          <p:nvPr/>
        </p:nvSpPr>
        <p:spPr>
          <a:xfrm>
            <a:off x="105028" y="4350543"/>
            <a:ext cx="3155693" cy="346585"/>
          </a:xfrm>
          <a:prstGeom prst="rect">
            <a:avLst/>
          </a:prstGeom>
          <a:noFill/>
          <a:ln>
            <a:solidFill>
              <a:srgbClr val="4A7E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a:extLst>
              <a:ext uri="{FF2B5EF4-FFF2-40B4-BE49-F238E27FC236}">
                <a16:creationId xmlns:a16="http://schemas.microsoft.com/office/drawing/2014/main" id="{88CCAB85-3279-3419-7500-04095124C616}"/>
              </a:ext>
            </a:extLst>
          </p:cNvPr>
          <p:cNvSpPr/>
          <p:nvPr/>
        </p:nvSpPr>
        <p:spPr>
          <a:xfrm>
            <a:off x="3485789" y="4350543"/>
            <a:ext cx="3155693" cy="34658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02145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 name="Grafico 262">
            <a:extLst>
              <a:ext uri="{FF2B5EF4-FFF2-40B4-BE49-F238E27FC236}">
                <a16:creationId xmlns:a16="http://schemas.microsoft.com/office/drawing/2014/main" id="{87EA085C-42D4-4DA9-AEAE-65652FD38890}"/>
              </a:ext>
            </a:extLst>
          </p:cNvPr>
          <p:cNvGraphicFramePr/>
          <p:nvPr>
            <p:extLst>
              <p:ext uri="{D42A27DB-BD31-4B8C-83A1-F6EECF244321}">
                <p14:modId xmlns:p14="http://schemas.microsoft.com/office/powerpoint/2010/main" val="2875971720"/>
              </p:ext>
            </p:extLst>
          </p:nvPr>
        </p:nvGraphicFramePr>
        <p:xfrm>
          <a:off x="2311561" y="1189322"/>
          <a:ext cx="4508327" cy="1550203"/>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3"/>
          <p:cNvSpPr txBox="1">
            <a:spLocks/>
          </p:cNvSpPr>
          <p:nvPr/>
        </p:nvSpPr>
        <p:spPr bwMode="gray">
          <a:xfrm>
            <a:off x="174406" y="104762"/>
            <a:ext cx="8804919" cy="359073"/>
          </a:xfrm>
          <a:prstGeom prst="rect">
            <a:avLst/>
          </a:prstGeom>
          <a:solidFill>
            <a:srgbClr val="009900"/>
          </a:solidFill>
        </p:spPr>
        <p:txBody>
          <a:bodyPr wrap="square" lIns="0" tIns="0" rIns="0" bIns="0" rtlCol="0" anchor="ctr">
            <a:spAutoFit/>
          </a:bodyPr>
          <a:lstStyle>
            <a:lvl1pPr algn="l" defTabSz="1051802" rtl="0" eaLnBrk="1" latinLnBrk="0" hangingPunct="1">
              <a:lnSpc>
                <a:spcPts val="4100"/>
              </a:lnSpc>
              <a:spcBef>
                <a:spcPts val="0"/>
              </a:spcBef>
              <a:buNone/>
              <a:defRPr lang="en-GB" sz="3600" b="1" kern="1200" smtClean="0">
                <a:solidFill>
                  <a:schemeClr val="bg1"/>
                </a:solidFill>
                <a:latin typeface="+mj-lt"/>
                <a:ea typeface="+mn-ea"/>
                <a:cs typeface="+mn-cs"/>
              </a:defRPr>
            </a:lvl1pPr>
          </a:lstStyle>
          <a:p>
            <a:pPr marL="85725" defTabSz="715436">
              <a:lnSpc>
                <a:spcPts val="2789"/>
              </a:lnSpc>
              <a:defRPr/>
            </a:pPr>
            <a:r>
              <a:rPr lang="en-GB" sz="2400" dirty="0">
                <a:solidFill>
                  <a:prstClr val="white"/>
                </a:solidFill>
                <a:latin typeface="Segoe UI"/>
              </a:rPr>
              <a:t>DESCRIZIONE DEL CAMPIONE</a:t>
            </a:r>
          </a:p>
        </p:txBody>
      </p:sp>
      <p:cxnSp>
        <p:nvCxnSpPr>
          <p:cNvPr id="13" name="Conector recto 82">
            <a:extLst>
              <a:ext uri="{FF2B5EF4-FFF2-40B4-BE49-F238E27FC236}">
                <a16:creationId xmlns:a16="http://schemas.microsoft.com/office/drawing/2014/main" id="{07CAEAFD-C82B-4DE3-9783-0B0DB4F505C8}"/>
              </a:ext>
            </a:extLst>
          </p:cNvPr>
          <p:cNvCxnSpPr>
            <a:cxnSpLocks/>
          </p:cNvCxnSpPr>
          <p:nvPr/>
        </p:nvCxnSpPr>
        <p:spPr>
          <a:xfrm>
            <a:off x="787474" y="3099775"/>
            <a:ext cx="7677204" cy="0"/>
          </a:xfrm>
          <a:prstGeom prst="line">
            <a:avLst/>
          </a:prstGeom>
          <a:noFill/>
          <a:ln w="12700">
            <a:solidFill>
              <a:srgbClr val="58585B"/>
            </a:solidFill>
            <a:round/>
            <a:headEnd/>
            <a:tailEnd/>
          </a:ln>
          <a:effectLst/>
          <a:extLst>
            <a:ext uri="{909E8E84-426E-40dd-AFC4-6F175D3DCCD1}">
              <a14:hiddenFill xmlns:lc="http://schemas.openxmlformats.org/drawingml/2006/lockedCanvas" xmlns="" xmlns:a14="http://schemas.microsoft.com/office/drawing/2010/main">
                <a:noFill/>
              </a14:hiddenFill>
            </a:ext>
          </a:extLst>
        </p:spPr>
      </p:cxnSp>
      <p:cxnSp>
        <p:nvCxnSpPr>
          <p:cNvPr id="18" name="Conector recto 92">
            <a:extLst>
              <a:ext uri="{FF2B5EF4-FFF2-40B4-BE49-F238E27FC236}">
                <a16:creationId xmlns:a16="http://schemas.microsoft.com/office/drawing/2014/main" id="{1B4DF545-7D8C-4127-A19C-29BF1B30CDD3}"/>
              </a:ext>
            </a:extLst>
          </p:cNvPr>
          <p:cNvCxnSpPr>
            <a:cxnSpLocks/>
          </p:cNvCxnSpPr>
          <p:nvPr/>
        </p:nvCxnSpPr>
        <p:spPr>
          <a:xfrm flipV="1">
            <a:off x="6112933" y="1225007"/>
            <a:ext cx="0" cy="1524581"/>
          </a:xfrm>
          <a:prstGeom prst="line">
            <a:avLst/>
          </a:prstGeom>
          <a:noFill/>
          <a:ln w="12700">
            <a:solidFill>
              <a:srgbClr val="58585B"/>
            </a:solidFill>
            <a:round/>
            <a:headEnd/>
            <a:tailEnd/>
          </a:ln>
          <a:effectLst/>
          <a:extLst>
            <a:ext uri="{909E8E84-426E-40dd-AFC4-6F175D3DCCD1}">
              <a14:hiddenFill xmlns:lc="http://schemas.openxmlformats.org/drawingml/2006/lockedCanvas" xmlns="" xmlns:a14="http://schemas.microsoft.com/office/drawing/2010/main">
                <a:noFill/>
              </a14:hiddenFill>
            </a:ext>
          </a:extLst>
        </p:spPr>
      </p:cxnSp>
      <p:cxnSp>
        <p:nvCxnSpPr>
          <p:cNvPr id="209" name="Conector recto 92">
            <a:extLst>
              <a:ext uri="{FF2B5EF4-FFF2-40B4-BE49-F238E27FC236}">
                <a16:creationId xmlns:a16="http://schemas.microsoft.com/office/drawing/2014/main" id="{8EFAD7CD-BA6B-4339-A0DA-EDBEE3D36877}"/>
              </a:ext>
            </a:extLst>
          </p:cNvPr>
          <p:cNvCxnSpPr>
            <a:cxnSpLocks/>
          </p:cNvCxnSpPr>
          <p:nvPr/>
        </p:nvCxnSpPr>
        <p:spPr>
          <a:xfrm flipV="1">
            <a:off x="3032641" y="1225007"/>
            <a:ext cx="0" cy="1524581"/>
          </a:xfrm>
          <a:prstGeom prst="line">
            <a:avLst/>
          </a:prstGeom>
          <a:noFill/>
          <a:ln w="12700">
            <a:solidFill>
              <a:srgbClr val="58585B"/>
            </a:solidFill>
            <a:round/>
            <a:headEnd/>
            <a:tailEnd/>
          </a:ln>
          <a:effectLst/>
          <a:extLst>
            <a:ext uri="{909E8E84-426E-40dd-AFC4-6F175D3DCCD1}">
              <a14:hiddenFill xmlns:lc="http://schemas.openxmlformats.org/drawingml/2006/lockedCanvas" xmlns="" xmlns:a14="http://schemas.microsoft.com/office/drawing/2010/main">
                <a:noFill/>
              </a14:hiddenFill>
            </a:ext>
          </a:extLst>
        </p:spPr>
      </p:cxnSp>
      <p:sp>
        <p:nvSpPr>
          <p:cNvPr id="264" name="CuadroTexto 80">
            <a:extLst>
              <a:ext uri="{FF2B5EF4-FFF2-40B4-BE49-F238E27FC236}">
                <a16:creationId xmlns:a16="http://schemas.microsoft.com/office/drawing/2014/main" id="{C0BCF36D-9CB0-4F1D-8886-7ADB40407DBE}"/>
              </a:ext>
            </a:extLst>
          </p:cNvPr>
          <p:cNvSpPr txBox="1"/>
          <p:nvPr/>
        </p:nvSpPr>
        <p:spPr>
          <a:xfrm>
            <a:off x="3759324" y="797432"/>
            <a:ext cx="1612800" cy="215444"/>
          </a:xfrm>
          <a:prstGeom prst="rect">
            <a:avLst/>
          </a:prstGeom>
          <a:solidFill>
            <a:srgbClr val="58585B"/>
          </a:solidFill>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marR="0" lvl="0" indent="0" algn="ctr" defTabSz="914400" eaLnBrk="1" fontAlgn="auto" latinLnBrk="0" hangingPunct="1">
              <a:lnSpc>
                <a:spcPct val="100000"/>
              </a:lnSpc>
              <a:spcBef>
                <a:spcPts val="0"/>
              </a:spcBef>
              <a:spcAft>
                <a:spcPts val="0"/>
              </a:spcAft>
              <a:buClrTx/>
              <a:buSzTx/>
              <a:buFontTx/>
              <a:buNone/>
              <a:tabLst/>
              <a:defRPr/>
            </a:pPr>
            <a:r>
              <a:rPr lang="es-ES" sz="1400" b="1" kern="0" dirty="0">
                <a:solidFill>
                  <a:schemeClr val="bg1"/>
                </a:solidFill>
                <a:latin typeface="Calibri" panose="020F0502020204030204" pitchFamily="34" charset="0"/>
                <a:cs typeface="Calibri" panose="020F0502020204030204" pitchFamily="34" charset="0"/>
              </a:rPr>
              <a:t>ETÀ</a:t>
            </a:r>
            <a:endParaRPr kumimoji="0" lang="en-US" sz="14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265" name="CuadroTexto 80">
            <a:extLst>
              <a:ext uri="{FF2B5EF4-FFF2-40B4-BE49-F238E27FC236}">
                <a16:creationId xmlns:a16="http://schemas.microsoft.com/office/drawing/2014/main" id="{884C6084-57A8-4E67-8137-F1224E2C05CB}"/>
              </a:ext>
            </a:extLst>
          </p:cNvPr>
          <p:cNvSpPr txBox="1"/>
          <p:nvPr/>
        </p:nvSpPr>
        <p:spPr>
          <a:xfrm>
            <a:off x="705600" y="797432"/>
            <a:ext cx="1612800" cy="216000"/>
          </a:xfrm>
          <a:prstGeom prst="rect">
            <a:avLst/>
          </a:prstGeom>
          <a:solidFill>
            <a:srgbClr val="58585B"/>
          </a:solidFill>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marR="0" lvl="0" indent="0" algn="ctr" defTabSz="914400" eaLnBrk="1" fontAlgn="auto" latinLnBrk="0" hangingPunct="1">
              <a:lnSpc>
                <a:spcPct val="100000"/>
              </a:lnSpc>
              <a:spcBef>
                <a:spcPts val="0"/>
              </a:spcBef>
              <a:spcAft>
                <a:spcPts val="0"/>
              </a:spcAft>
              <a:buClrTx/>
              <a:buSzTx/>
              <a:buFontTx/>
              <a:buNone/>
              <a:tabLst/>
              <a:defRPr/>
            </a:pPr>
            <a:r>
              <a:rPr lang="es-ES" sz="1400" b="1" kern="0" dirty="0">
                <a:solidFill>
                  <a:schemeClr val="bg1"/>
                </a:solidFill>
                <a:latin typeface="Calibri" panose="020F0502020204030204" pitchFamily="34" charset="0"/>
                <a:cs typeface="Calibri" panose="020F0502020204030204" pitchFamily="34" charset="0"/>
              </a:rPr>
              <a:t>GENERE</a:t>
            </a:r>
            <a:endParaRPr kumimoji="0" lang="en-US" sz="14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266" name="CasellaDiTesto 42">
            <a:extLst>
              <a:ext uri="{FF2B5EF4-FFF2-40B4-BE49-F238E27FC236}">
                <a16:creationId xmlns:a16="http://schemas.microsoft.com/office/drawing/2014/main" id="{6737DBBF-0BEF-4E5C-AD19-7DF0A279F67E}"/>
              </a:ext>
            </a:extLst>
          </p:cNvPr>
          <p:cNvSpPr txBox="1"/>
          <p:nvPr/>
        </p:nvSpPr>
        <p:spPr>
          <a:xfrm>
            <a:off x="1717649" y="2560582"/>
            <a:ext cx="502167" cy="276999"/>
          </a:xfrm>
          <a:prstGeom prst="rect">
            <a:avLst/>
          </a:prstGeom>
        </p:spPr>
        <p:txBody>
          <a:bodyPr vert="horz" wrap="square" lIns="0" tIns="0" rIns="0" bIns="0" rtlCol="0">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algn="ctr"/>
            <a:r>
              <a:rPr lang="it-IT" b="1" dirty="0">
                <a:solidFill>
                  <a:srgbClr val="009900"/>
                </a:solidFill>
              </a:rPr>
              <a:t>50%</a:t>
            </a:r>
          </a:p>
        </p:txBody>
      </p:sp>
      <p:sp>
        <p:nvSpPr>
          <p:cNvPr id="267" name="CasellaDiTesto 45">
            <a:extLst>
              <a:ext uri="{FF2B5EF4-FFF2-40B4-BE49-F238E27FC236}">
                <a16:creationId xmlns:a16="http://schemas.microsoft.com/office/drawing/2014/main" id="{8574D59B-385E-4016-BFD7-5B9B69B6A924}"/>
              </a:ext>
            </a:extLst>
          </p:cNvPr>
          <p:cNvSpPr txBox="1"/>
          <p:nvPr/>
        </p:nvSpPr>
        <p:spPr>
          <a:xfrm>
            <a:off x="832892" y="2560582"/>
            <a:ext cx="502167" cy="276999"/>
          </a:xfrm>
          <a:prstGeom prst="rect">
            <a:avLst/>
          </a:prstGeom>
        </p:spPr>
        <p:txBody>
          <a:bodyPr vert="horz" wrap="square" lIns="0" tIns="0" rIns="0" bIns="0" rtlCol="0">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algn="ctr"/>
            <a:r>
              <a:rPr lang="it-IT" b="1" dirty="0">
                <a:solidFill>
                  <a:srgbClr val="009900"/>
                </a:solidFill>
              </a:rPr>
              <a:t>50%</a:t>
            </a:r>
          </a:p>
        </p:txBody>
      </p:sp>
      <p:grpSp>
        <p:nvGrpSpPr>
          <p:cNvPr id="268" name="Group 51">
            <a:extLst>
              <a:ext uri="{FF2B5EF4-FFF2-40B4-BE49-F238E27FC236}">
                <a16:creationId xmlns:a16="http://schemas.microsoft.com/office/drawing/2014/main" id="{0F0C8A94-3528-4895-B67C-44E43805BB58}"/>
              </a:ext>
            </a:extLst>
          </p:cNvPr>
          <p:cNvGrpSpPr>
            <a:grpSpLocks/>
          </p:cNvGrpSpPr>
          <p:nvPr/>
        </p:nvGrpSpPr>
        <p:grpSpPr bwMode="auto">
          <a:xfrm>
            <a:off x="774530" y="1447244"/>
            <a:ext cx="582487" cy="644558"/>
            <a:chOff x="2123" y="1662"/>
            <a:chExt cx="871" cy="1014"/>
          </a:xfrm>
        </p:grpSpPr>
        <p:sp>
          <p:nvSpPr>
            <p:cNvPr id="269" name="Freeform 52">
              <a:extLst>
                <a:ext uri="{FF2B5EF4-FFF2-40B4-BE49-F238E27FC236}">
                  <a16:creationId xmlns:a16="http://schemas.microsoft.com/office/drawing/2014/main" id="{C4B41F8E-E04D-468B-99F9-75657A53E72B}"/>
                </a:ext>
              </a:extLst>
            </p:cNvPr>
            <p:cNvSpPr>
              <a:spLocks/>
            </p:cNvSpPr>
            <p:nvPr/>
          </p:nvSpPr>
          <p:spPr bwMode="auto">
            <a:xfrm>
              <a:off x="2470" y="2337"/>
              <a:ext cx="177" cy="78"/>
            </a:xfrm>
            <a:custGeom>
              <a:avLst/>
              <a:gdLst>
                <a:gd name="T0" fmla="*/ 177 w 177"/>
                <a:gd name="T1" fmla="*/ 0 h 78"/>
                <a:gd name="T2" fmla="*/ 89 w 177"/>
                <a:gd name="T3" fmla="*/ 78 h 78"/>
                <a:gd name="T4" fmla="*/ 0 w 177"/>
                <a:gd name="T5" fmla="*/ 0 h 78"/>
              </a:gdLst>
              <a:ahLst/>
              <a:cxnLst>
                <a:cxn ang="0">
                  <a:pos x="T0" y="T1"/>
                </a:cxn>
                <a:cxn ang="0">
                  <a:pos x="T2" y="T3"/>
                </a:cxn>
                <a:cxn ang="0">
                  <a:pos x="T4" y="T5"/>
                </a:cxn>
              </a:cxnLst>
              <a:rect l="0" t="0" r="r" b="b"/>
              <a:pathLst>
                <a:path w="177" h="78">
                  <a:moveTo>
                    <a:pt x="177" y="0"/>
                  </a:moveTo>
                  <a:lnTo>
                    <a:pt x="89" y="78"/>
                  </a:lnTo>
                  <a:lnTo>
                    <a:pt x="0" y="0"/>
                  </a:lnTo>
                </a:path>
              </a:pathLst>
            </a:custGeom>
            <a:noFill/>
            <a:ln w="19050" cap="rnd">
              <a:solidFill>
                <a:srgbClr val="0099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Freeform 53">
              <a:extLst>
                <a:ext uri="{FF2B5EF4-FFF2-40B4-BE49-F238E27FC236}">
                  <a16:creationId xmlns:a16="http://schemas.microsoft.com/office/drawing/2014/main" id="{9508200D-0139-46BA-B12E-EC071AE9F1DE}"/>
                </a:ext>
              </a:extLst>
            </p:cNvPr>
            <p:cNvSpPr>
              <a:spLocks/>
            </p:cNvSpPr>
            <p:nvPr/>
          </p:nvSpPr>
          <p:spPr bwMode="auto">
            <a:xfrm>
              <a:off x="2123" y="1898"/>
              <a:ext cx="871" cy="778"/>
            </a:xfrm>
            <a:custGeom>
              <a:avLst/>
              <a:gdLst>
                <a:gd name="T0" fmla="*/ 302 w 414"/>
                <a:gd name="T1" fmla="*/ 0 h 370"/>
                <a:gd name="T2" fmla="*/ 321 w 414"/>
                <a:gd name="T3" fmla="*/ 31 h 370"/>
                <a:gd name="T4" fmla="*/ 300 w 414"/>
                <a:gd name="T5" fmla="*/ 63 h 370"/>
                <a:gd name="T6" fmla="*/ 260 w 414"/>
                <a:gd name="T7" fmla="*/ 125 h 370"/>
                <a:gd name="T8" fmla="*/ 263 w 414"/>
                <a:gd name="T9" fmla="*/ 152 h 370"/>
                <a:gd name="T10" fmla="*/ 269 w 414"/>
                <a:gd name="T11" fmla="*/ 163 h 370"/>
                <a:gd name="T12" fmla="*/ 273 w 414"/>
                <a:gd name="T13" fmla="*/ 165 h 370"/>
                <a:gd name="T14" fmla="*/ 341 w 414"/>
                <a:gd name="T15" fmla="*/ 184 h 370"/>
                <a:gd name="T16" fmla="*/ 368 w 414"/>
                <a:gd name="T17" fmla="*/ 198 h 370"/>
                <a:gd name="T18" fmla="*/ 395 w 414"/>
                <a:gd name="T19" fmla="*/ 243 h 370"/>
                <a:gd name="T20" fmla="*/ 414 w 414"/>
                <a:gd name="T21" fmla="*/ 344 h 370"/>
                <a:gd name="T22" fmla="*/ 207 w 414"/>
                <a:gd name="T23" fmla="*/ 370 h 370"/>
                <a:gd name="T24" fmla="*/ 0 w 414"/>
                <a:gd name="T25" fmla="*/ 344 h 370"/>
                <a:gd name="T26" fmla="*/ 19 w 414"/>
                <a:gd name="T27" fmla="*/ 243 h 370"/>
                <a:gd name="T28" fmla="*/ 46 w 414"/>
                <a:gd name="T29" fmla="*/ 198 h 370"/>
                <a:gd name="T30" fmla="*/ 72 w 414"/>
                <a:gd name="T31" fmla="*/ 184 h 370"/>
                <a:gd name="T32" fmla="*/ 140 w 414"/>
                <a:gd name="T33" fmla="*/ 165 h 370"/>
                <a:gd name="T34" fmla="*/ 144 w 414"/>
                <a:gd name="T35" fmla="*/ 163 h 370"/>
                <a:gd name="T36" fmla="*/ 151 w 414"/>
                <a:gd name="T37" fmla="*/ 152 h 370"/>
                <a:gd name="T38" fmla="*/ 154 w 414"/>
                <a:gd name="T39" fmla="*/ 125 h 370"/>
                <a:gd name="T40" fmla="*/ 114 w 414"/>
                <a:gd name="T41" fmla="*/ 63 h 370"/>
                <a:gd name="T42" fmla="*/ 93 w 414"/>
                <a:gd name="T43" fmla="*/ 31 h 370"/>
                <a:gd name="T44" fmla="*/ 111 w 414"/>
                <a:gd name="T45"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370">
                  <a:moveTo>
                    <a:pt x="302" y="0"/>
                  </a:moveTo>
                  <a:cubicBezTo>
                    <a:pt x="313" y="3"/>
                    <a:pt x="321" y="16"/>
                    <a:pt x="321" y="31"/>
                  </a:cubicBezTo>
                  <a:cubicBezTo>
                    <a:pt x="321" y="48"/>
                    <a:pt x="312" y="62"/>
                    <a:pt x="300" y="63"/>
                  </a:cubicBezTo>
                  <a:cubicBezTo>
                    <a:pt x="293" y="89"/>
                    <a:pt x="279" y="111"/>
                    <a:pt x="260" y="125"/>
                  </a:cubicBezTo>
                  <a:cubicBezTo>
                    <a:pt x="263" y="152"/>
                    <a:pt x="263" y="152"/>
                    <a:pt x="263" y="152"/>
                  </a:cubicBezTo>
                  <a:cubicBezTo>
                    <a:pt x="263" y="157"/>
                    <a:pt x="266" y="160"/>
                    <a:pt x="269" y="163"/>
                  </a:cubicBezTo>
                  <a:cubicBezTo>
                    <a:pt x="271" y="164"/>
                    <a:pt x="272" y="164"/>
                    <a:pt x="273" y="165"/>
                  </a:cubicBezTo>
                  <a:cubicBezTo>
                    <a:pt x="341" y="184"/>
                    <a:pt x="341" y="184"/>
                    <a:pt x="341" y="184"/>
                  </a:cubicBezTo>
                  <a:cubicBezTo>
                    <a:pt x="350" y="186"/>
                    <a:pt x="359" y="191"/>
                    <a:pt x="368" y="198"/>
                  </a:cubicBezTo>
                  <a:cubicBezTo>
                    <a:pt x="381" y="210"/>
                    <a:pt x="391" y="226"/>
                    <a:pt x="395" y="243"/>
                  </a:cubicBezTo>
                  <a:cubicBezTo>
                    <a:pt x="414" y="344"/>
                    <a:pt x="414" y="344"/>
                    <a:pt x="414" y="344"/>
                  </a:cubicBezTo>
                  <a:cubicBezTo>
                    <a:pt x="414" y="344"/>
                    <a:pt x="317" y="370"/>
                    <a:pt x="207" y="370"/>
                  </a:cubicBezTo>
                  <a:cubicBezTo>
                    <a:pt x="96" y="370"/>
                    <a:pt x="0" y="344"/>
                    <a:pt x="0" y="344"/>
                  </a:cubicBezTo>
                  <a:cubicBezTo>
                    <a:pt x="19" y="243"/>
                    <a:pt x="19" y="243"/>
                    <a:pt x="19" y="243"/>
                  </a:cubicBezTo>
                  <a:cubicBezTo>
                    <a:pt x="23" y="226"/>
                    <a:pt x="32" y="210"/>
                    <a:pt x="46" y="198"/>
                  </a:cubicBezTo>
                  <a:cubicBezTo>
                    <a:pt x="55" y="191"/>
                    <a:pt x="64" y="186"/>
                    <a:pt x="72" y="184"/>
                  </a:cubicBezTo>
                  <a:cubicBezTo>
                    <a:pt x="140" y="165"/>
                    <a:pt x="140" y="165"/>
                    <a:pt x="140" y="165"/>
                  </a:cubicBezTo>
                  <a:cubicBezTo>
                    <a:pt x="142" y="164"/>
                    <a:pt x="143" y="164"/>
                    <a:pt x="144" y="163"/>
                  </a:cubicBezTo>
                  <a:cubicBezTo>
                    <a:pt x="148" y="160"/>
                    <a:pt x="150" y="157"/>
                    <a:pt x="151" y="152"/>
                  </a:cubicBezTo>
                  <a:cubicBezTo>
                    <a:pt x="154" y="125"/>
                    <a:pt x="154" y="125"/>
                    <a:pt x="154" y="125"/>
                  </a:cubicBezTo>
                  <a:cubicBezTo>
                    <a:pt x="135" y="111"/>
                    <a:pt x="121" y="89"/>
                    <a:pt x="114" y="63"/>
                  </a:cubicBezTo>
                  <a:cubicBezTo>
                    <a:pt x="102" y="62"/>
                    <a:pt x="93" y="48"/>
                    <a:pt x="93" y="31"/>
                  </a:cubicBezTo>
                  <a:cubicBezTo>
                    <a:pt x="93" y="16"/>
                    <a:pt x="100" y="3"/>
                    <a:pt x="111" y="0"/>
                  </a:cubicBezTo>
                </a:path>
              </a:pathLst>
            </a:custGeom>
            <a:noFill/>
            <a:ln w="19050" cap="rnd">
              <a:solidFill>
                <a:srgbClr val="00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Freeform 54">
              <a:extLst>
                <a:ext uri="{FF2B5EF4-FFF2-40B4-BE49-F238E27FC236}">
                  <a16:creationId xmlns:a16="http://schemas.microsoft.com/office/drawing/2014/main" id="{47EB1AE0-F4B1-42A5-8F39-71FF35D706D3}"/>
                </a:ext>
              </a:extLst>
            </p:cNvPr>
            <p:cNvSpPr>
              <a:spLocks/>
            </p:cNvSpPr>
            <p:nvPr/>
          </p:nvSpPr>
          <p:spPr bwMode="auto">
            <a:xfrm>
              <a:off x="2346" y="1662"/>
              <a:ext cx="425" cy="236"/>
            </a:xfrm>
            <a:custGeom>
              <a:avLst/>
              <a:gdLst>
                <a:gd name="T0" fmla="*/ 196 w 202"/>
                <a:gd name="T1" fmla="*/ 112 h 112"/>
                <a:gd name="T2" fmla="*/ 101 w 202"/>
                <a:gd name="T3" fmla="*/ 0 h 112"/>
                <a:gd name="T4" fmla="*/ 5 w 202"/>
                <a:gd name="T5" fmla="*/ 112 h 112"/>
              </a:gdLst>
              <a:ahLst/>
              <a:cxnLst>
                <a:cxn ang="0">
                  <a:pos x="T0" y="T1"/>
                </a:cxn>
                <a:cxn ang="0">
                  <a:pos x="T2" y="T3"/>
                </a:cxn>
                <a:cxn ang="0">
                  <a:pos x="T4" y="T5"/>
                </a:cxn>
              </a:cxnLst>
              <a:rect l="0" t="0" r="r" b="b"/>
              <a:pathLst>
                <a:path w="202" h="112">
                  <a:moveTo>
                    <a:pt x="196" y="112"/>
                  </a:moveTo>
                  <a:cubicBezTo>
                    <a:pt x="196" y="112"/>
                    <a:pt x="202" y="0"/>
                    <a:pt x="101" y="0"/>
                  </a:cubicBezTo>
                  <a:cubicBezTo>
                    <a:pt x="0" y="0"/>
                    <a:pt x="5" y="112"/>
                    <a:pt x="5" y="112"/>
                  </a:cubicBezTo>
                </a:path>
              </a:pathLst>
            </a:custGeom>
            <a:noFill/>
            <a:ln w="19050" cap="rnd">
              <a:solidFill>
                <a:srgbClr val="00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Freeform 55">
              <a:extLst>
                <a:ext uri="{FF2B5EF4-FFF2-40B4-BE49-F238E27FC236}">
                  <a16:creationId xmlns:a16="http://schemas.microsoft.com/office/drawing/2014/main" id="{5C2B4352-65A3-488E-A0A4-B40C14FCDA9D}"/>
                </a:ext>
              </a:extLst>
            </p:cNvPr>
            <p:cNvSpPr>
              <a:spLocks/>
            </p:cNvSpPr>
            <p:nvPr/>
          </p:nvSpPr>
          <p:spPr bwMode="auto">
            <a:xfrm>
              <a:off x="2371" y="1750"/>
              <a:ext cx="373" cy="70"/>
            </a:xfrm>
            <a:custGeom>
              <a:avLst/>
              <a:gdLst>
                <a:gd name="T0" fmla="*/ 0 w 177"/>
                <a:gd name="T1" fmla="*/ 22 h 33"/>
                <a:gd name="T2" fmla="*/ 20 w 177"/>
                <a:gd name="T3" fmla="*/ 5 h 33"/>
                <a:gd name="T4" fmla="*/ 62 w 177"/>
                <a:gd name="T5" fmla="*/ 10 h 33"/>
                <a:gd name="T6" fmla="*/ 120 w 177"/>
                <a:gd name="T7" fmla="*/ 31 h 33"/>
                <a:gd name="T8" fmla="*/ 177 w 177"/>
                <a:gd name="T9" fmla="*/ 22 h 33"/>
              </a:gdLst>
              <a:ahLst/>
              <a:cxnLst>
                <a:cxn ang="0">
                  <a:pos x="T0" y="T1"/>
                </a:cxn>
                <a:cxn ang="0">
                  <a:pos x="T2" y="T3"/>
                </a:cxn>
                <a:cxn ang="0">
                  <a:pos x="T4" y="T5"/>
                </a:cxn>
                <a:cxn ang="0">
                  <a:pos x="T6" y="T7"/>
                </a:cxn>
                <a:cxn ang="0">
                  <a:pos x="T8" y="T9"/>
                </a:cxn>
              </a:cxnLst>
              <a:rect l="0" t="0" r="r" b="b"/>
              <a:pathLst>
                <a:path w="177" h="33">
                  <a:moveTo>
                    <a:pt x="0" y="22"/>
                  </a:moveTo>
                  <a:cubicBezTo>
                    <a:pt x="4" y="14"/>
                    <a:pt x="12" y="8"/>
                    <a:pt x="20" y="5"/>
                  </a:cubicBezTo>
                  <a:cubicBezTo>
                    <a:pt x="34" y="0"/>
                    <a:pt x="49" y="4"/>
                    <a:pt x="62" y="10"/>
                  </a:cubicBezTo>
                  <a:cubicBezTo>
                    <a:pt x="81" y="18"/>
                    <a:pt x="98" y="29"/>
                    <a:pt x="120" y="31"/>
                  </a:cubicBezTo>
                  <a:cubicBezTo>
                    <a:pt x="140" y="33"/>
                    <a:pt x="159" y="31"/>
                    <a:pt x="177" y="22"/>
                  </a:cubicBezTo>
                </a:path>
              </a:pathLst>
            </a:custGeom>
            <a:noFill/>
            <a:ln w="19050" cap="rnd">
              <a:solidFill>
                <a:srgbClr val="00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Freeform 56">
              <a:extLst>
                <a:ext uri="{FF2B5EF4-FFF2-40B4-BE49-F238E27FC236}">
                  <a16:creationId xmlns:a16="http://schemas.microsoft.com/office/drawing/2014/main" id="{C845A650-BB49-4047-AC41-38DCAA999A82}"/>
                </a:ext>
              </a:extLst>
            </p:cNvPr>
            <p:cNvSpPr>
              <a:spLocks/>
            </p:cNvSpPr>
            <p:nvPr/>
          </p:nvSpPr>
          <p:spPr bwMode="auto">
            <a:xfrm>
              <a:off x="2441" y="2205"/>
              <a:ext cx="233" cy="105"/>
            </a:xfrm>
            <a:custGeom>
              <a:avLst/>
              <a:gdLst>
                <a:gd name="T0" fmla="*/ 233 w 233"/>
                <a:gd name="T1" fmla="*/ 0 h 105"/>
                <a:gd name="T2" fmla="*/ 118 w 233"/>
                <a:gd name="T3" fmla="*/ 105 h 105"/>
                <a:gd name="T4" fmla="*/ 0 w 233"/>
                <a:gd name="T5" fmla="*/ 0 h 105"/>
              </a:gdLst>
              <a:ahLst/>
              <a:cxnLst>
                <a:cxn ang="0">
                  <a:pos x="T0" y="T1"/>
                </a:cxn>
                <a:cxn ang="0">
                  <a:pos x="T2" y="T3"/>
                </a:cxn>
                <a:cxn ang="0">
                  <a:pos x="T4" y="T5"/>
                </a:cxn>
              </a:cxnLst>
              <a:rect l="0" t="0" r="r" b="b"/>
              <a:pathLst>
                <a:path w="233" h="105">
                  <a:moveTo>
                    <a:pt x="233" y="0"/>
                  </a:moveTo>
                  <a:lnTo>
                    <a:pt x="118" y="105"/>
                  </a:lnTo>
                  <a:lnTo>
                    <a:pt x="0" y="0"/>
                  </a:lnTo>
                </a:path>
              </a:pathLst>
            </a:custGeom>
            <a:noFill/>
            <a:ln w="19050" cap="rnd">
              <a:solidFill>
                <a:srgbClr val="0099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Line 57">
              <a:extLst>
                <a:ext uri="{FF2B5EF4-FFF2-40B4-BE49-F238E27FC236}">
                  <a16:creationId xmlns:a16="http://schemas.microsoft.com/office/drawing/2014/main" id="{828260EB-9E53-4F4B-A46A-9A5F086A4835}"/>
                </a:ext>
              </a:extLst>
            </p:cNvPr>
            <p:cNvSpPr>
              <a:spLocks noChangeShapeType="1"/>
            </p:cNvSpPr>
            <p:nvPr/>
          </p:nvSpPr>
          <p:spPr bwMode="auto">
            <a:xfrm flipV="1">
              <a:off x="2744" y="2460"/>
              <a:ext cx="132" cy="25"/>
            </a:xfrm>
            <a:prstGeom prst="line">
              <a:avLst/>
            </a:prstGeom>
            <a:noFill/>
            <a:ln w="19050" cap="rnd">
              <a:solidFill>
                <a:srgbClr val="0099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5" name="Group 104">
            <a:extLst>
              <a:ext uri="{FF2B5EF4-FFF2-40B4-BE49-F238E27FC236}">
                <a16:creationId xmlns:a16="http://schemas.microsoft.com/office/drawing/2014/main" id="{0DEE8C88-D056-4D5E-988A-AC2D46A9C380}"/>
              </a:ext>
            </a:extLst>
          </p:cNvPr>
          <p:cNvGrpSpPr>
            <a:grpSpLocks/>
          </p:cNvGrpSpPr>
          <p:nvPr/>
        </p:nvGrpSpPr>
        <p:grpSpPr bwMode="auto">
          <a:xfrm>
            <a:off x="1624980" y="1447972"/>
            <a:ext cx="582487" cy="644558"/>
            <a:chOff x="3403" y="1654"/>
            <a:chExt cx="872" cy="1014"/>
          </a:xfrm>
        </p:grpSpPr>
        <p:sp>
          <p:nvSpPr>
            <p:cNvPr id="276" name="Freeform 105">
              <a:extLst>
                <a:ext uri="{FF2B5EF4-FFF2-40B4-BE49-F238E27FC236}">
                  <a16:creationId xmlns:a16="http://schemas.microsoft.com/office/drawing/2014/main" id="{6255680E-EFB9-4C19-B11D-679138EC96D0}"/>
                </a:ext>
              </a:extLst>
            </p:cNvPr>
            <p:cNvSpPr>
              <a:spLocks/>
            </p:cNvSpPr>
            <p:nvPr/>
          </p:nvSpPr>
          <p:spPr bwMode="auto">
            <a:xfrm>
              <a:off x="3403" y="1732"/>
              <a:ext cx="872" cy="936"/>
            </a:xfrm>
            <a:custGeom>
              <a:avLst/>
              <a:gdLst>
                <a:gd name="T0" fmla="*/ 375 w 414"/>
                <a:gd name="T1" fmla="*/ 427 h 445"/>
                <a:gd name="T2" fmla="*/ 414 w 414"/>
                <a:gd name="T3" fmla="*/ 419 h 445"/>
                <a:gd name="T4" fmla="*/ 398 w 414"/>
                <a:gd name="T5" fmla="*/ 339 h 445"/>
                <a:gd name="T6" fmla="*/ 370 w 414"/>
                <a:gd name="T7" fmla="*/ 293 h 445"/>
                <a:gd name="T8" fmla="*/ 344 w 414"/>
                <a:gd name="T9" fmla="*/ 279 h 445"/>
                <a:gd name="T10" fmla="*/ 275 w 414"/>
                <a:gd name="T11" fmla="*/ 259 h 445"/>
                <a:gd name="T12" fmla="*/ 270 w 414"/>
                <a:gd name="T13" fmla="*/ 257 h 445"/>
                <a:gd name="T14" fmla="*/ 264 w 414"/>
                <a:gd name="T15" fmla="*/ 246 h 445"/>
                <a:gd name="T16" fmla="*/ 261 w 414"/>
                <a:gd name="T17" fmla="*/ 219 h 445"/>
                <a:gd name="T18" fmla="*/ 290 w 414"/>
                <a:gd name="T19" fmla="*/ 158 h 445"/>
                <a:gd name="T20" fmla="*/ 275 w 414"/>
                <a:gd name="T21" fmla="*/ 56 h 445"/>
                <a:gd name="T22" fmla="*/ 207 w 414"/>
                <a:gd name="T23" fmla="*/ 3 h 445"/>
                <a:gd name="T24" fmla="*/ 138 w 414"/>
                <a:gd name="T25" fmla="*/ 56 h 445"/>
                <a:gd name="T26" fmla="*/ 124 w 414"/>
                <a:gd name="T27" fmla="*/ 158 h 445"/>
                <a:gd name="T28" fmla="*/ 153 w 414"/>
                <a:gd name="T29" fmla="*/ 219 h 445"/>
                <a:gd name="T30" fmla="*/ 150 w 414"/>
                <a:gd name="T31" fmla="*/ 246 h 445"/>
                <a:gd name="T32" fmla="*/ 143 w 414"/>
                <a:gd name="T33" fmla="*/ 257 h 445"/>
                <a:gd name="T34" fmla="*/ 139 w 414"/>
                <a:gd name="T35" fmla="*/ 259 h 445"/>
                <a:gd name="T36" fmla="*/ 70 w 414"/>
                <a:gd name="T37" fmla="*/ 279 h 445"/>
                <a:gd name="T38" fmla="*/ 43 w 414"/>
                <a:gd name="T39" fmla="*/ 293 h 445"/>
                <a:gd name="T40" fmla="*/ 16 w 414"/>
                <a:gd name="T41" fmla="*/ 339 h 445"/>
                <a:gd name="T42" fmla="*/ 0 w 414"/>
                <a:gd name="T43" fmla="*/ 419 h 445"/>
                <a:gd name="T44" fmla="*/ 39 w 414"/>
                <a:gd name="T45" fmla="*/ 427 h 445"/>
                <a:gd name="T46" fmla="*/ 207 w 414"/>
                <a:gd name="T47" fmla="*/ 445 h 445"/>
                <a:gd name="T48" fmla="*/ 207 w 414"/>
                <a:gd name="T49" fmla="*/ 445 h 445"/>
                <a:gd name="T50" fmla="*/ 375 w 414"/>
                <a:gd name="T51" fmla="*/ 427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4" h="445">
                  <a:moveTo>
                    <a:pt x="375" y="427"/>
                  </a:moveTo>
                  <a:cubicBezTo>
                    <a:pt x="414" y="419"/>
                    <a:pt x="414" y="419"/>
                    <a:pt x="414" y="419"/>
                  </a:cubicBezTo>
                  <a:cubicBezTo>
                    <a:pt x="398" y="339"/>
                    <a:pt x="398" y="339"/>
                    <a:pt x="398" y="339"/>
                  </a:cubicBezTo>
                  <a:cubicBezTo>
                    <a:pt x="394" y="321"/>
                    <a:pt x="384" y="305"/>
                    <a:pt x="370" y="293"/>
                  </a:cubicBezTo>
                  <a:cubicBezTo>
                    <a:pt x="361" y="286"/>
                    <a:pt x="352" y="281"/>
                    <a:pt x="344" y="279"/>
                  </a:cubicBezTo>
                  <a:cubicBezTo>
                    <a:pt x="275" y="259"/>
                    <a:pt x="275" y="259"/>
                    <a:pt x="275" y="259"/>
                  </a:cubicBezTo>
                  <a:cubicBezTo>
                    <a:pt x="273" y="258"/>
                    <a:pt x="272" y="258"/>
                    <a:pt x="270" y="257"/>
                  </a:cubicBezTo>
                  <a:cubicBezTo>
                    <a:pt x="267" y="254"/>
                    <a:pt x="264" y="251"/>
                    <a:pt x="264" y="246"/>
                  </a:cubicBezTo>
                  <a:cubicBezTo>
                    <a:pt x="261" y="219"/>
                    <a:pt x="261" y="219"/>
                    <a:pt x="261" y="219"/>
                  </a:cubicBezTo>
                  <a:cubicBezTo>
                    <a:pt x="282" y="200"/>
                    <a:pt x="289" y="183"/>
                    <a:pt x="290" y="158"/>
                  </a:cubicBezTo>
                  <a:cubicBezTo>
                    <a:pt x="290" y="123"/>
                    <a:pt x="275" y="56"/>
                    <a:pt x="275" y="56"/>
                  </a:cubicBezTo>
                  <a:cubicBezTo>
                    <a:pt x="259" y="0"/>
                    <a:pt x="207" y="3"/>
                    <a:pt x="207" y="3"/>
                  </a:cubicBezTo>
                  <a:cubicBezTo>
                    <a:pt x="207" y="3"/>
                    <a:pt x="155" y="0"/>
                    <a:pt x="138" y="56"/>
                  </a:cubicBezTo>
                  <a:cubicBezTo>
                    <a:pt x="138" y="56"/>
                    <a:pt x="123" y="123"/>
                    <a:pt x="124" y="158"/>
                  </a:cubicBezTo>
                  <a:cubicBezTo>
                    <a:pt x="125" y="183"/>
                    <a:pt x="132" y="200"/>
                    <a:pt x="153" y="219"/>
                  </a:cubicBezTo>
                  <a:cubicBezTo>
                    <a:pt x="150" y="246"/>
                    <a:pt x="150" y="246"/>
                    <a:pt x="150" y="246"/>
                  </a:cubicBezTo>
                  <a:cubicBezTo>
                    <a:pt x="149" y="251"/>
                    <a:pt x="147" y="254"/>
                    <a:pt x="143" y="257"/>
                  </a:cubicBezTo>
                  <a:cubicBezTo>
                    <a:pt x="142" y="258"/>
                    <a:pt x="141" y="258"/>
                    <a:pt x="139" y="259"/>
                  </a:cubicBezTo>
                  <a:cubicBezTo>
                    <a:pt x="70" y="279"/>
                    <a:pt x="70" y="279"/>
                    <a:pt x="70" y="279"/>
                  </a:cubicBezTo>
                  <a:cubicBezTo>
                    <a:pt x="61" y="281"/>
                    <a:pt x="52" y="286"/>
                    <a:pt x="43" y="293"/>
                  </a:cubicBezTo>
                  <a:cubicBezTo>
                    <a:pt x="29" y="305"/>
                    <a:pt x="20" y="321"/>
                    <a:pt x="16" y="339"/>
                  </a:cubicBezTo>
                  <a:cubicBezTo>
                    <a:pt x="0" y="419"/>
                    <a:pt x="0" y="419"/>
                    <a:pt x="0" y="419"/>
                  </a:cubicBezTo>
                  <a:cubicBezTo>
                    <a:pt x="39" y="427"/>
                    <a:pt x="39" y="427"/>
                    <a:pt x="39" y="427"/>
                  </a:cubicBezTo>
                  <a:cubicBezTo>
                    <a:pt x="94" y="439"/>
                    <a:pt x="150" y="445"/>
                    <a:pt x="207" y="445"/>
                  </a:cubicBezTo>
                  <a:cubicBezTo>
                    <a:pt x="207" y="445"/>
                    <a:pt x="207" y="445"/>
                    <a:pt x="207" y="445"/>
                  </a:cubicBezTo>
                  <a:cubicBezTo>
                    <a:pt x="263" y="445"/>
                    <a:pt x="320" y="439"/>
                    <a:pt x="375" y="427"/>
                  </a:cubicBezTo>
                  <a:close/>
                </a:path>
              </a:pathLst>
            </a:custGeom>
            <a:noFill/>
            <a:ln w="19050" cap="rnd">
              <a:solidFill>
                <a:srgbClr val="00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Freeform 106">
              <a:extLst>
                <a:ext uri="{FF2B5EF4-FFF2-40B4-BE49-F238E27FC236}">
                  <a16:creationId xmlns:a16="http://schemas.microsoft.com/office/drawing/2014/main" id="{EE6856C5-1C6A-4201-8B8F-3EDB22CDBBE8}"/>
                </a:ext>
              </a:extLst>
            </p:cNvPr>
            <p:cNvSpPr>
              <a:spLocks/>
            </p:cNvSpPr>
            <p:nvPr/>
          </p:nvSpPr>
          <p:spPr bwMode="auto">
            <a:xfrm>
              <a:off x="3721" y="2237"/>
              <a:ext cx="236" cy="105"/>
            </a:xfrm>
            <a:custGeom>
              <a:avLst/>
              <a:gdLst>
                <a:gd name="T0" fmla="*/ 236 w 236"/>
                <a:gd name="T1" fmla="*/ 0 h 105"/>
                <a:gd name="T2" fmla="*/ 118 w 236"/>
                <a:gd name="T3" fmla="*/ 105 h 105"/>
                <a:gd name="T4" fmla="*/ 0 w 236"/>
                <a:gd name="T5" fmla="*/ 0 h 105"/>
              </a:gdLst>
              <a:ahLst/>
              <a:cxnLst>
                <a:cxn ang="0">
                  <a:pos x="T0" y="T1"/>
                </a:cxn>
                <a:cxn ang="0">
                  <a:pos x="T2" y="T3"/>
                </a:cxn>
                <a:cxn ang="0">
                  <a:pos x="T4" y="T5"/>
                </a:cxn>
              </a:cxnLst>
              <a:rect l="0" t="0" r="r" b="b"/>
              <a:pathLst>
                <a:path w="236" h="105">
                  <a:moveTo>
                    <a:pt x="236" y="0"/>
                  </a:moveTo>
                  <a:lnTo>
                    <a:pt x="118" y="105"/>
                  </a:lnTo>
                  <a:lnTo>
                    <a:pt x="0" y="0"/>
                  </a:lnTo>
                </a:path>
              </a:pathLst>
            </a:custGeom>
            <a:noFill/>
            <a:ln w="19050" cap="rnd">
              <a:solidFill>
                <a:srgbClr val="0099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Freeform 107">
              <a:extLst>
                <a:ext uri="{FF2B5EF4-FFF2-40B4-BE49-F238E27FC236}">
                  <a16:creationId xmlns:a16="http://schemas.microsoft.com/office/drawing/2014/main" id="{398FBF52-61D1-494C-A510-F31E7FBD7BF9}"/>
                </a:ext>
              </a:extLst>
            </p:cNvPr>
            <p:cNvSpPr>
              <a:spLocks/>
            </p:cNvSpPr>
            <p:nvPr/>
          </p:nvSpPr>
          <p:spPr bwMode="auto">
            <a:xfrm>
              <a:off x="3839" y="2382"/>
              <a:ext cx="160" cy="70"/>
            </a:xfrm>
            <a:custGeom>
              <a:avLst/>
              <a:gdLst>
                <a:gd name="T0" fmla="*/ 76 w 76"/>
                <a:gd name="T1" fmla="*/ 0 h 33"/>
                <a:gd name="T2" fmla="*/ 48 w 76"/>
                <a:gd name="T3" fmla="*/ 27 h 33"/>
                <a:gd name="T4" fmla="*/ 25 w 76"/>
                <a:gd name="T5" fmla="*/ 27 h 33"/>
                <a:gd name="T6" fmla="*/ 0 w 76"/>
                <a:gd name="T7" fmla="*/ 3 h 33"/>
              </a:gdLst>
              <a:ahLst/>
              <a:cxnLst>
                <a:cxn ang="0">
                  <a:pos x="T0" y="T1"/>
                </a:cxn>
                <a:cxn ang="0">
                  <a:pos x="T2" y="T3"/>
                </a:cxn>
                <a:cxn ang="0">
                  <a:pos x="T4" y="T5"/>
                </a:cxn>
                <a:cxn ang="0">
                  <a:pos x="T6" y="T7"/>
                </a:cxn>
              </a:cxnLst>
              <a:rect l="0" t="0" r="r" b="b"/>
              <a:pathLst>
                <a:path w="76" h="33">
                  <a:moveTo>
                    <a:pt x="76" y="0"/>
                  </a:moveTo>
                  <a:cubicBezTo>
                    <a:pt x="48" y="27"/>
                    <a:pt x="48" y="27"/>
                    <a:pt x="48" y="27"/>
                  </a:cubicBezTo>
                  <a:cubicBezTo>
                    <a:pt x="42" y="33"/>
                    <a:pt x="31" y="33"/>
                    <a:pt x="25" y="27"/>
                  </a:cubicBezTo>
                  <a:cubicBezTo>
                    <a:pt x="0" y="3"/>
                    <a:pt x="0" y="3"/>
                    <a:pt x="0" y="3"/>
                  </a:cubicBezTo>
                </a:path>
              </a:pathLst>
            </a:custGeom>
            <a:noFill/>
            <a:ln w="19050" cap="rnd">
              <a:solidFill>
                <a:srgbClr val="00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Freeform 108">
              <a:extLst>
                <a:ext uri="{FF2B5EF4-FFF2-40B4-BE49-F238E27FC236}">
                  <a16:creationId xmlns:a16="http://schemas.microsoft.com/office/drawing/2014/main" id="{141863A6-D802-4168-9B59-252ACCF7F896}"/>
                </a:ext>
              </a:extLst>
            </p:cNvPr>
            <p:cNvSpPr>
              <a:spLocks/>
            </p:cNvSpPr>
            <p:nvPr/>
          </p:nvSpPr>
          <p:spPr bwMode="auto">
            <a:xfrm>
              <a:off x="3677" y="2382"/>
              <a:ext cx="162" cy="70"/>
            </a:xfrm>
            <a:custGeom>
              <a:avLst/>
              <a:gdLst>
                <a:gd name="T0" fmla="*/ 0 w 77"/>
                <a:gd name="T1" fmla="*/ 0 h 33"/>
                <a:gd name="T2" fmla="*/ 28 w 77"/>
                <a:gd name="T3" fmla="*/ 27 h 33"/>
                <a:gd name="T4" fmla="*/ 52 w 77"/>
                <a:gd name="T5" fmla="*/ 27 h 33"/>
                <a:gd name="T6" fmla="*/ 77 w 77"/>
                <a:gd name="T7" fmla="*/ 3 h 33"/>
              </a:gdLst>
              <a:ahLst/>
              <a:cxnLst>
                <a:cxn ang="0">
                  <a:pos x="T0" y="T1"/>
                </a:cxn>
                <a:cxn ang="0">
                  <a:pos x="T2" y="T3"/>
                </a:cxn>
                <a:cxn ang="0">
                  <a:pos x="T4" y="T5"/>
                </a:cxn>
                <a:cxn ang="0">
                  <a:pos x="T6" y="T7"/>
                </a:cxn>
              </a:cxnLst>
              <a:rect l="0" t="0" r="r" b="b"/>
              <a:pathLst>
                <a:path w="77" h="33">
                  <a:moveTo>
                    <a:pt x="0" y="0"/>
                  </a:moveTo>
                  <a:cubicBezTo>
                    <a:pt x="28" y="27"/>
                    <a:pt x="28" y="27"/>
                    <a:pt x="28" y="27"/>
                  </a:cubicBezTo>
                  <a:cubicBezTo>
                    <a:pt x="35" y="33"/>
                    <a:pt x="45" y="33"/>
                    <a:pt x="52" y="27"/>
                  </a:cubicBezTo>
                  <a:cubicBezTo>
                    <a:pt x="77" y="3"/>
                    <a:pt x="77" y="3"/>
                    <a:pt x="77" y="3"/>
                  </a:cubicBezTo>
                </a:path>
              </a:pathLst>
            </a:custGeom>
            <a:noFill/>
            <a:ln w="19050" cap="rnd">
              <a:solidFill>
                <a:srgbClr val="00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Freeform 109">
              <a:extLst>
                <a:ext uri="{FF2B5EF4-FFF2-40B4-BE49-F238E27FC236}">
                  <a16:creationId xmlns:a16="http://schemas.microsoft.com/office/drawing/2014/main" id="{5EA0B6C3-218F-457E-9817-DAF0F36149E8}"/>
                </a:ext>
              </a:extLst>
            </p:cNvPr>
            <p:cNvSpPr>
              <a:spLocks/>
            </p:cNvSpPr>
            <p:nvPr/>
          </p:nvSpPr>
          <p:spPr bwMode="auto">
            <a:xfrm>
              <a:off x="3839" y="1654"/>
              <a:ext cx="362" cy="551"/>
            </a:xfrm>
            <a:custGeom>
              <a:avLst/>
              <a:gdLst>
                <a:gd name="T0" fmla="*/ 0 w 172"/>
                <a:gd name="T1" fmla="*/ 0 h 262"/>
                <a:gd name="T2" fmla="*/ 99 w 172"/>
                <a:gd name="T3" fmla="*/ 60 h 262"/>
                <a:gd name="T4" fmla="*/ 112 w 172"/>
                <a:gd name="T5" fmla="*/ 113 h 262"/>
                <a:gd name="T6" fmla="*/ 128 w 172"/>
                <a:gd name="T7" fmla="*/ 186 h 262"/>
                <a:gd name="T8" fmla="*/ 172 w 172"/>
                <a:gd name="T9" fmla="*/ 217 h 262"/>
                <a:gd name="T10" fmla="*/ 89 w 172"/>
                <a:gd name="T11" fmla="*/ 252 h 262"/>
              </a:gdLst>
              <a:ahLst/>
              <a:cxnLst>
                <a:cxn ang="0">
                  <a:pos x="T0" y="T1"/>
                </a:cxn>
                <a:cxn ang="0">
                  <a:pos x="T2" y="T3"/>
                </a:cxn>
                <a:cxn ang="0">
                  <a:pos x="T4" y="T5"/>
                </a:cxn>
                <a:cxn ang="0">
                  <a:pos x="T6" y="T7"/>
                </a:cxn>
                <a:cxn ang="0">
                  <a:pos x="T8" y="T9"/>
                </a:cxn>
                <a:cxn ang="0">
                  <a:pos x="T10" y="T11"/>
                </a:cxn>
              </a:cxnLst>
              <a:rect l="0" t="0" r="r" b="b"/>
              <a:pathLst>
                <a:path w="172" h="262">
                  <a:moveTo>
                    <a:pt x="0" y="0"/>
                  </a:moveTo>
                  <a:cubicBezTo>
                    <a:pt x="40" y="0"/>
                    <a:pt x="82" y="22"/>
                    <a:pt x="99" y="60"/>
                  </a:cubicBezTo>
                  <a:cubicBezTo>
                    <a:pt x="107" y="77"/>
                    <a:pt x="110" y="95"/>
                    <a:pt x="112" y="113"/>
                  </a:cubicBezTo>
                  <a:cubicBezTo>
                    <a:pt x="115" y="138"/>
                    <a:pt x="116" y="163"/>
                    <a:pt x="128" y="186"/>
                  </a:cubicBezTo>
                  <a:cubicBezTo>
                    <a:pt x="137" y="202"/>
                    <a:pt x="151" y="214"/>
                    <a:pt x="172" y="217"/>
                  </a:cubicBezTo>
                  <a:cubicBezTo>
                    <a:pt x="172" y="217"/>
                    <a:pt x="146" y="262"/>
                    <a:pt x="89" y="252"/>
                  </a:cubicBezTo>
                </a:path>
              </a:pathLst>
            </a:custGeom>
            <a:noFill/>
            <a:ln w="19050" cap="rnd">
              <a:solidFill>
                <a:srgbClr val="00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Freeform 110">
              <a:extLst>
                <a:ext uri="{FF2B5EF4-FFF2-40B4-BE49-F238E27FC236}">
                  <a16:creationId xmlns:a16="http://schemas.microsoft.com/office/drawing/2014/main" id="{62628737-2419-4ECB-934C-798F6E41D5C4}"/>
                </a:ext>
              </a:extLst>
            </p:cNvPr>
            <p:cNvSpPr>
              <a:spLocks/>
            </p:cNvSpPr>
            <p:nvPr/>
          </p:nvSpPr>
          <p:spPr bwMode="auto">
            <a:xfrm>
              <a:off x="3474" y="1654"/>
              <a:ext cx="365" cy="551"/>
            </a:xfrm>
            <a:custGeom>
              <a:avLst/>
              <a:gdLst>
                <a:gd name="T0" fmla="*/ 173 w 173"/>
                <a:gd name="T1" fmla="*/ 0 h 262"/>
                <a:gd name="T2" fmla="*/ 73 w 173"/>
                <a:gd name="T3" fmla="*/ 60 h 262"/>
                <a:gd name="T4" fmla="*/ 61 w 173"/>
                <a:gd name="T5" fmla="*/ 113 h 262"/>
                <a:gd name="T6" fmla="*/ 44 w 173"/>
                <a:gd name="T7" fmla="*/ 186 h 262"/>
                <a:gd name="T8" fmla="*/ 0 w 173"/>
                <a:gd name="T9" fmla="*/ 217 h 262"/>
                <a:gd name="T10" fmla="*/ 84 w 173"/>
                <a:gd name="T11" fmla="*/ 252 h 262"/>
              </a:gdLst>
              <a:ahLst/>
              <a:cxnLst>
                <a:cxn ang="0">
                  <a:pos x="T0" y="T1"/>
                </a:cxn>
                <a:cxn ang="0">
                  <a:pos x="T2" y="T3"/>
                </a:cxn>
                <a:cxn ang="0">
                  <a:pos x="T4" y="T5"/>
                </a:cxn>
                <a:cxn ang="0">
                  <a:pos x="T6" y="T7"/>
                </a:cxn>
                <a:cxn ang="0">
                  <a:pos x="T8" y="T9"/>
                </a:cxn>
                <a:cxn ang="0">
                  <a:pos x="T10" y="T11"/>
                </a:cxn>
              </a:cxnLst>
              <a:rect l="0" t="0" r="r" b="b"/>
              <a:pathLst>
                <a:path w="173" h="262">
                  <a:moveTo>
                    <a:pt x="173" y="0"/>
                  </a:moveTo>
                  <a:cubicBezTo>
                    <a:pt x="133" y="0"/>
                    <a:pt x="90" y="22"/>
                    <a:pt x="73" y="60"/>
                  </a:cubicBezTo>
                  <a:cubicBezTo>
                    <a:pt x="66" y="77"/>
                    <a:pt x="63" y="95"/>
                    <a:pt x="61" y="113"/>
                  </a:cubicBezTo>
                  <a:cubicBezTo>
                    <a:pt x="58" y="138"/>
                    <a:pt x="57" y="163"/>
                    <a:pt x="44" y="186"/>
                  </a:cubicBezTo>
                  <a:cubicBezTo>
                    <a:pt x="35" y="202"/>
                    <a:pt x="22" y="214"/>
                    <a:pt x="0" y="217"/>
                  </a:cubicBezTo>
                  <a:cubicBezTo>
                    <a:pt x="0" y="217"/>
                    <a:pt x="27" y="262"/>
                    <a:pt x="84" y="252"/>
                  </a:cubicBezTo>
                </a:path>
              </a:pathLst>
            </a:custGeom>
            <a:noFill/>
            <a:ln w="19050" cap="rnd">
              <a:solidFill>
                <a:srgbClr val="00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82" name="CuadroTexto 80">
            <a:extLst>
              <a:ext uri="{FF2B5EF4-FFF2-40B4-BE49-F238E27FC236}">
                <a16:creationId xmlns:a16="http://schemas.microsoft.com/office/drawing/2014/main" id="{FC6E29C6-BF50-4A74-9C4E-4AF4DF2DD7C6}"/>
              </a:ext>
            </a:extLst>
          </p:cNvPr>
          <p:cNvSpPr txBox="1"/>
          <p:nvPr/>
        </p:nvSpPr>
        <p:spPr>
          <a:xfrm>
            <a:off x="735084" y="2297521"/>
            <a:ext cx="697280" cy="215444"/>
          </a:xfrm>
          <a:prstGeom prst="rect">
            <a:avLst/>
          </a:prstGeom>
          <a:noFill/>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marR="0" lvl="0" indent="0" algn="ctr" defTabSz="914400" eaLnBrk="1" fontAlgn="auto" latinLnBrk="0" hangingPunct="1">
              <a:lnSpc>
                <a:spcPct val="100000"/>
              </a:lnSpc>
              <a:spcBef>
                <a:spcPts val="0"/>
              </a:spcBef>
              <a:spcAft>
                <a:spcPts val="0"/>
              </a:spcAft>
              <a:buClrTx/>
              <a:buSzTx/>
              <a:buFontTx/>
              <a:buNone/>
              <a:tabLst/>
              <a:defRPr/>
            </a:pPr>
            <a:r>
              <a:rPr lang="es-ES" sz="1400" b="1" kern="0" dirty="0">
                <a:solidFill>
                  <a:schemeClr val="tx1">
                    <a:lumMod val="75000"/>
                    <a:lumOff val="25000"/>
                  </a:schemeClr>
                </a:solidFill>
              </a:rPr>
              <a:t>Uomo</a:t>
            </a:r>
            <a:endParaRPr kumimoji="0" lang="en-US" sz="1400" b="1" i="0" u="none" strike="noStrike" kern="0" cap="none" spc="0" normalizeH="0" baseline="0" noProof="0" dirty="0">
              <a:ln>
                <a:noFill/>
              </a:ln>
              <a:solidFill>
                <a:schemeClr val="tx1">
                  <a:lumMod val="75000"/>
                  <a:lumOff val="25000"/>
                </a:schemeClr>
              </a:solidFill>
              <a:effectLst/>
              <a:uLnTx/>
              <a:uFillTx/>
            </a:endParaRPr>
          </a:p>
        </p:txBody>
      </p:sp>
      <p:sp>
        <p:nvSpPr>
          <p:cNvPr id="283" name="CuadroTexto 80">
            <a:extLst>
              <a:ext uri="{FF2B5EF4-FFF2-40B4-BE49-F238E27FC236}">
                <a16:creationId xmlns:a16="http://schemas.microsoft.com/office/drawing/2014/main" id="{10F3EFE2-336D-49C7-96C5-920646DDDEBA}"/>
              </a:ext>
            </a:extLst>
          </p:cNvPr>
          <p:cNvSpPr txBox="1"/>
          <p:nvPr/>
        </p:nvSpPr>
        <p:spPr>
          <a:xfrm>
            <a:off x="3866430" y="2713584"/>
            <a:ext cx="1694665" cy="215444"/>
          </a:xfrm>
          <a:prstGeom prst="rect">
            <a:avLst/>
          </a:prstGeom>
          <a:noFill/>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marR="0" lvl="0" indent="0" algn="ctr" defTabSz="914400" eaLnBrk="1" fontAlgn="auto" latinLnBrk="0" hangingPunct="1">
              <a:lnSpc>
                <a:spcPct val="100000"/>
              </a:lnSpc>
              <a:spcBef>
                <a:spcPts val="0"/>
              </a:spcBef>
              <a:spcAft>
                <a:spcPts val="0"/>
              </a:spcAft>
              <a:buClrTx/>
              <a:buSzTx/>
              <a:buFontTx/>
              <a:buNone/>
              <a:tabLst/>
              <a:defRPr/>
            </a:pPr>
            <a:r>
              <a:rPr lang="es-ES" sz="1400" b="1" kern="0" dirty="0">
                <a:solidFill>
                  <a:schemeClr val="tx1">
                    <a:lumMod val="75000"/>
                    <a:lumOff val="25000"/>
                  </a:schemeClr>
                </a:solidFill>
              </a:rPr>
              <a:t>Età media: 45 anni</a:t>
            </a:r>
            <a:endParaRPr kumimoji="0" lang="en-US" sz="1400" b="1" i="0" u="none" strike="noStrike" kern="0" cap="none" spc="0" normalizeH="0" baseline="0" noProof="0" dirty="0">
              <a:ln>
                <a:noFill/>
              </a:ln>
              <a:solidFill>
                <a:schemeClr val="tx1">
                  <a:lumMod val="75000"/>
                  <a:lumOff val="25000"/>
                </a:schemeClr>
              </a:solidFill>
              <a:effectLst/>
              <a:uLnTx/>
              <a:uFillTx/>
            </a:endParaRPr>
          </a:p>
        </p:txBody>
      </p:sp>
      <p:sp>
        <p:nvSpPr>
          <p:cNvPr id="65" name="CuadroTexto 80">
            <a:extLst>
              <a:ext uri="{FF2B5EF4-FFF2-40B4-BE49-F238E27FC236}">
                <a16:creationId xmlns:a16="http://schemas.microsoft.com/office/drawing/2014/main" id="{5BA9155A-C690-4CE4-A2A8-AD07182C174C}"/>
              </a:ext>
            </a:extLst>
          </p:cNvPr>
          <p:cNvSpPr txBox="1"/>
          <p:nvPr/>
        </p:nvSpPr>
        <p:spPr>
          <a:xfrm>
            <a:off x="1714933" y="2297521"/>
            <a:ext cx="697280" cy="215444"/>
          </a:xfrm>
          <a:prstGeom prst="rect">
            <a:avLst/>
          </a:prstGeom>
          <a:noFill/>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marR="0" lvl="0" indent="0" algn="ctr" defTabSz="914400" eaLnBrk="1" fontAlgn="auto" latinLnBrk="0" hangingPunct="1">
              <a:lnSpc>
                <a:spcPct val="100000"/>
              </a:lnSpc>
              <a:spcBef>
                <a:spcPts val="0"/>
              </a:spcBef>
              <a:spcAft>
                <a:spcPts val="0"/>
              </a:spcAft>
              <a:buClrTx/>
              <a:buSzTx/>
              <a:buFontTx/>
              <a:buNone/>
              <a:tabLst/>
              <a:defRPr/>
            </a:pPr>
            <a:r>
              <a:rPr lang="es-ES" sz="1400" b="1" kern="0" dirty="0">
                <a:solidFill>
                  <a:schemeClr val="tx1">
                    <a:lumMod val="75000"/>
                    <a:lumOff val="25000"/>
                  </a:schemeClr>
                </a:solidFill>
              </a:rPr>
              <a:t>Donna</a:t>
            </a:r>
            <a:endParaRPr kumimoji="0" lang="en-US" sz="1400" b="1" i="0" u="none" strike="noStrike" kern="0" cap="none" spc="0" normalizeH="0" baseline="0" noProof="0" dirty="0">
              <a:ln>
                <a:noFill/>
              </a:ln>
              <a:solidFill>
                <a:schemeClr val="tx1">
                  <a:lumMod val="75000"/>
                  <a:lumOff val="25000"/>
                </a:schemeClr>
              </a:solidFill>
              <a:effectLst/>
              <a:uLnTx/>
              <a:uFillTx/>
            </a:endParaRPr>
          </a:p>
        </p:txBody>
      </p:sp>
      <p:grpSp>
        <p:nvGrpSpPr>
          <p:cNvPr id="70" name="Gruppo 69">
            <a:extLst>
              <a:ext uri="{FF2B5EF4-FFF2-40B4-BE49-F238E27FC236}">
                <a16:creationId xmlns:a16="http://schemas.microsoft.com/office/drawing/2014/main" id="{314FF79C-FA08-4094-9B77-87814D10B4A8}"/>
              </a:ext>
            </a:extLst>
          </p:cNvPr>
          <p:cNvGrpSpPr>
            <a:grpSpLocks noChangeAspect="1"/>
          </p:cNvGrpSpPr>
          <p:nvPr/>
        </p:nvGrpSpPr>
        <p:grpSpPr>
          <a:xfrm>
            <a:off x="6437197" y="1281675"/>
            <a:ext cx="412906" cy="308439"/>
            <a:chOff x="2825372" y="1321580"/>
            <a:chExt cx="1718491" cy="1359940"/>
          </a:xfrm>
          <a:solidFill>
            <a:srgbClr val="009900"/>
          </a:solidFill>
        </p:grpSpPr>
        <p:sp>
          <p:nvSpPr>
            <p:cNvPr id="71" name="Freeform 91">
              <a:extLst>
                <a:ext uri="{FF2B5EF4-FFF2-40B4-BE49-F238E27FC236}">
                  <a16:creationId xmlns:a16="http://schemas.microsoft.com/office/drawing/2014/main" id="{869FC798-2489-43B9-BA21-9AF615519D30}"/>
                </a:ext>
              </a:extLst>
            </p:cNvPr>
            <p:cNvSpPr>
              <a:spLocks noEditPoints="1"/>
            </p:cNvSpPr>
            <p:nvPr/>
          </p:nvSpPr>
          <p:spPr bwMode="auto">
            <a:xfrm>
              <a:off x="3136545" y="2253818"/>
              <a:ext cx="920712" cy="427702"/>
            </a:xfrm>
            <a:custGeom>
              <a:avLst/>
              <a:gdLst/>
              <a:ahLst/>
              <a:cxnLst>
                <a:cxn ang="0">
                  <a:pos x="412" y="3"/>
                </a:cxn>
                <a:cxn ang="0">
                  <a:pos x="433" y="20"/>
                </a:cxn>
                <a:cxn ang="0">
                  <a:pos x="476" y="30"/>
                </a:cxn>
                <a:cxn ang="0">
                  <a:pos x="499" y="29"/>
                </a:cxn>
                <a:cxn ang="0">
                  <a:pos x="527" y="37"/>
                </a:cxn>
                <a:cxn ang="0">
                  <a:pos x="544" y="39"/>
                </a:cxn>
                <a:cxn ang="0">
                  <a:pos x="561" y="55"/>
                </a:cxn>
                <a:cxn ang="0">
                  <a:pos x="541" y="97"/>
                </a:cxn>
                <a:cxn ang="0">
                  <a:pos x="577" y="89"/>
                </a:cxn>
                <a:cxn ang="0">
                  <a:pos x="609" y="114"/>
                </a:cxn>
                <a:cxn ang="0">
                  <a:pos x="647" y="145"/>
                </a:cxn>
                <a:cxn ang="0">
                  <a:pos x="660" y="179"/>
                </a:cxn>
                <a:cxn ang="0">
                  <a:pos x="681" y="179"/>
                </a:cxn>
                <a:cxn ang="0">
                  <a:pos x="693" y="192"/>
                </a:cxn>
                <a:cxn ang="0">
                  <a:pos x="713" y="210"/>
                </a:cxn>
                <a:cxn ang="0">
                  <a:pos x="705" y="236"/>
                </a:cxn>
                <a:cxn ang="0">
                  <a:pos x="673" y="223"/>
                </a:cxn>
                <a:cxn ang="0">
                  <a:pos x="652" y="212"/>
                </a:cxn>
                <a:cxn ang="0">
                  <a:pos x="658" y="228"/>
                </a:cxn>
                <a:cxn ang="0">
                  <a:pos x="629" y="217"/>
                </a:cxn>
                <a:cxn ang="0">
                  <a:pos x="590" y="191"/>
                </a:cxn>
                <a:cxn ang="0">
                  <a:pos x="565" y="172"/>
                </a:cxn>
                <a:cxn ang="0">
                  <a:pos x="528" y="152"/>
                </a:cxn>
                <a:cxn ang="0">
                  <a:pos x="482" y="127"/>
                </a:cxn>
                <a:cxn ang="0">
                  <a:pos x="464" y="122"/>
                </a:cxn>
                <a:cxn ang="0">
                  <a:pos x="426" y="110"/>
                </a:cxn>
                <a:cxn ang="0">
                  <a:pos x="400" y="103"/>
                </a:cxn>
                <a:cxn ang="0">
                  <a:pos x="395" y="100"/>
                </a:cxn>
                <a:cxn ang="0">
                  <a:pos x="392" y="102"/>
                </a:cxn>
                <a:cxn ang="0">
                  <a:pos x="386" y="98"/>
                </a:cxn>
                <a:cxn ang="0">
                  <a:pos x="375" y="96"/>
                </a:cxn>
                <a:cxn ang="0">
                  <a:pos x="343" y="97"/>
                </a:cxn>
                <a:cxn ang="0">
                  <a:pos x="302" y="118"/>
                </a:cxn>
                <a:cxn ang="0">
                  <a:pos x="279" y="135"/>
                </a:cxn>
                <a:cxn ang="0">
                  <a:pos x="259" y="178"/>
                </a:cxn>
                <a:cxn ang="0">
                  <a:pos x="211" y="210"/>
                </a:cxn>
                <a:cxn ang="0">
                  <a:pos x="187" y="255"/>
                </a:cxn>
                <a:cxn ang="0">
                  <a:pos x="167" y="283"/>
                </a:cxn>
                <a:cxn ang="0">
                  <a:pos x="127" y="308"/>
                </a:cxn>
                <a:cxn ang="0">
                  <a:pos x="86" y="317"/>
                </a:cxn>
                <a:cxn ang="0">
                  <a:pos x="24" y="329"/>
                </a:cxn>
                <a:cxn ang="0">
                  <a:pos x="16" y="292"/>
                </a:cxn>
                <a:cxn ang="0">
                  <a:pos x="49" y="253"/>
                </a:cxn>
                <a:cxn ang="0">
                  <a:pos x="73" y="220"/>
                </a:cxn>
                <a:cxn ang="0">
                  <a:pos x="96" y="207"/>
                </a:cxn>
                <a:cxn ang="0">
                  <a:pos x="124" y="213"/>
                </a:cxn>
                <a:cxn ang="0">
                  <a:pos x="139" y="204"/>
                </a:cxn>
                <a:cxn ang="0">
                  <a:pos x="161" y="195"/>
                </a:cxn>
                <a:cxn ang="0">
                  <a:pos x="160" y="169"/>
                </a:cxn>
                <a:cxn ang="0">
                  <a:pos x="158" y="139"/>
                </a:cxn>
                <a:cxn ang="0">
                  <a:pos x="182" y="119"/>
                </a:cxn>
                <a:cxn ang="0">
                  <a:pos x="199" y="100"/>
                </a:cxn>
                <a:cxn ang="0">
                  <a:pos x="203" y="71"/>
                </a:cxn>
                <a:cxn ang="0">
                  <a:pos x="218" y="63"/>
                </a:cxn>
                <a:cxn ang="0">
                  <a:pos x="242" y="77"/>
                </a:cxn>
                <a:cxn ang="0">
                  <a:pos x="259" y="62"/>
                </a:cxn>
                <a:cxn ang="0">
                  <a:pos x="293" y="62"/>
                </a:cxn>
                <a:cxn ang="0">
                  <a:pos x="311" y="47"/>
                </a:cxn>
                <a:cxn ang="0">
                  <a:pos x="326" y="35"/>
                </a:cxn>
                <a:cxn ang="0">
                  <a:pos x="350" y="50"/>
                </a:cxn>
                <a:cxn ang="0">
                  <a:pos x="364" y="63"/>
                </a:cxn>
                <a:cxn ang="0">
                  <a:pos x="395" y="45"/>
                </a:cxn>
                <a:cxn ang="0">
                  <a:pos x="387" y="14"/>
                </a:cxn>
              </a:cxnLst>
              <a:rect l="0" t="0" r="r" b="b"/>
              <a:pathLst>
                <a:path w="719" h="334">
                  <a:moveTo>
                    <a:pt x="395" y="101"/>
                  </a:moveTo>
                  <a:lnTo>
                    <a:pt x="396" y="101"/>
                  </a:lnTo>
                  <a:lnTo>
                    <a:pt x="396" y="103"/>
                  </a:lnTo>
                  <a:lnTo>
                    <a:pt x="395" y="101"/>
                  </a:lnTo>
                  <a:close/>
                  <a:moveTo>
                    <a:pt x="400" y="0"/>
                  </a:moveTo>
                  <a:lnTo>
                    <a:pt x="412" y="3"/>
                  </a:lnTo>
                  <a:lnTo>
                    <a:pt x="413" y="5"/>
                  </a:lnTo>
                  <a:lnTo>
                    <a:pt x="416" y="5"/>
                  </a:lnTo>
                  <a:lnTo>
                    <a:pt x="424" y="4"/>
                  </a:lnTo>
                  <a:lnTo>
                    <a:pt x="429" y="10"/>
                  </a:lnTo>
                  <a:lnTo>
                    <a:pt x="429" y="13"/>
                  </a:lnTo>
                  <a:lnTo>
                    <a:pt x="433" y="20"/>
                  </a:lnTo>
                  <a:lnTo>
                    <a:pt x="433" y="24"/>
                  </a:lnTo>
                  <a:lnTo>
                    <a:pt x="442" y="20"/>
                  </a:lnTo>
                  <a:lnTo>
                    <a:pt x="449" y="25"/>
                  </a:lnTo>
                  <a:lnTo>
                    <a:pt x="452" y="35"/>
                  </a:lnTo>
                  <a:lnTo>
                    <a:pt x="463" y="38"/>
                  </a:lnTo>
                  <a:lnTo>
                    <a:pt x="476" y="30"/>
                  </a:lnTo>
                  <a:lnTo>
                    <a:pt x="477" y="30"/>
                  </a:lnTo>
                  <a:lnTo>
                    <a:pt x="477" y="24"/>
                  </a:lnTo>
                  <a:lnTo>
                    <a:pt x="489" y="20"/>
                  </a:lnTo>
                  <a:lnTo>
                    <a:pt x="493" y="25"/>
                  </a:lnTo>
                  <a:lnTo>
                    <a:pt x="488" y="29"/>
                  </a:lnTo>
                  <a:lnTo>
                    <a:pt x="499" y="29"/>
                  </a:lnTo>
                  <a:lnTo>
                    <a:pt x="499" y="25"/>
                  </a:lnTo>
                  <a:lnTo>
                    <a:pt x="505" y="26"/>
                  </a:lnTo>
                  <a:lnTo>
                    <a:pt x="507" y="29"/>
                  </a:lnTo>
                  <a:lnTo>
                    <a:pt x="519" y="38"/>
                  </a:lnTo>
                  <a:lnTo>
                    <a:pt x="524" y="35"/>
                  </a:lnTo>
                  <a:lnTo>
                    <a:pt x="527" y="37"/>
                  </a:lnTo>
                  <a:lnTo>
                    <a:pt x="530" y="31"/>
                  </a:lnTo>
                  <a:lnTo>
                    <a:pt x="531" y="34"/>
                  </a:lnTo>
                  <a:lnTo>
                    <a:pt x="533" y="29"/>
                  </a:lnTo>
                  <a:lnTo>
                    <a:pt x="537" y="31"/>
                  </a:lnTo>
                  <a:lnTo>
                    <a:pt x="537" y="38"/>
                  </a:lnTo>
                  <a:lnTo>
                    <a:pt x="544" y="39"/>
                  </a:lnTo>
                  <a:lnTo>
                    <a:pt x="547" y="38"/>
                  </a:lnTo>
                  <a:lnTo>
                    <a:pt x="548" y="42"/>
                  </a:lnTo>
                  <a:lnTo>
                    <a:pt x="558" y="45"/>
                  </a:lnTo>
                  <a:lnTo>
                    <a:pt x="558" y="46"/>
                  </a:lnTo>
                  <a:lnTo>
                    <a:pt x="557" y="48"/>
                  </a:lnTo>
                  <a:lnTo>
                    <a:pt x="561" y="55"/>
                  </a:lnTo>
                  <a:lnTo>
                    <a:pt x="558" y="65"/>
                  </a:lnTo>
                  <a:lnTo>
                    <a:pt x="558" y="72"/>
                  </a:lnTo>
                  <a:lnTo>
                    <a:pt x="552" y="72"/>
                  </a:lnTo>
                  <a:lnTo>
                    <a:pt x="552" y="73"/>
                  </a:lnTo>
                  <a:lnTo>
                    <a:pt x="547" y="88"/>
                  </a:lnTo>
                  <a:lnTo>
                    <a:pt x="541" y="97"/>
                  </a:lnTo>
                  <a:lnTo>
                    <a:pt x="544" y="97"/>
                  </a:lnTo>
                  <a:lnTo>
                    <a:pt x="552" y="93"/>
                  </a:lnTo>
                  <a:lnTo>
                    <a:pt x="554" y="100"/>
                  </a:lnTo>
                  <a:lnTo>
                    <a:pt x="560" y="93"/>
                  </a:lnTo>
                  <a:lnTo>
                    <a:pt x="575" y="92"/>
                  </a:lnTo>
                  <a:lnTo>
                    <a:pt x="577" y="89"/>
                  </a:lnTo>
                  <a:lnTo>
                    <a:pt x="582" y="90"/>
                  </a:lnTo>
                  <a:lnTo>
                    <a:pt x="582" y="92"/>
                  </a:lnTo>
                  <a:lnTo>
                    <a:pt x="590" y="89"/>
                  </a:lnTo>
                  <a:lnTo>
                    <a:pt x="595" y="96"/>
                  </a:lnTo>
                  <a:lnTo>
                    <a:pt x="603" y="98"/>
                  </a:lnTo>
                  <a:lnTo>
                    <a:pt x="609" y="114"/>
                  </a:lnTo>
                  <a:lnTo>
                    <a:pt x="612" y="114"/>
                  </a:lnTo>
                  <a:lnTo>
                    <a:pt x="618" y="117"/>
                  </a:lnTo>
                  <a:lnTo>
                    <a:pt x="624" y="130"/>
                  </a:lnTo>
                  <a:lnTo>
                    <a:pt x="632" y="134"/>
                  </a:lnTo>
                  <a:lnTo>
                    <a:pt x="639" y="141"/>
                  </a:lnTo>
                  <a:lnTo>
                    <a:pt x="647" y="145"/>
                  </a:lnTo>
                  <a:lnTo>
                    <a:pt x="649" y="145"/>
                  </a:lnTo>
                  <a:lnTo>
                    <a:pt x="650" y="148"/>
                  </a:lnTo>
                  <a:lnTo>
                    <a:pt x="659" y="152"/>
                  </a:lnTo>
                  <a:lnTo>
                    <a:pt x="662" y="168"/>
                  </a:lnTo>
                  <a:lnTo>
                    <a:pt x="664" y="169"/>
                  </a:lnTo>
                  <a:lnTo>
                    <a:pt x="660" y="179"/>
                  </a:lnTo>
                  <a:lnTo>
                    <a:pt x="662" y="185"/>
                  </a:lnTo>
                  <a:lnTo>
                    <a:pt x="668" y="175"/>
                  </a:lnTo>
                  <a:lnTo>
                    <a:pt x="669" y="174"/>
                  </a:lnTo>
                  <a:lnTo>
                    <a:pt x="673" y="173"/>
                  </a:lnTo>
                  <a:lnTo>
                    <a:pt x="679" y="178"/>
                  </a:lnTo>
                  <a:lnTo>
                    <a:pt x="681" y="179"/>
                  </a:lnTo>
                  <a:lnTo>
                    <a:pt x="680" y="179"/>
                  </a:lnTo>
                  <a:lnTo>
                    <a:pt x="671" y="189"/>
                  </a:lnTo>
                  <a:lnTo>
                    <a:pt x="671" y="191"/>
                  </a:lnTo>
                  <a:lnTo>
                    <a:pt x="680" y="190"/>
                  </a:lnTo>
                  <a:lnTo>
                    <a:pt x="689" y="190"/>
                  </a:lnTo>
                  <a:lnTo>
                    <a:pt x="693" y="192"/>
                  </a:lnTo>
                  <a:lnTo>
                    <a:pt x="694" y="206"/>
                  </a:lnTo>
                  <a:lnTo>
                    <a:pt x="698" y="211"/>
                  </a:lnTo>
                  <a:lnTo>
                    <a:pt x="694" y="216"/>
                  </a:lnTo>
                  <a:lnTo>
                    <a:pt x="698" y="217"/>
                  </a:lnTo>
                  <a:lnTo>
                    <a:pt x="703" y="207"/>
                  </a:lnTo>
                  <a:lnTo>
                    <a:pt x="713" y="210"/>
                  </a:lnTo>
                  <a:lnTo>
                    <a:pt x="719" y="215"/>
                  </a:lnTo>
                  <a:lnTo>
                    <a:pt x="719" y="220"/>
                  </a:lnTo>
                  <a:lnTo>
                    <a:pt x="709" y="228"/>
                  </a:lnTo>
                  <a:lnTo>
                    <a:pt x="706" y="230"/>
                  </a:lnTo>
                  <a:lnTo>
                    <a:pt x="705" y="234"/>
                  </a:lnTo>
                  <a:lnTo>
                    <a:pt x="705" y="236"/>
                  </a:lnTo>
                  <a:lnTo>
                    <a:pt x="701" y="233"/>
                  </a:lnTo>
                  <a:lnTo>
                    <a:pt x="699" y="233"/>
                  </a:lnTo>
                  <a:lnTo>
                    <a:pt x="693" y="238"/>
                  </a:lnTo>
                  <a:lnTo>
                    <a:pt x="685" y="234"/>
                  </a:lnTo>
                  <a:lnTo>
                    <a:pt x="673" y="225"/>
                  </a:lnTo>
                  <a:lnTo>
                    <a:pt x="673" y="223"/>
                  </a:lnTo>
                  <a:lnTo>
                    <a:pt x="669" y="221"/>
                  </a:lnTo>
                  <a:lnTo>
                    <a:pt x="664" y="220"/>
                  </a:lnTo>
                  <a:lnTo>
                    <a:pt x="662" y="216"/>
                  </a:lnTo>
                  <a:lnTo>
                    <a:pt x="658" y="211"/>
                  </a:lnTo>
                  <a:lnTo>
                    <a:pt x="654" y="212"/>
                  </a:lnTo>
                  <a:lnTo>
                    <a:pt x="652" y="212"/>
                  </a:lnTo>
                  <a:lnTo>
                    <a:pt x="650" y="217"/>
                  </a:lnTo>
                  <a:lnTo>
                    <a:pt x="650" y="221"/>
                  </a:lnTo>
                  <a:lnTo>
                    <a:pt x="654" y="224"/>
                  </a:lnTo>
                  <a:lnTo>
                    <a:pt x="654" y="227"/>
                  </a:lnTo>
                  <a:lnTo>
                    <a:pt x="656" y="227"/>
                  </a:lnTo>
                  <a:lnTo>
                    <a:pt x="658" y="228"/>
                  </a:lnTo>
                  <a:lnTo>
                    <a:pt x="658" y="230"/>
                  </a:lnTo>
                  <a:lnTo>
                    <a:pt x="652" y="233"/>
                  </a:lnTo>
                  <a:lnTo>
                    <a:pt x="646" y="228"/>
                  </a:lnTo>
                  <a:lnTo>
                    <a:pt x="633" y="221"/>
                  </a:lnTo>
                  <a:lnTo>
                    <a:pt x="633" y="220"/>
                  </a:lnTo>
                  <a:lnTo>
                    <a:pt x="629" y="217"/>
                  </a:lnTo>
                  <a:lnTo>
                    <a:pt x="620" y="207"/>
                  </a:lnTo>
                  <a:lnTo>
                    <a:pt x="617" y="207"/>
                  </a:lnTo>
                  <a:lnTo>
                    <a:pt x="607" y="199"/>
                  </a:lnTo>
                  <a:lnTo>
                    <a:pt x="601" y="199"/>
                  </a:lnTo>
                  <a:lnTo>
                    <a:pt x="598" y="202"/>
                  </a:lnTo>
                  <a:lnTo>
                    <a:pt x="590" y="191"/>
                  </a:lnTo>
                  <a:lnTo>
                    <a:pt x="588" y="189"/>
                  </a:lnTo>
                  <a:lnTo>
                    <a:pt x="584" y="186"/>
                  </a:lnTo>
                  <a:lnTo>
                    <a:pt x="581" y="185"/>
                  </a:lnTo>
                  <a:lnTo>
                    <a:pt x="577" y="179"/>
                  </a:lnTo>
                  <a:lnTo>
                    <a:pt x="575" y="178"/>
                  </a:lnTo>
                  <a:lnTo>
                    <a:pt x="565" y="172"/>
                  </a:lnTo>
                  <a:lnTo>
                    <a:pt x="557" y="164"/>
                  </a:lnTo>
                  <a:lnTo>
                    <a:pt x="554" y="164"/>
                  </a:lnTo>
                  <a:lnTo>
                    <a:pt x="547" y="162"/>
                  </a:lnTo>
                  <a:lnTo>
                    <a:pt x="539" y="156"/>
                  </a:lnTo>
                  <a:lnTo>
                    <a:pt x="535" y="158"/>
                  </a:lnTo>
                  <a:lnTo>
                    <a:pt x="528" y="152"/>
                  </a:lnTo>
                  <a:lnTo>
                    <a:pt x="528" y="145"/>
                  </a:lnTo>
                  <a:lnTo>
                    <a:pt x="514" y="135"/>
                  </a:lnTo>
                  <a:lnTo>
                    <a:pt x="498" y="130"/>
                  </a:lnTo>
                  <a:lnTo>
                    <a:pt x="488" y="123"/>
                  </a:lnTo>
                  <a:lnTo>
                    <a:pt x="486" y="122"/>
                  </a:lnTo>
                  <a:lnTo>
                    <a:pt x="482" y="127"/>
                  </a:lnTo>
                  <a:lnTo>
                    <a:pt x="479" y="137"/>
                  </a:lnTo>
                  <a:lnTo>
                    <a:pt x="479" y="140"/>
                  </a:lnTo>
                  <a:lnTo>
                    <a:pt x="473" y="137"/>
                  </a:lnTo>
                  <a:lnTo>
                    <a:pt x="467" y="135"/>
                  </a:lnTo>
                  <a:lnTo>
                    <a:pt x="462" y="131"/>
                  </a:lnTo>
                  <a:lnTo>
                    <a:pt x="464" y="122"/>
                  </a:lnTo>
                  <a:lnTo>
                    <a:pt x="462" y="119"/>
                  </a:lnTo>
                  <a:lnTo>
                    <a:pt x="455" y="117"/>
                  </a:lnTo>
                  <a:lnTo>
                    <a:pt x="447" y="113"/>
                  </a:lnTo>
                  <a:lnTo>
                    <a:pt x="442" y="111"/>
                  </a:lnTo>
                  <a:lnTo>
                    <a:pt x="437" y="111"/>
                  </a:lnTo>
                  <a:lnTo>
                    <a:pt x="426" y="110"/>
                  </a:lnTo>
                  <a:lnTo>
                    <a:pt x="418" y="107"/>
                  </a:lnTo>
                  <a:lnTo>
                    <a:pt x="412" y="107"/>
                  </a:lnTo>
                  <a:lnTo>
                    <a:pt x="407" y="106"/>
                  </a:lnTo>
                  <a:lnTo>
                    <a:pt x="405" y="106"/>
                  </a:lnTo>
                  <a:lnTo>
                    <a:pt x="404" y="103"/>
                  </a:lnTo>
                  <a:lnTo>
                    <a:pt x="400" y="103"/>
                  </a:lnTo>
                  <a:lnTo>
                    <a:pt x="400" y="102"/>
                  </a:lnTo>
                  <a:lnTo>
                    <a:pt x="396" y="100"/>
                  </a:lnTo>
                  <a:lnTo>
                    <a:pt x="400" y="100"/>
                  </a:lnTo>
                  <a:lnTo>
                    <a:pt x="400" y="98"/>
                  </a:lnTo>
                  <a:lnTo>
                    <a:pt x="396" y="98"/>
                  </a:lnTo>
                  <a:lnTo>
                    <a:pt x="395" y="100"/>
                  </a:lnTo>
                  <a:lnTo>
                    <a:pt x="394" y="100"/>
                  </a:lnTo>
                  <a:lnTo>
                    <a:pt x="395" y="101"/>
                  </a:lnTo>
                  <a:lnTo>
                    <a:pt x="395" y="102"/>
                  </a:lnTo>
                  <a:lnTo>
                    <a:pt x="394" y="101"/>
                  </a:lnTo>
                  <a:lnTo>
                    <a:pt x="394" y="102"/>
                  </a:lnTo>
                  <a:lnTo>
                    <a:pt x="392" y="102"/>
                  </a:lnTo>
                  <a:lnTo>
                    <a:pt x="391" y="101"/>
                  </a:lnTo>
                  <a:lnTo>
                    <a:pt x="390" y="101"/>
                  </a:lnTo>
                  <a:lnTo>
                    <a:pt x="390" y="100"/>
                  </a:lnTo>
                  <a:lnTo>
                    <a:pt x="387" y="101"/>
                  </a:lnTo>
                  <a:lnTo>
                    <a:pt x="386" y="100"/>
                  </a:lnTo>
                  <a:lnTo>
                    <a:pt x="386" y="98"/>
                  </a:lnTo>
                  <a:lnTo>
                    <a:pt x="383" y="101"/>
                  </a:lnTo>
                  <a:lnTo>
                    <a:pt x="373" y="98"/>
                  </a:lnTo>
                  <a:lnTo>
                    <a:pt x="373" y="97"/>
                  </a:lnTo>
                  <a:lnTo>
                    <a:pt x="377" y="97"/>
                  </a:lnTo>
                  <a:lnTo>
                    <a:pt x="379" y="96"/>
                  </a:lnTo>
                  <a:lnTo>
                    <a:pt x="375" y="96"/>
                  </a:lnTo>
                  <a:lnTo>
                    <a:pt x="374" y="93"/>
                  </a:lnTo>
                  <a:lnTo>
                    <a:pt x="374" y="96"/>
                  </a:lnTo>
                  <a:lnTo>
                    <a:pt x="373" y="96"/>
                  </a:lnTo>
                  <a:lnTo>
                    <a:pt x="373" y="93"/>
                  </a:lnTo>
                  <a:lnTo>
                    <a:pt x="347" y="93"/>
                  </a:lnTo>
                  <a:lnTo>
                    <a:pt x="343" y="97"/>
                  </a:lnTo>
                  <a:lnTo>
                    <a:pt x="339" y="97"/>
                  </a:lnTo>
                  <a:lnTo>
                    <a:pt x="331" y="106"/>
                  </a:lnTo>
                  <a:lnTo>
                    <a:pt x="326" y="107"/>
                  </a:lnTo>
                  <a:lnTo>
                    <a:pt x="318" y="110"/>
                  </a:lnTo>
                  <a:lnTo>
                    <a:pt x="318" y="111"/>
                  </a:lnTo>
                  <a:lnTo>
                    <a:pt x="302" y="118"/>
                  </a:lnTo>
                  <a:lnTo>
                    <a:pt x="299" y="122"/>
                  </a:lnTo>
                  <a:lnTo>
                    <a:pt x="289" y="128"/>
                  </a:lnTo>
                  <a:lnTo>
                    <a:pt x="284" y="130"/>
                  </a:lnTo>
                  <a:lnTo>
                    <a:pt x="280" y="132"/>
                  </a:lnTo>
                  <a:lnTo>
                    <a:pt x="277" y="135"/>
                  </a:lnTo>
                  <a:lnTo>
                    <a:pt x="279" y="135"/>
                  </a:lnTo>
                  <a:lnTo>
                    <a:pt x="267" y="148"/>
                  </a:lnTo>
                  <a:lnTo>
                    <a:pt x="267" y="153"/>
                  </a:lnTo>
                  <a:lnTo>
                    <a:pt x="268" y="156"/>
                  </a:lnTo>
                  <a:lnTo>
                    <a:pt x="263" y="164"/>
                  </a:lnTo>
                  <a:lnTo>
                    <a:pt x="258" y="170"/>
                  </a:lnTo>
                  <a:lnTo>
                    <a:pt x="259" y="178"/>
                  </a:lnTo>
                  <a:lnTo>
                    <a:pt x="258" y="181"/>
                  </a:lnTo>
                  <a:lnTo>
                    <a:pt x="252" y="185"/>
                  </a:lnTo>
                  <a:lnTo>
                    <a:pt x="232" y="192"/>
                  </a:lnTo>
                  <a:lnTo>
                    <a:pt x="226" y="194"/>
                  </a:lnTo>
                  <a:lnTo>
                    <a:pt x="217" y="200"/>
                  </a:lnTo>
                  <a:lnTo>
                    <a:pt x="211" y="210"/>
                  </a:lnTo>
                  <a:lnTo>
                    <a:pt x="208" y="213"/>
                  </a:lnTo>
                  <a:lnTo>
                    <a:pt x="205" y="225"/>
                  </a:lnTo>
                  <a:lnTo>
                    <a:pt x="205" y="234"/>
                  </a:lnTo>
                  <a:lnTo>
                    <a:pt x="200" y="238"/>
                  </a:lnTo>
                  <a:lnTo>
                    <a:pt x="195" y="246"/>
                  </a:lnTo>
                  <a:lnTo>
                    <a:pt x="187" y="255"/>
                  </a:lnTo>
                  <a:lnTo>
                    <a:pt x="188" y="266"/>
                  </a:lnTo>
                  <a:lnTo>
                    <a:pt x="190" y="267"/>
                  </a:lnTo>
                  <a:lnTo>
                    <a:pt x="186" y="268"/>
                  </a:lnTo>
                  <a:lnTo>
                    <a:pt x="178" y="276"/>
                  </a:lnTo>
                  <a:lnTo>
                    <a:pt x="170" y="282"/>
                  </a:lnTo>
                  <a:lnTo>
                    <a:pt x="167" y="283"/>
                  </a:lnTo>
                  <a:lnTo>
                    <a:pt x="161" y="293"/>
                  </a:lnTo>
                  <a:lnTo>
                    <a:pt x="154" y="295"/>
                  </a:lnTo>
                  <a:lnTo>
                    <a:pt x="147" y="299"/>
                  </a:lnTo>
                  <a:lnTo>
                    <a:pt x="133" y="304"/>
                  </a:lnTo>
                  <a:lnTo>
                    <a:pt x="131" y="306"/>
                  </a:lnTo>
                  <a:lnTo>
                    <a:pt x="127" y="308"/>
                  </a:lnTo>
                  <a:lnTo>
                    <a:pt x="116" y="310"/>
                  </a:lnTo>
                  <a:lnTo>
                    <a:pt x="109" y="313"/>
                  </a:lnTo>
                  <a:lnTo>
                    <a:pt x="103" y="313"/>
                  </a:lnTo>
                  <a:lnTo>
                    <a:pt x="98" y="316"/>
                  </a:lnTo>
                  <a:lnTo>
                    <a:pt x="96" y="318"/>
                  </a:lnTo>
                  <a:lnTo>
                    <a:pt x="86" y="317"/>
                  </a:lnTo>
                  <a:lnTo>
                    <a:pt x="67" y="327"/>
                  </a:lnTo>
                  <a:lnTo>
                    <a:pt x="58" y="326"/>
                  </a:lnTo>
                  <a:lnTo>
                    <a:pt x="49" y="334"/>
                  </a:lnTo>
                  <a:lnTo>
                    <a:pt x="43" y="334"/>
                  </a:lnTo>
                  <a:lnTo>
                    <a:pt x="38" y="333"/>
                  </a:lnTo>
                  <a:lnTo>
                    <a:pt x="24" y="329"/>
                  </a:lnTo>
                  <a:lnTo>
                    <a:pt x="17" y="333"/>
                  </a:lnTo>
                  <a:lnTo>
                    <a:pt x="12" y="333"/>
                  </a:lnTo>
                  <a:lnTo>
                    <a:pt x="1" y="309"/>
                  </a:lnTo>
                  <a:lnTo>
                    <a:pt x="0" y="305"/>
                  </a:lnTo>
                  <a:lnTo>
                    <a:pt x="7" y="293"/>
                  </a:lnTo>
                  <a:lnTo>
                    <a:pt x="16" y="292"/>
                  </a:lnTo>
                  <a:lnTo>
                    <a:pt x="21" y="282"/>
                  </a:lnTo>
                  <a:lnTo>
                    <a:pt x="21" y="274"/>
                  </a:lnTo>
                  <a:lnTo>
                    <a:pt x="24" y="271"/>
                  </a:lnTo>
                  <a:lnTo>
                    <a:pt x="30" y="267"/>
                  </a:lnTo>
                  <a:lnTo>
                    <a:pt x="41" y="263"/>
                  </a:lnTo>
                  <a:lnTo>
                    <a:pt x="49" y="253"/>
                  </a:lnTo>
                  <a:lnTo>
                    <a:pt x="47" y="241"/>
                  </a:lnTo>
                  <a:lnTo>
                    <a:pt x="58" y="236"/>
                  </a:lnTo>
                  <a:lnTo>
                    <a:pt x="62" y="228"/>
                  </a:lnTo>
                  <a:lnTo>
                    <a:pt x="66" y="227"/>
                  </a:lnTo>
                  <a:lnTo>
                    <a:pt x="69" y="223"/>
                  </a:lnTo>
                  <a:lnTo>
                    <a:pt x="73" y="220"/>
                  </a:lnTo>
                  <a:lnTo>
                    <a:pt x="67" y="221"/>
                  </a:lnTo>
                  <a:lnTo>
                    <a:pt x="62" y="212"/>
                  </a:lnTo>
                  <a:lnTo>
                    <a:pt x="64" y="206"/>
                  </a:lnTo>
                  <a:lnTo>
                    <a:pt x="69" y="202"/>
                  </a:lnTo>
                  <a:lnTo>
                    <a:pt x="77" y="200"/>
                  </a:lnTo>
                  <a:lnTo>
                    <a:pt x="96" y="207"/>
                  </a:lnTo>
                  <a:lnTo>
                    <a:pt x="97" y="207"/>
                  </a:lnTo>
                  <a:lnTo>
                    <a:pt x="107" y="211"/>
                  </a:lnTo>
                  <a:lnTo>
                    <a:pt x="109" y="213"/>
                  </a:lnTo>
                  <a:lnTo>
                    <a:pt x="119" y="211"/>
                  </a:lnTo>
                  <a:lnTo>
                    <a:pt x="123" y="213"/>
                  </a:lnTo>
                  <a:lnTo>
                    <a:pt x="124" y="213"/>
                  </a:lnTo>
                  <a:lnTo>
                    <a:pt x="131" y="211"/>
                  </a:lnTo>
                  <a:lnTo>
                    <a:pt x="133" y="211"/>
                  </a:lnTo>
                  <a:lnTo>
                    <a:pt x="144" y="213"/>
                  </a:lnTo>
                  <a:lnTo>
                    <a:pt x="145" y="211"/>
                  </a:lnTo>
                  <a:lnTo>
                    <a:pt x="145" y="207"/>
                  </a:lnTo>
                  <a:lnTo>
                    <a:pt x="139" y="204"/>
                  </a:lnTo>
                  <a:lnTo>
                    <a:pt x="139" y="203"/>
                  </a:lnTo>
                  <a:lnTo>
                    <a:pt x="136" y="202"/>
                  </a:lnTo>
                  <a:lnTo>
                    <a:pt x="140" y="195"/>
                  </a:lnTo>
                  <a:lnTo>
                    <a:pt x="148" y="194"/>
                  </a:lnTo>
                  <a:lnTo>
                    <a:pt x="154" y="199"/>
                  </a:lnTo>
                  <a:lnTo>
                    <a:pt x="161" y="195"/>
                  </a:lnTo>
                  <a:lnTo>
                    <a:pt x="165" y="190"/>
                  </a:lnTo>
                  <a:lnTo>
                    <a:pt x="167" y="189"/>
                  </a:lnTo>
                  <a:lnTo>
                    <a:pt x="167" y="181"/>
                  </a:lnTo>
                  <a:lnTo>
                    <a:pt x="166" y="175"/>
                  </a:lnTo>
                  <a:lnTo>
                    <a:pt x="161" y="173"/>
                  </a:lnTo>
                  <a:lnTo>
                    <a:pt x="160" y="169"/>
                  </a:lnTo>
                  <a:lnTo>
                    <a:pt x="160" y="168"/>
                  </a:lnTo>
                  <a:lnTo>
                    <a:pt x="164" y="164"/>
                  </a:lnTo>
                  <a:lnTo>
                    <a:pt x="158" y="158"/>
                  </a:lnTo>
                  <a:lnTo>
                    <a:pt x="166" y="149"/>
                  </a:lnTo>
                  <a:lnTo>
                    <a:pt x="158" y="144"/>
                  </a:lnTo>
                  <a:lnTo>
                    <a:pt x="158" y="139"/>
                  </a:lnTo>
                  <a:lnTo>
                    <a:pt x="165" y="135"/>
                  </a:lnTo>
                  <a:lnTo>
                    <a:pt x="170" y="140"/>
                  </a:lnTo>
                  <a:lnTo>
                    <a:pt x="170" y="131"/>
                  </a:lnTo>
                  <a:lnTo>
                    <a:pt x="174" y="128"/>
                  </a:lnTo>
                  <a:lnTo>
                    <a:pt x="179" y="128"/>
                  </a:lnTo>
                  <a:lnTo>
                    <a:pt x="182" y="119"/>
                  </a:lnTo>
                  <a:lnTo>
                    <a:pt x="181" y="114"/>
                  </a:lnTo>
                  <a:lnTo>
                    <a:pt x="182" y="113"/>
                  </a:lnTo>
                  <a:lnTo>
                    <a:pt x="182" y="109"/>
                  </a:lnTo>
                  <a:lnTo>
                    <a:pt x="184" y="109"/>
                  </a:lnTo>
                  <a:lnTo>
                    <a:pt x="192" y="103"/>
                  </a:lnTo>
                  <a:lnTo>
                    <a:pt x="199" y="100"/>
                  </a:lnTo>
                  <a:lnTo>
                    <a:pt x="201" y="93"/>
                  </a:lnTo>
                  <a:lnTo>
                    <a:pt x="199" y="85"/>
                  </a:lnTo>
                  <a:lnTo>
                    <a:pt x="199" y="82"/>
                  </a:lnTo>
                  <a:lnTo>
                    <a:pt x="196" y="79"/>
                  </a:lnTo>
                  <a:lnTo>
                    <a:pt x="198" y="73"/>
                  </a:lnTo>
                  <a:lnTo>
                    <a:pt x="203" y="71"/>
                  </a:lnTo>
                  <a:lnTo>
                    <a:pt x="205" y="68"/>
                  </a:lnTo>
                  <a:lnTo>
                    <a:pt x="201" y="68"/>
                  </a:lnTo>
                  <a:lnTo>
                    <a:pt x="207" y="59"/>
                  </a:lnTo>
                  <a:lnTo>
                    <a:pt x="212" y="55"/>
                  </a:lnTo>
                  <a:lnTo>
                    <a:pt x="213" y="59"/>
                  </a:lnTo>
                  <a:lnTo>
                    <a:pt x="218" y="63"/>
                  </a:lnTo>
                  <a:lnTo>
                    <a:pt x="228" y="67"/>
                  </a:lnTo>
                  <a:lnTo>
                    <a:pt x="229" y="67"/>
                  </a:lnTo>
                  <a:lnTo>
                    <a:pt x="230" y="69"/>
                  </a:lnTo>
                  <a:lnTo>
                    <a:pt x="235" y="71"/>
                  </a:lnTo>
                  <a:lnTo>
                    <a:pt x="239" y="73"/>
                  </a:lnTo>
                  <a:lnTo>
                    <a:pt x="242" y="77"/>
                  </a:lnTo>
                  <a:lnTo>
                    <a:pt x="243" y="77"/>
                  </a:lnTo>
                  <a:lnTo>
                    <a:pt x="246" y="76"/>
                  </a:lnTo>
                  <a:lnTo>
                    <a:pt x="250" y="73"/>
                  </a:lnTo>
                  <a:lnTo>
                    <a:pt x="252" y="69"/>
                  </a:lnTo>
                  <a:lnTo>
                    <a:pt x="254" y="62"/>
                  </a:lnTo>
                  <a:lnTo>
                    <a:pt x="259" y="62"/>
                  </a:lnTo>
                  <a:lnTo>
                    <a:pt x="262" y="65"/>
                  </a:lnTo>
                  <a:lnTo>
                    <a:pt x="264" y="65"/>
                  </a:lnTo>
                  <a:lnTo>
                    <a:pt x="267" y="67"/>
                  </a:lnTo>
                  <a:lnTo>
                    <a:pt x="272" y="58"/>
                  </a:lnTo>
                  <a:lnTo>
                    <a:pt x="275" y="62"/>
                  </a:lnTo>
                  <a:lnTo>
                    <a:pt x="293" y="62"/>
                  </a:lnTo>
                  <a:lnTo>
                    <a:pt x="298" y="63"/>
                  </a:lnTo>
                  <a:lnTo>
                    <a:pt x="302" y="63"/>
                  </a:lnTo>
                  <a:lnTo>
                    <a:pt x="301" y="58"/>
                  </a:lnTo>
                  <a:lnTo>
                    <a:pt x="305" y="55"/>
                  </a:lnTo>
                  <a:lnTo>
                    <a:pt x="310" y="51"/>
                  </a:lnTo>
                  <a:lnTo>
                    <a:pt x="311" y="47"/>
                  </a:lnTo>
                  <a:lnTo>
                    <a:pt x="309" y="42"/>
                  </a:lnTo>
                  <a:lnTo>
                    <a:pt x="311" y="39"/>
                  </a:lnTo>
                  <a:lnTo>
                    <a:pt x="311" y="38"/>
                  </a:lnTo>
                  <a:lnTo>
                    <a:pt x="315" y="34"/>
                  </a:lnTo>
                  <a:lnTo>
                    <a:pt x="315" y="35"/>
                  </a:lnTo>
                  <a:lnTo>
                    <a:pt x="326" y="35"/>
                  </a:lnTo>
                  <a:lnTo>
                    <a:pt x="333" y="37"/>
                  </a:lnTo>
                  <a:lnTo>
                    <a:pt x="333" y="35"/>
                  </a:lnTo>
                  <a:lnTo>
                    <a:pt x="344" y="38"/>
                  </a:lnTo>
                  <a:lnTo>
                    <a:pt x="345" y="39"/>
                  </a:lnTo>
                  <a:lnTo>
                    <a:pt x="347" y="47"/>
                  </a:lnTo>
                  <a:lnTo>
                    <a:pt x="350" y="50"/>
                  </a:lnTo>
                  <a:lnTo>
                    <a:pt x="350" y="56"/>
                  </a:lnTo>
                  <a:lnTo>
                    <a:pt x="354" y="56"/>
                  </a:lnTo>
                  <a:lnTo>
                    <a:pt x="356" y="67"/>
                  </a:lnTo>
                  <a:lnTo>
                    <a:pt x="357" y="68"/>
                  </a:lnTo>
                  <a:lnTo>
                    <a:pt x="362" y="67"/>
                  </a:lnTo>
                  <a:lnTo>
                    <a:pt x="364" y="63"/>
                  </a:lnTo>
                  <a:lnTo>
                    <a:pt x="364" y="55"/>
                  </a:lnTo>
                  <a:lnTo>
                    <a:pt x="371" y="50"/>
                  </a:lnTo>
                  <a:lnTo>
                    <a:pt x="371" y="42"/>
                  </a:lnTo>
                  <a:lnTo>
                    <a:pt x="382" y="42"/>
                  </a:lnTo>
                  <a:lnTo>
                    <a:pt x="390" y="47"/>
                  </a:lnTo>
                  <a:lnTo>
                    <a:pt x="395" y="45"/>
                  </a:lnTo>
                  <a:lnTo>
                    <a:pt x="398" y="41"/>
                  </a:lnTo>
                  <a:lnTo>
                    <a:pt x="396" y="38"/>
                  </a:lnTo>
                  <a:lnTo>
                    <a:pt x="394" y="24"/>
                  </a:lnTo>
                  <a:lnTo>
                    <a:pt x="391" y="18"/>
                  </a:lnTo>
                  <a:lnTo>
                    <a:pt x="390" y="18"/>
                  </a:lnTo>
                  <a:lnTo>
                    <a:pt x="387" y="14"/>
                  </a:lnTo>
                  <a:lnTo>
                    <a:pt x="390" y="13"/>
                  </a:lnTo>
                  <a:lnTo>
                    <a:pt x="396" y="8"/>
                  </a:lnTo>
                  <a:lnTo>
                    <a:pt x="40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2">
                    <a:lumMod val="50000"/>
                  </a:schemeClr>
                </a:solidFill>
                <a:effectLst/>
                <a:uLnTx/>
                <a:uFillTx/>
                <a:latin typeface="Calibri"/>
                <a:ea typeface="+mn-ea"/>
                <a:cs typeface="+mn-cs"/>
              </a:endParaRPr>
            </a:p>
          </p:txBody>
        </p:sp>
        <p:sp>
          <p:nvSpPr>
            <p:cNvPr id="72" name="Freeform 106">
              <a:extLst>
                <a:ext uri="{FF2B5EF4-FFF2-40B4-BE49-F238E27FC236}">
                  <a16:creationId xmlns:a16="http://schemas.microsoft.com/office/drawing/2014/main" id="{7336EF4F-FB92-4854-B3A6-710C13487979}"/>
                </a:ext>
              </a:extLst>
            </p:cNvPr>
            <p:cNvSpPr>
              <a:spLocks/>
            </p:cNvSpPr>
            <p:nvPr/>
          </p:nvSpPr>
          <p:spPr bwMode="auto">
            <a:xfrm>
              <a:off x="3496377" y="1321580"/>
              <a:ext cx="1047486" cy="930957"/>
            </a:xfrm>
            <a:custGeom>
              <a:avLst/>
              <a:gdLst/>
              <a:ahLst/>
              <a:cxnLst>
                <a:cxn ang="0">
                  <a:pos x="519" y="27"/>
                </a:cxn>
                <a:cxn ang="0">
                  <a:pos x="592" y="77"/>
                </a:cxn>
                <a:cxn ang="0">
                  <a:pos x="575" y="130"/>
                </a:cxn>
                <a:cxn ang="0">
                  <a:pos x="554" y="213"/>
                </a:cxn>
                <a:cxn ang="0">
                  <a:pos x="558" y="274"/>
                </a:cxn>
                <a:cxn ang="0">
                  <a:pos x="586" y="310"/>
                </a:cxn>
                <a:cxn ang="0">
                  <a:pos x="642" y="296"/>
                </a:cxn>
                <a:cxn ang="0">
                  <a:pos x="596" y="411"/>
                </a:cxn>
                <a:cxn ang="0">
                  <a:pos x="617" y="453"/>
                </a:cxn>
                <a:cxn ang="0">
                  <a:pos x="622" y="499"/>
                </a:cxn>
                <a:cxn ang="0">
                  <a:pos x="680" y="528"/>
                </a:cxn>
                <a:cxn ang="0">
                  <a:pos x="707" y="562"/>
                </a:cxn>
                <a:cxn ang="0">
                  <a:pos x="748" y="572"/>
                </a:cxn>
                <a:cxn ang="0">
                  <a:pos x="771" y="597"/>
                </a:cxn>
                <a:cxn ang="0">
                  <a:pos x="799" y="626"/>
                </a:cxn>
                <a:cxn ang="0">
                  <a:pos x="740" y="632"/>
                </a:cxn>
                <a:cxn ang="0">
                  <a:pos x="675" y="635"/>
                </a:cxn>
                <a:cxn ang="0">
                  <a:pos x="643" y="631"/>
                </a:cxn>
                <a:cxn ang="0">
                  <a:pos x="599" y="626"/>
                </a:cxn>
                <a:cxn ang="0">
                  <a:pos x="530" y="613"/>
                </a:cxn>
                <a:cxn ang="0">
                  <a:pos x="466" y="592"/>
                </a:cxn>
                <a:cxn ang="0">
                  <a:pos x="428" y="576"/>
                </a:cxn>
                <a:cxn ang="0">
                  <a:pos x="388" y="559"/>
                </a:cxn>
                <a:cxn ang="0">
                  <a:pos x="352" y="567"/>
                </a:cxn>
                <a:cxn ang="0">
                  <a:pos x="317" y="559"/>
                </a:cxn>
                <a:cxn ang="0">
                  <a:pos x="286" y="579"/>
                </a:cxn>
                <a:cxn ang="0">
                  <a:pos x="243" y="602"/>
                </a:cxn>
                <a:cxn ang="0">
                  <a:pos x="217" y="645"/>
                </a:cxn>
                <a:cxn ang="0">
                  <a:pos x="229" y="682"/>
                </a:cxn>
                <a:cxn ang="0">
                  <a:pos x="213" y="727"/>
                </a:cxn>
                <a:cxn ang="0">
                  <a:pos x="183" y="676"/>
                </a:cxn>
                <a:cxn ang="0">
                  <a:pos x="153" y="651"/>
                </a:cxn>
                <a:cxn ang="0">
                  <a:pos x="130" y="613"/>
                </a:cxn>
                <a:cxn ang="0">
                  <a:pos x="109" y="587"/>
                </a:cxn>
                <a:cxn ang="0">
                  <a:pos x="83" y="594"/>
                </a:cxn>
                <a:cxn ang="0">
                  <a:pos x="58" y="597"/>
                </a:cxn>
                <a:cxn ang="0">
                  <a:pos x="33" y="572"/>
                </a:cxn>
                <a:cxn ang="0">
                  <a:pos x="21" y="530"/>
                </a:cxn>
                <a:cxn ang="0">
                  <a:pos x="8" y="518"/>
                </a:cxn>
                <a:cxn ang="0">
                  <a:pos x="0" y="498"/>
                </a:cxn>
                <a:cxn ang="0">
                  <a:pos x="37" y="480"/>
                </a:cxn>
                <a:cxn ang="0">
                  <a:pos x="73" y="477"/>
                </a:cxn>
                <a:cxn ang="0">
                  <a:pos x="92" y="463"/>
                </a:cxn>
                <a:cxn ang="0">
                  <a:pos x="76" y="427"/>
                </a:cxn>
                <a:cxn ang="0">
                  <a:pos x="54" y="381"/>
                </a:cxn>
                <a:cxn ang="0">
                  <a:pos x="39" y="353"/>
                </a:cxn>
                <a:cxn ang="0">
                  <a:pos x="26" y="296"/>
                </a:cxn>
                <a:cxn ang="0">
                  <a:pos x="63" y="221"/>
                </a:cxn>
                <a:cxn ang="0">
                  <a:pos x="98" y="207"/>
                </a:cxn>
                <a:cxn ang="0">
                  <a:pos x="96" y="243"/>
                </a:cxn>
                <a:cxn ang="0">
                  <a:pos x="114" y="298"/>
                </a:cxn>
                <a:cxn ang="0">
                  <a:pos x="151" y="293"/>
                </a:cxn>
                <a:cxn ang="0">
                  <a:pos x="144" y="254"/>
                </a:cxn>
                <a:cxn ang="0">
                  <a:pos x="171" y="186"/>
                </a:cxn>
                <a:cxn ang="0">
                  <a:pos x="209" y="137"/>
                </a:cxn>
                <a:cxn ang="0">
                  <a:pos x="208" y="68"/>
                </a:cxn>
                <a:cxn ang="0">
                  <a:pos x="268" y="47"/>
                </a:cxn>
                <a:cxn ang="0">
                  <a:pos x="303" y="126"/>
                </a:cxn>
                <a:cxn ang="0">
                  <a:pos x="373" y="99"/>
                </a:cxn>
                <a:cxn ang="0">
                  <a:pos x="418" y="130"/>
                </a:cxn>
                <a:cxn ang="0">
                  <a:pos x="458" y="120"/>
                </a:cxn>
                <a:cxn ang="0">
                  <a:pos x="455" y="75"/>
                </a:cxn>
                <a:cxn ang="0">
                  <a:pos x="445" y="21"/>
                </a:cxn>
              </a:cxnLst>
              <a:rect l="0" t="0" r="r" b="b"/>
              <a:pathLst>
                <a:path w="818" h="727">
                  <a:moveTo>
                    <a:pt x="484" y="0"/>
                  </a:moveTo>
                  <a:lnTo>
                    <a:pt x="490" y="6"/>
                  </a:lnTo>
                  <a:lnTo>
                    <a:pt x="485" y="14"/>
                  </a:lnTo>
                  <a:lnTo>
                    <a:pt x="489" y="22"/>
                  </a:lnTo>
                  <a:lnTo>
                    <a:pt x="494" y="22"/>
                  </a:lnTo>
                  <a:lnTo>
                    <a:pt x="502" y="27"/>
                  </a:lnTo>
                  <a:lnTo>
                    <a:pt x="503" y="31"/>
                  </a:lnTo>
                  <a:lnTo>
                    <a:pt x="511" y="31"/>
                  </a:lnTo>
                  <a:lnTo>
                    <a:pt x="514" y="33"/>
                  </a:lnTo>
                  <a:lnTo>
                    <a:pt x="519" y="27"/>
                  </a:lnTo>
                  <a:lnTo>
                    <a:pt x="532" y="33"/>
                  </a:lnTo>
                  <a:lnTo>
                    <a:pt x="536" y="31"/>
                  </a:lnTo>
                  <a:lnTo>
                    <a:pt x="544" y="37"/>
                  </a:lnTo>
                  <a:lnTo>
                    <a:pt x="545" y="44"/>
                  </a:lnTo>
                  <a:lnTo>
                    <a:pt x="552" y="51"/>
                  </a:lnTo>
                  <a:lnTo>
                    <a:pt x="566" y="51"/>
                  </a:lnTo>
                  <a:lnTo>
                    <a:pt x="574" y="55"/>
                  </a:lnTo>
                  <a:lnTo>
                    <a:pt x="586" y="61"/>
                  </a:lnTo>
                  <a:lnTo>
                    <a:pt x="594" y="68"/>
                  </a:lnTo>
                  <a:lnTo>
                    <a:pt x="592" y="77"/>
                  </a:lnTo>
                  <a:lnTo>
                    <a:pt x="595" y="84"/>
                  </a:lnTo>
                  <a:lnTo>
                    <a:pt x="588" y="94"/>
                  </a:lnTo>
                  <a:lnTo>
                    <a:pt x="578" y="95"/>
                  </a:lnTo>
                  <a:lnTo>
                    <a:pt x="571" y="98"/>
                  </a:lnTo>
                  <a:lnTo>
                    <a:pt x="571" y="102"/>
                  </a:lnTo>
                  <a:lnTo>
                    <a:pt x="566" y="103"/>
                  </a:lnTo>
                  <a:lnTo>
                    <a:pt x="564" y="107"/>
                  </a:lnTo>
                  <a:lnTo>
                    <a:pt x="577" y="115"/>
                  </a:lnTo>
                  <a:lnTo>
                    <a:pt x="581" y="124"/>
                  </a:lnTo>
                  <a:lnTo>
                    <a:pt x="575" y="130"/>
                  </a:lnTo>
                  <a:lnTo>
                    <a:pt x="581" y="136"/>
                  </a:lnTo>
                  <a:lnTo>
                    <a:pt x="582" y="145"/>
                  </a:lnTo>
                  <a:lnTo>
                    <a:pt x="578" y="150"/>
                  </a:lnTo>
                  <a:lnTo>
                    <a:pt x="578" y="152"/>
                  </a:lnTo>
                  <a:lnTo>
                    <a:pt x="571" y="166"/>
                  </a:lnTo>
                  <a:lnTo>
                    <a:pt x="575" y="175"/>
                  </a:lnTo>
                  <a:lnTo>
                    <a:pt x="574" y="181"/>
                  </a:lnTo>
                  <a:lnTo>
                    <a:pt x="570" y="199"/>
                  </a:lnTo>
                  <a:lnTo>
                    <a:pt x="561" y="208"/>
                  </a:lnTo>
                  <a:lnTo>
                    <a:pt x="554" y="213"/>
                  </a:lnTo>
                  <a:lnTo>
                    <a:pt x="554" y="224"/>
                  </a:lnTo>
                  <a:lnTo>
                    <a:pt x="552" y="228"/>
                  </a:lnTo>
                  <a:lnTo>
                    <a:pt x="547" y="237"/>
                  </a:lnTo>
                  <a:lnTo>
                    <a:pt x="544" y="243"/>
                  </a:lnTo>
                  <a:lnTo>
                    <a:pt x="554" y="247"/>
                  </a:lnTo>
                  <a:lnTo>
                    <a:pt x="556" y="258"/>
                  </a:lnTo>
                  <a:lnTo>
                    <a:pt x="556" y="260"/>
                  </a:lnTo>
                  <a:lnTo>
                    <a:pt x="558" y="263"/>
                  </a:lnTo>
                  <a:lnTo>
                    <a:pt x="561" y="271"/>
                  </a:lnTo>
                  <a:lnTo>
                    <a:pt x="558" y="274"/>
                  </a:lnTo>
                  <a:lnTo>
                    <a:pt x="556" y="278"/>
                  </a:lnTo>
                  <a:lnTo>
                    <a:pt x="558" y="281"/>
                  </a:lnTo>
                  <a:lnTo>
                    <a:pt x="558" y="300"/>
                  </a:lnTo>
                  <a:lnTo>
                    <a:pt x="565" y="301"/>
                  </a:lnTo>
                  <a:lnTo>
                    <a:pt x="571" y="304"/>
                  </a:lnTo>
                  <a:lnTo>
                    <a:pt x="566" y="306"/>
                  </a:lnTo>
                  <a:lnTo>
                    <a:pt x="570" y="314"/>
                  </a:lnTo>
                  <a:lnTo>
                    <a:pt x="571" y="315"/>
                  </a:lnTo>
                  <a:lnTo>
                    <a:pt x="582" y="313"/>
                  </a:lnTo>
                  <a:lnTo>
                    <a:pt x="586" y="310"/>
                  </a:lnTo>
                  <a:lnTo>
                    <a:pt x="596" y="306"/>
                  </a:lnTo>
                  <a:lnTo>
                    <a:pt x="598" y="309"/>
                  </a:lnTo>
                  <a:lnTo>
                    <a:pt x="603" y="300"/>
                  </a:lnTo>
                  <a:lnTo>
                    <a:pt x="604" y="298"/>
                  </a:lnTo>
                  <a:lnTo>
                    <a:pt x="612" y="296"/>
                  </a:lnTo>
                  <a:lnTo>
                    <a:pt x="615" y="295"/>
                  </a:lnTo>
                  <a:lnTo>
                    <a:pt x="628" y="295"/>
                  </a:lnTo>
                  <a:lnTo>
                    <a:pt x="629" y="298"/>
                  </a:lnTo>
                  <a:lnTo>
                    <a:pt x="634" y="293"/>
                  </a:lnTo>
                  <a:lnTo>
                    <a:pt x="642" y="296"/>
                  </a:lnTo>
                  <a:lnTo>
                    <a:pt x="649" y="295"/>
                  </a:lnTo>
                  <a:lnTo>
                    <a:pt x="655" y="298"/>
                  </a:lnTo>
                  <a:lnTo>
                    <a:pt x="645" y="313"/>
                  </a:lnTo>
                  <a:lnTo>
                    <a:pt x="633" y="331"/>
                  </a:lnTo>
                  <a:lnTo>
                    <a:pt x="624" y="344"/>
                  </a:lnTo>
                  <a:lnTo>
                    <a:pt x="612" y="361"/>
                  </a:lnTo>
                  <a:lnTo>
                    <a:pt x="594" y="382"/>
                  </a:lnTo>
                  <a:lnTo>
                    <a:pt x="595" y="393"/>
                  </a:lnTo>
                  <a:lnTo>
                    <a:pt x="595" y="398"/>
                  </a:lnTo>
                  <a:lnTo>
                    <a:pt x="596" y="411"/>
                  </a:lnTo>
                  <a:lnTo>
                    <a:pt x="596" y="416"/>
                  </a:lnTo>
                  <a:lnTo>
                    <a:pt x="598" y="428"/>
                  </a:lnTo>
                  <a:lnTo>
                    <a:pt x="598" y="443"/>
                  </a:lnTo>
                  <a:lnTo>
                    <a:pt x="592" y="443"/>
                  </a:lnTo>
                  <a:lnTo>
                    <a:pt x="594" y="445"/>
                  </a:lnTo>
                  <a:lnTo>
                    <a:pt x="601" y="444"/>
                  </a:lnTo>
                  <a:lnTo>
                    <a:pt x="599" y="453"/>
                  </a:lnTo>
                  <a:lnTo>
                    <a:pt x="603" y="453"/>
                  </a:lnTo>
                  <a:lnTo>
                    <a:pt x="605" y="449"/>
                  </a:lnTo>
                  <a:lnTo>
                    <a:pt x="617" y="453"/>
                  </a:lnTo>
                  <a:lnTo>
                    <a:pt x="618" y="458"/>
                  </a:lnTo>
                  <a:lnTo>
                    <a:pt x="620" y="458"/>
                  </a:lnTo>
                  <a:lnTo>
                    <a:pt x="615" y="466"/>
                  </a:lnTo>
                  <a:lnTo>
                    <a:pt x="617" y="470"/>
                  </a:lnTo>
                  <a:lnTo>
                    <a:pt x="609" y="477"/>
                  </a:lnTo>
                  <a:lnTo>
                    <a:pt x="609" y="480"/>
                  </a:lnTo>
                  <a:lnTo>
                    <a:pt x="617" y="483"/>
                  </a:lnTo>
                  <a:lnTo>
                    <a:pt x="616" y="490"/>
                  </a:lnTo>
                  <a:lnTo>
                    <a:pt x="624" y="490"/>
                  </a:lnTo>
                  <a:lnTo>
                    <a:pt x="622" y="499"/>
                  </a:lnTo>
                  <a:lnTo>
                    <a:pt x="625" y="500"/>
                  </a:lnTo>
                  <a:lnTo>
                    <a:pt x="628" y="499"/>
                  </a:lnTo>
                  <a:lnTo>
                    <a:pt x="637" y="490"/>
                  </a:lnTo>
                  <a:lnTo>
                    <a:pt x="654" y="507"/>
                  </a:lnTo>
                  <a:lnTo>
                    <a:pt x="655" y="512"/>
                  </a:lnTo>
                  <a:lnTo>
                    <a:pt x="664" y="516"/>
                  </a:lnTo>
                  <a:lnTo>
                    <a:pt x="669" y="516"/>
                  </a:lnTo>
                  <a:lnTo>
                    <a:pt x="671" y="520"/>
                  </a:lnTo>
                  <a:lnTo>
                    <a:pt x="680" y="521"/>
                  </a:lnTo>
                  <a:lnTo>
                    <a:pt x="680" y="528"/>
                  </a:lnTo>
                  <a:lnTo>
                    <a:pt x="684" y="530"/>
                  </a:lnTo>
                  <a:lnTo>
                    <a:pt x="692" y="533"/>
                  </a:lnTo>
                  <a:lnTo>
                    <a:pt x="698" y="538"/>
                  </a:lnTo>
                  <a:lnTo>
                    <a:pt x="697" y="550"/>
                  </a:lnTo>
                  <a:lnTo>
                    <a:pt x="701" y="551"/>
                  </a:lnTo>
                  <a:lnTo>
                    <a:pt x="707" y="550"/>
                  </a:lnTo>
                  <a:lnTo>
                    <a:pt x="709" y="551"/>
                  </a:lnTo>
                  <a:lnTo>
                    <a:pt x="711" y="551"/>
                  </a:lnTo>
                  <a:lnTo>
                    <a:pt x="710" y="558"/>
                  </a:lnTo>
                  <a:lnTo>
                    <a:pt x="707" y="562"/>
                  </a:lnTo>
                  <a:lnTo>
                    <a:pt x="711" y="567"/>
                  </a:lnTo>
                  <a:lnTo>
                    <a:pt x="719" y="571"/>
                  </a:lnTo>
                  <a:lnTo>
                    <a:pt x="726" y="572"/>
                  </a:lnTo>
                  <a:lnTo>
                    <a:pt x="727" y="564"/>
                  </a:lnTo>
                  <a:lnTo>
                    <a:pt x="735" y="570"/>
                  </a:lnTo>
                  <a:lnTo>
                    <a:pt x="737" y="562"/>
                  </a:lnTo>
                  <a:lnTo>
                    <a:pt x="739" y="560"/>
                  </a:lnTo>
                  <a:lnTo>
                    <a:pt x="753" y="567"/>
                  </a:lnTo>
                  <a:lnTo>
                    <a:pt x="756" y="567"/>
                  </a:lnTo>
                  <a:lnTo>
                    <a:pt x="748" y="572"/>
                  </a:lnTo>
                  <a:lnTo>
                    <a:pt x="749" y="577"/>
                  </a:lnTo>
                  <a:lnTo>
                    <a:pt x="747" y="584"/>
                  </a:lnTo>
                  <a:lnTo>
                    <a:pt x="748" y="587"/>
                  </a:lnTo>
                  <a:lnTo>
                    <a:pt x="756" y="587"/>
                  </a:lnTo>
                  <a:lnTo>
                    <a:pt x="761" y="589"/>
                  </a:lnTo>
                  <a:lnTo>
                    <a:pt x="762" y="590"/>
                  </a:lnTo>
                  <a:lnTo>
                    <a:pt x="768" y="590"/>
                  </a:lnTo>
                  <a:lnTo>
                    <a:pt x="773" y="588"/>
                  </a:lnTo>
                  <a:lnTo>
                    <a:pt x="773" y="592"/>
                  </a:lnTo>
                  <a:lnTo>
                    <a:pt x="771" y="597"/>
                  </a:lnTo>
                  <a:lnTo>
                    <a:pt x="778" y="602"/>
                  </a:lnTo>
                  <a:lnTo>
                    <a:pt x="782" y="602"/>
                  </a:lnTo>
                  <a:lnTo>
                    <a:pt x="790" y="609"/>
                  </a:lnTo>
                  <a:lnTo>
                    <a:pt x="807" y="618"/>
                  </a:lnTo>
                  <a:lnTo>
                    <a:pt x="813" y="619"/>
                  </a:lnTo>
                  <a:lnTo>
                    <a:pt x="818" y="623"/>
                  </a:lnTo>
                  <a:lnTo>
                    <a:pt x="817" y="626"/>
                  </a:lnTo>
                  <a:lnTo>
                    <a:pt x="809" y="625"/>
                  </a:lnTo>
                  <a:lnTo>
                    <a:pt x="803" y="623"/>
                  </a:lnTo>
                  <a:lnTo>
                    <a:pt x="799" y="626"/>
                  </a:lnTo>
                  <a:lnTo>
                    <a:pt x="790" y="622"/>
                  </a:lnTo>
                  <a:lnTo>
                    <a:pt x="786" y="623"/>
                  </a:lnTo>
                  <a:lnTo>
                    <a:pt x="783" y="622"/>
                  </a:lnTo>
                  <a:lnTo>
                    <a:pt x="783" y="623"/>
                  </a:lnTo>
                  <a:lnTo>
                    <a:pt x="778" y="623"/>
                  </a:lnTo>
                  <a:lnTo>
                    <a:pt x="774" y="630"/>
                  </a:lnTo>
                  <a:lnTo>
                    <a:pt x="768" y="626"/>
                  </a:lnTo>
                  <a:lnTo>
                    <a:pt x="758" y="630"/>
                  </a:lnTo>
                  <a:lnTo>
                    <a:pt x="743" y="630"/>
                  </a:lnTo>
                  <a:lnTo>
                    <a:pt x="740" y="632"/>
                  </a:lnTo>
                  <a:lnTo>
                    <a:pt x="732" y="626"/>
                  </a:lnTo>
                  <a:lnTo>
                    <a:pt x="724" y="622"/>
                  </a:lnTo>
                  <a:lnTo>
                    <a:pt x="718" y="622"/>
                  </a:lnTo>
                  <a:lnTo>
                    <a:pt x="715" y="626"/>
                  </a:lnTo>
                  <a:lnTo>
                    <a:pt x="706" y="625"/>
                  </a:lnTo>
                  <a:lnTo>
                    <a:pt x="700" y="623"/>
                  </a:lnTo>
                  <a:lnTo>
                    <a:pt x="692" y="630"/>
                  </a:lnTo>
                  <a:lnTo>
                    <a:pt x="685" y="632"/>
                  </a:lnTo>
                  <a:lnTo>
                    <a:pt x="684" y="635"/>
                  </a:lnTo>
                  <a:lnTo>
                    <a:pt x="675" y="635"/>
                  </a:lnTo>
                  <a:lnTo>
                    <a:pt x="667" y="640"/>
                  </a:lnTo>
                  <a:lnTo>
                    <a:pt x="669" y="636"/>
                  </a:lnTo>
                  <a:lnTo>
                    <a:pt x="664" y="639"/>
                  </a:lnTo>
                  <a:lnTo>
                    <a:pt x="664" y="636"/>
                  </a:lnTo>
                  <a:lnTo>
                    <a:pt x="663" y="636"/>
                  </a:lnTo>
                  <a:lnTo>
                    <a:pt x="660" y="634"/>
                  </a:lnTo>
                  <a:lnTo>
                    <a:pt x="655" y="634"/>
                  </a:lnTo>
                  <a:lnTo>
                    <a:pt x="649" y="631"/>
                  </a:lnTo>
                  <a:lnTo>
                    <a:pt x="645" y="632"/>
                  </a:lnTo>
                  <a:lnTo>
                    <a:pt x="643" y="631"/>
                  </a:lnTo>
                  <a:lnTo>
                    <a:pt x="634" y="630"/>
                  </a:lnTo>
                  <a:lnTo>
                    <a:pt x="626" y="625"/>
                  </a:lnTo>
                  <a:lnTo>
                    <a:pt x="628" y="622"/>
                  </a:lnTo>
                  <a:lnTo>
                    <a:pt x="624" y="611"/>
                  </a:lnTo>
                  <a:lnTo>
                    <a:pt x="620" y="611"/>
                  </a:lnTo>
                  <a:lnTo>
                    <a:pt x="617" y="615"/>
                  </a:lnTo>
                  <a:lnTo>
                    <a:pt x="613" y="622"/>
                  </a:lnTo>
                  <a:lnTo>
                    <a:pt x="613" y="619"/>
                  </a:lnTo>
                  <a:lnTo>
                    <a:pt x="609" y="613"/>
                  </a:lnTo>
                  <a:lnTo>
                    <a:pt x="599" y="626"/>
                  </a:lnTo>
                  <a:lnTo>
                    <a:pt x="595" y="634"/>
                  </a:lnTo>
                  <a:lnTo>
                    <a:pt x="591" y="636"/>
                  </a:lnTo>
                  <a:lnTo>
                    <a:pt x="585" y="640"/>
                  </a:lnTo>
                  <a:lnTo>
                    <a:pt x="566" y="640"/>
                  </a:lnTo>
                  <a:lnTo>
                    <a:pt x="561" y="636"/>
                  </a:lnTo>
                  <a:lnTo>
                    <a:pt x="548" y="631"/>
                  </a:lnTo>
                  <a:lnTo>
                    <a:pt x="543" y="630"/>
                  </a:lnTo>
                  <a:lnTo>
                    <a:pt x="537" y="622"/>
                  </a:lnTo>
                  <a:lnTo>
                    <a:pt x="535" y="615"/>
                  </a:lnTo>
                  <a:lnTo>
                    <a:pt x="530" y="613"/>
                  </a:lnTo>
                  <a:lnTo>
                    <a:pt x="519" y="621"/>
                  </a:lnTo>
                  <a:lnTo>
                    <a:pt x="509" y="613"/>
                  </a:lnTo>
                  <a:lnTo>
                    <a:pt x="505" y="613"/>
                  </a:lnTo>
                  <a:lnTo>
                    <a:pt x="503" y="610"/>
                  </a:lnTo>
                  <a:lnTo>
                    <a:pt x="494" y="608"/>
                  </a:lnTo>
                  <a:lnTo>
                    <a:pt x="493" y="605"/>
                  </a:lnTo>
                  <a:lnTo>
                    <a:pt x="486" y="600"/>
                  </a:lnTo>
                  <a:lnTo>
                    <a:pt x="479" y="594"/>
                  </a:lnTo>
                  <a:lnTo>
                    <a:pt x="469" y="597"/>
                  </a:lnTo>
                  <a:lnTo>
                    <a:pt x="466" y="592"/>
                  </a:lnTo>
                  <a:lnTo>
                    <a:pt x="462" y="592"/>
                  </a:lnTo>
                  <a:lnTo>
                    <a:pt x="455" y="597"/>
                  </a:lnTo>
                  <a:lnTo>
                    <a:pt x="452" y="598"/>
                  </a:lnTo>
                  <a:lnTo>
                    <a:pt x="445" y="598"/>
                  </a:lnTo>
                  <a:lnTo>
                    <a:pt x="442" y="590"/>
                  </a:lnTo>
                  <a:lnTo>
                    <a:pt x="433" y="592"/>
                  </a:lnTo>
                  <a:lnTo>
                    <a:pt x="433" y="589"/>
                  </a:lnTo>
                  <a:lnTo>
                    <a:pt x="430" y="583"/>
                  </a:lnTo>
                  <a:lnTo>
                    <a:pt x="425" y="581"/>
                  </a:lnTo>
                  <a:lnTo>
                    <a:pt x="428" y="576"/>
                  </a:lnTo>
                  <a:lnTo>
                    <a:pt x="424" y="568"/>
                  </a:lnTo>
                  <a:lnTo>
                    <a:pt x="415" y="559"/>
                  </a:lnTo>
                  <a:lnTo>
                    <a:pt x="411" y="559"/>
                  </a:lnTo>
                  <a:lnTo>
                    <a:pt x="411" y="560"/>
                  </a:lnTo>
                  <a:lnTo>
                    <a:pt x="403" y="567"/>
                  </a:lnTo>
                  <a:lnTo>
                    <a:pt x="396" y="571"/>
                  </a:lnTo>
                  <a:lnTo>
                    <a:pt x="398" y="567"/>
                  </a:lnTo>
                  <a:lnTo>
                    <a:pt x="399" y="559"/>
                  </a:lnTo>
                  <a:lnTo>
                    <a:pt x="392" y="556"/>
                  </a:lnTo>
                  <a:lnTo>
                    <a:pt x="388" y="559"/>
                  </a:lnTo>
                  <a:lnTo>
                    <a:pt x="383" y="563"/>
                  </a:lnTo>
                  <a:lnTo>
                    <a:pt x="391" y="573"/>
                  </a:lnTo>
                  <a:lnTo>
                    <a:pt x="387" y="580"/>
                  </a:lnTo>
                  <a:lnTo>
                    <a:pt x="377" y="571"/>
                  </a:lnTo>
                  <a:lnTo>
                    <a:pt x="375" y="571"/>
                  </a:lnTo>
                  <a:lnTo>
                    <a:pt x="371" y="579"/>
                  </a:lnTo>
                  <a:lnTo>
                    <a:pt x="370" y="587"/>
                  </a:lnTo>
                  <a:lnTo>
                    <a:pt x="369" y="580"/>
                  </a:lnTo>
                  <a:lnTo>
                    <a:pt x="358" y="573"/>
                  </a:lnTo>
                  <a:lnTo>
                    <a:pt x="352" y="567"/>
                  </a:lnTo>
                  <a:lnTo>
                    <a:pt x="351" y="564"/>
                  </a:lnTo>
                  <a:lnTo>
                    <a:pt x="349" y="567"/>
                  </a:lnTo>
                  <a:lnTo>
                    <a:pt x="348" y="568"/>
                  </a:lnTo>
                  <a:lnTo>
                    <a:pt x="352" y="573"/>
                  </a:lnTo>
                  <a:lnTo>
                    <a:pt x="340" y="584"/>
                  </a:lnTo>
                  <a:lnTo>
                    <a:pt x="327" y="579"/>
                  </a:lnTo>
                  <a:lnTo>
                    <a:pt x="317" y="576"/>
                  </a:lnTo>
                  <a:lnTo>
                    <a:pt x="318" y="568"/>
                  </a:lnTo>
                  <a:lnTo>
                    <a:pt x="318" y="560"/>
                  </a:lnTo>
                  <a:lnTo>
                    <a:pt x="317" y="559"/>
                  </a:lnTo>
                  <a:lnTo>
                    <a:pt x="311" y="558"/>
                  </a:lnTo>
                  <a:lnTo>
                    <a:pt x="310" y="567"/>
                  </a:lnTo>
                  <a:lnTo>
                    <a:pt x="300" y="570"/>
                  </a:lnTo>
                  <a:lnTo>
                    <a:pt x="294" y="559"/>
                  </a:lnTo>
                  <a:lnTo>
                    <a:pt x="290" y="559"/>
                  </a:lnTo>
                  <a:lnTo>
                    <a:pt x="289" y="560"/>
                  </a:lnTo>
                  <a:lnTo>
                    <a:pt x="289" y="562"/>
                  </a:lnTo>
                  <a:lnTo>
                    <a:pt x="294" y="572"/>
                  </a:lnTo>
                  <a:lnTo>
                    <a:pt x="288" y="579"/>
                  </a:lnTo>
                  <a:lnTo>
                    <a:pt x="286" y="579"/>
                  </a:lnTo>
                  <a:lnTo>
                    <a:pt x="280" y="570"/>
                  </a:lnTo>
                  <a:lnTo>
                    <a:pt x="275" y="571"/>
                  </a:lnTo>
                  <a:lnTo>
                    <a:pt x="263" y="572"/>
                  </a:lnTo>
                  <a:lnTo>
                    <a:pt x="260" y="576"/>
                  </a:lnTo>
                  <a:lnTo>
                    <a:pt x="247" y="583"/>
                  </a:lnTo>
                  <a:lnTo>
                    <a:pt x="243" y="590"/>
                  </a:lnTo>
                  <a:lnTo>
                    <a:pt x="245" y="590"/>
                  </a:lnTo>
                  <a:lnTo>
                    <a:pt x="243" y="598"/>
                  </a:lnTo>
                  <a:lnTo>
                    <a:pt x="245" y="600"/>
                  </a:lnTo>
                  <a:lnTo>
                    <a:pt x="243" y="602"/>
                  </a:lnTo>
                  <a:lnTo>
                    <a:pt x="237" y="609"/>
                  </a:lnTo>
                  <a:lnTo>
                    <a:pt x="234" y="621"/>
                  </a:lnTo>
                  <a:lnTo>
                    <a:pt x="229" y="626"/>
                  </a:lnTo>
                  <a:lnTo>
                    <a:pt x="226" y="631"/>
                  </a:lnTo>
                  <a:lnTo>
                    <a:pt x="225" y="632"/>
                  </a:lnTo>
                  <a:lnTo>
                    <a:pt x="220" y="632"/>
                  </a:lnTo>
                  <a:lnTo>
                    <a:pt x="220" y="635"/>
                  </a:lnTo>
                  <a:lnTo>
                    <a:pt x="222" y="636"/>
                  </a:lnTo>
                  <a:lnTo>
                    <a:pt x="220" y="642"/>
                  </a:lnTo>
                  <a:lnTo>
                    <a:pt x="217" y="645"/>
                  </a:lnTo>
                  <a:lnTo>
                    <a:pt x="217" y="648"/>
                  </a:lnTo>
                  <a:lnTo>
                    <a:pt x="222" y="649"/>
                  </a:lnTo>
                  <a:lnTo>
                    <a:pt x="222" y="653"/>
                  </a:lnTo>
                  <a:lnTo>
                    <a:pt x="228" y="652"/>
                  </a:lnTo>
                  <a:lnTo>
                    <a:pt x="232" y="655"/>
                  </a:lnTo>
                  <a:lnTo>
                    <a:pt x="235" y="656"/>
                  </a:lnTo>
                  <a:lnTo>
                    <a:pt x="239" y="673"/>
                  </a:lnTo>
                  <a:lnTo>
                    <a:pt x="242" y="674"/>
                  </a:lnTo>
                  <a:lnTo>
                    <a:pt x="238" y="677"/>
                  </a:lnTo>
                  <a:lnTo>
                    <a:pt x="229" y="682"/>
                  </a:lnTo>
                  <a:lnTo>
                    <a:pt x="228" y="686"/>
                  </a:lnTo>
                  <a:lnTo>
                    <a:pt x="220" y="693"/>
                  </a:lnTo>
                  <a:lnTo>
                    <a:pt x="220" y="697"/>
                  </a:lnTo>
                  <a:lnTo>
                    <a:pt x="229" y="703"/>
                  </a:lnTo>
                  <a:lnTo>
                    <a:pt x="232" y="707"/>
                  </a:lnTo>
                  <a:lnTo>
                    <a:pt x="226" y="719"/>
                  </a:lnTo>
                  <a:lnTo>
                    <a:pt x="229" y="723"/>
                  </a:lnTo>
                  <a:lnTo>
                    <a:pt x="224" y="724"/>
                  </a:lnTo>
                  <a:lnTo>
                    <a:pt x="224" y="727"/>
                  </a:lnTo>
                  <a:lnTo>
                    <a:pt x="213" y="727"/>
                  </a:lnTo>
                  <a:lnTo>
                    <a:pt x="212" y="723"/>
                  </a:lnTo>
                  <a:lnTo>
                    <a:pt x="205" y="714"/>
                  </a:lnTo>
                  <a:lnTo>
                    <a:pt x="207" y="725"/>
                  </a:lnTo>
                  <a:lnTo>
                    <a:pt x="196" y="724"/>
                  </a:lnTo>
                  <a:lnTo>
                    <a:pt x="196" y="714"/>
                  </a:lnTo>
                  <a:lnTo>
                    <a:pt x="199" y="698"/>
                  </a:lnTo>
                  <a:lnTo>
                    <a:pt x="188" y="694"/>
                  </a:lnTo>
                  <a:lnTo>
                    <a:pt x="188" y="685"/>
                  </a:lnTo>
                  <a:lnTo>
                    <a:pt x="186" y="682"/>
                  </a:lnTo>
                  <a:lnTo>
                    <a:pt x="183" y="676"/>
                  </a:lnTo>
                  <a:lnTo>
                    <a:pt x="183" y="677"/>
                  </a:lnTo>
                  <a:lnTo>
                    <a:pt x="171" y="680"/>
                  </a:lnTo>
                  <a:lnTo>
                    <a:pt x="166" y="674"/>
                  </a:lnTo>
                  <a:lnTo>
                    <a:pt x="164" y="676"/>
                  </a:lnTo>
                  <a:lnTo>
                    <a:pt x="160" y="676"/>
                  </a:lnTo>
                  <a:lnTo>
                    <a:pt x="157" y="670"/>
                  </a:lnTo>
                  <a:lnTo>
                    <a:pt x="153" y="664"/>
                  </a:lnTo>
                  <a:lnTo>
                    <a:pt x="160" y="659"/>
                  </a:lnTo>
                  <a:lnTo>
                    <a:pt x="156" y="652"/>
                  </a:lnTo>
                  <a:lnTo>
                    <a:pt x="153" y="651"/>
                  </a:lnTo>
                  <a:lnTo>
                    <a:pt x="147" y="649"/>
                  </a:lnTo>
                  <a:lnTo>
                    <a:pt x="147" y="645"/>
                  </a:lnTo>
                  <a:lnTo>
                    <a:pt x="145" y="644"/>
                  </a:lnTo>
                  <a:lnTo>
                    <a:pt x="137" y="639"/>
                  </a:lnTo>
                  <a:lnTo>
                    <a:pt x="136" y="634"/>
                  </a:lnTo>
                  <a:lnTo>
                    <a:pt x="131" y="628"/>
                  </a:lnTo>
                  <a:lnTo>
                    <a:pt x="132" y="625"/>
                  </a:lnTo>
                  <a:lnTo>
                    <a:pt x="134" y="623"/>
                  </a:lnTo>
                  <a:lnTo>
                    <a:pt x="134" y="619"/>
                  </a:lnTo>
                  <a:lnTo>
                    <a:pt x="130" y="613"/>
                  </a:lnTo>
                  <a:lnTo>
                    <a:pt x="123" y="613"/>
                  </a:lnTo>
                  <a:lnTo>
                    <a:pt x="119" y="614"/>
                  </a:lnTo>
                  <a:lnTo>
                    <a:pt x="115" y="611"/>
                  </a:lnTo>
                  <a:lnTo>
                    <a:pt x="111" y="602"/>
                  </a:lnTo>
                  <a:lnTo>
                    <a:pt x="111" y="593"/>
                  </a:lnTo>
                  <a:lnTo>
                    <a:pt x="110" y="592"/>
                  </a:lnTo>
                  <a:lnTo>
                    <a:pt x="111" y="590"/>
                  </a:lnTo>
                  <a:lnTo>
                    <a:pt x="110" y="589"/>
                  </a:lnTo>
                  <a:lnTo>
                    <a:pt x="109" y="589"/>
                  </a:lnTo>
                  <a:lnTo>
                    <a:pt x="109" y="587"/>
                  </a:lnTo>
                  <a:lnTo>
                    <a:pt x="103" y="588"/>
                  </a:lnTo>
                  <a:lnTo>
                    <a:pt x="102" y="590"/>
                  </a:lnTo>
                  <a:lnTo>
                    <a:pt x="101" y="588"/>
                  </a:lnTo>
                  <a:lnTo>
                    <a:pt x="94" y="590"/>
                  </a:lnTo>
                  <a:lnTo>
                    <a:pt x="90" y="592"/>
                  </a:lnTo>
                  <a:lnTo>
                    <a:pt x="89" y="590"/>
                  </a:lnTo>
                  <a:lnTo>
                    <a:pt x="89" y="593"/>
                  </a:lnTo>
                  <a:lnTo>
                    <a:pt x="85" y="593"/>
                  </a:lnTo>
                  <a:lnTo>
                    <a:pt x="86" y="597"/>
                  </a:lnTo>
                  <a:lnTo>
                    <a:pt x="83" y="594"/>
                  </a:lnTo>
                  <a:lnTo>
                    <a:pt x="84" y="597"/>
                  </a:lnTo>
                  <a:lnTo>
                    <a:pt x="83" y="600"/>
                  </a:lnTo>
                  <a:lnTo>
                    <a:pt x="76" y="600"/>
                  </a:lnTo>
                  <a:lnTo>
                    <a:pt x="79" y="602"/>
                  </a:lnTo>
                  <a:lnTo>
                    <a:pt x="73" y="604"/>
                  </a:lnTo>
                  <a:lnTo>
                    <a:pt x="69" y="604"/>
                  </a:lnTo>
                  <a:lnTo>
                    <a:pt x="69" y="600"/>
                  </a:lnTo>
                  <a:lnTo>
                    <a:pt x="63" y="600"/>
                  </a:lnTo>
                  <a:lnTo>
                    <a:pt x="58" y="593"/>
                  </a:lnTo>
                  <a:lnTo>
                    <a:pt x="58" y="597"/>
                  </a:lnTo>
                  <a:lnTo>
                    <a:pt x="52" y="600"/>
                  </a:lnTo>
                  <a:lnTo>
                    <a:pt x="43" y="594"/>
                  </a:lnTo>
                  <a:lnTo>
                    <a:pt x="39" y="590"/>
                  </a:lnTo>
                  <a:lnTo>
                    <a:pt x="41" y="584"/>
                  </a:lnTo>
                  <a:lnTo>
                    <a:pt x="39" y="584"/>
                  </a:lnTo>
                  <a:lnTo>
                    <a:pt x="39" y="581"/>
                  </a:lnTo>
                  <a:lnTo>
                    <a:pt x="41" y="580"/>
                  </a:lnTo>
                  <a:lnTo>
                    <a:pt x="38" y="576"/>
                  </a:lnTo>
                  <a:lnTo>
                    <a:pt x="33" y="573"/>
                  </a:lnTo>
                  <a:lnTo>
                    <a:pt x="33" y="572"/>
                  </a:lnTo>
                  <a:lnTo>
                    <a:pt x="32" y="570"/>
                  </a:lnTo>
                  <a:lnTo>
                    <a:pt x="30" y="568"/>
                  </a:lnTo>
                  <a:lnTo>
                    <a:pt x="32" y="562"/>
                  </a:lnTo>
                  <a:lnTo>
                    <a:pt x="26" y="559"/>
                  </a:lnTo>
                  <a:lnTo>
                    <a:pt x="24" y="553"/>
                  </a:lnTo>
                  <a:lnTo>
                    <a:pt x="13" y="549"/>
                  </a:lnTo>
                  <a:lnTo>
                    <a:pt x="15" y="547"/>
                  </a:lnTo>
                  <a:lnTo>
                    <a:pt x="12" y="539"/>
                  </a:lnTo>
                  <a:lnTo>
                    <a:pt x="22" y="532"/>
                  </a:lnTo>
                  <a:lnTo>
                    <a:pt x="21" y="530"/>
                  </a:lnTo>
                  <a:lnTo>
                    <a:pt x="15" y="530"/>
                  </a:lnTo>
                  <a:lnTo>
                    <a:pt x="13" y="533"/>
                  </a:lnTo>
                  <a:lnTo>
                    <a:pt x="8" y="535"/>
                  </a:lnTo>
                  <a:lnTo>
                    <a:pt x="7" y="533"/>
                  </a:lnTo>
                  <a:lnTo>
                    <a:pt x="7" y="532"/>
                  </a:lnTo>
                  <a:lnTo>
                    <a:pt x="12" y="530"/>
                  </a:lnTo>
                  <a:lnTo>
                    <a:pt x="7" y="522"/>
                  </a:lnTo>
                  <a:lnTo>
                    <a:pt x="11" y="521"/>
                  </a:lnTo>
                  <a:lnTo>
                    <a:pt x="9" y="518"/>
                  </a:lnTo>
                  <a:lnTo>
                    <a:pt x="8" y="518"/>
                  </a:lnTo>
                  <a:lnTo>
                    <a:pt x="15" y="517"/>
                  </a:lnTo>
                  <a:lnTo>
                    <a:pt x="8" y="516"/>
                  </a:lnTo>
                  <a:lnTo>
                    <a:pt x="7" y="512"/>
                  </a:lnTo>
                  <a:lnTo>
                    <a:pt x="9" y="516"/>
                  </a:lnTo>
                  <a:lnTo>
                    <a:pt x="12" y="512"/>
                  </a:lnTo>
                  <a:lnTo>
                    <a:pt x="9" y="509"/>
                  </a:lnTo>
                  <a:lnTo>
                    <a:pt x="9" y="504"/>
                  </a:lnTo>
                  <a:lnTo>
                    <a:pt x="3" y="505"/>
                  </a:lnTo>
                  <a:lnTo>
                    <a:pt x="4" y="500"/>
                  </a:lnTo>
                  <a:lnTo>
                    <a:pt x="0" y="498"/>
                  </a:lnTo>
                  <a:lnTo>
                    <a:pt x="3" y="491"/>
                  </a:lnTo>
                  <a:lnTo>
                    <a:pt x="11" y="490"/>
                  </a:lnTo>
                  <a:lnTo>
                    <a:pt x="8" y="479"/>
                  </a:lnTo>
                  <a:lnTo>
                    <a:pt x="15" y="474"/>
                  </a:lnTo>
                  <a:lnTo>
                    <a:pt x="18" y="478"/>
                  </a:lnTo>
                  <a:lnTo>
                    <a:pt x="26" y="478"/>
                  </a:lnTo>
                  <a:lnTo>
                    <a:pt x="32" y="475"/>
                  </a:lnTo>
                  <a:lnTo>
                    <a:pt x="34" y="475"/>
                  </a:lnTo>
                  <a:lnTo>
                    <a:pt x="37" y="479"/>
                  </a:lnTo>
                  <a:lnTo>
                    <a:pt x="37" y="480"/>
                  </a:lnTo>
                  <a:lnTo>
                    <a:pt x="43" y="487"/>
                  </a:lnTo>
                  <a:lnTo>
                    <a:pt x="43" y="495"/>
                  </a:lnTo>
                  <a:lnTo>
                    <a:pt x="45" y="498"/>
                  </a:lnTo>
                  <a:lnTo>
                    <a:pt x="52" y="499"/>
                  </a:lnTo>
                  <a:lnTo>
                    <a:pt x="58" y="495"/>
                  </a:lnTo>
                  <a:lnTo>
                    <a:pt x="58" y="496"/>
                  </a:lnTo>
                  <a:lnTo>
                    <a:pt x="60" y="496"/>
                  </a:lnTo>
                  <a:lnTo>
                    <a:pt x="63" y="483"/>
                  </a:lnTo>
                  <a:lnTo>
                    <a:pt x="68" y="484"/>
                  </a:lnTo>
                  <a:lnTo>
                    <a:pt x="73" y="477"/>
                  </a:lnTo>
                  <a:lnTo>
                    <a:pt x="73" y="475"/>
                  </a:lnTo>
                  <a:lnTo>
                    <a:pt x="66" y="474"/>
                  </a:lnTo>
                  <a:lnTo>
                    <a:pt x="62" y="467"/>
                  </a:lnTo>
                  <a:lnTo>
                    <a:pt x="62" y="466"/>
                  </a:lnTo>
                  <a:lnTo>
                    <a:pt x="64" y="467"/>
                  </a:lnTo>
                  <a:lnTo>
                    <a:pt x="73" y="467"/>
                  </a:lnTo>
                  <a:lnTo>
                    <a:pt x="75" y="463"/>
                  </a:lnTo>
                  <a:lnTo>
                    <a:pt x="84" y="466"/>
                  </a:lnTo>
                  <a:lnTo>
                    <a:pt x="90" y="461"/>
                  </a:lnTo>
                  <a:lnTo>
                    <a:pt x="92" y="463"/>
                  </a:lnTo>
                  <a:lnTo>
                    <a:pt x="96" y="461"/>
                  </a:lnTo>
                  <a:lnTo>
                    <a:pt x="90" y="450"/>
                  </a:lnTo>
                  <a:lnTo>
                    <a:pt x="92" y="446"/>
                  </a:lnTo>
                  <a:lnTo>
                    <a:pt x="89" y="446"/>
                  </a:lnTo>
                  <a:lnTo>
                    <a:pt x="86" y="448"/>
                  </a:lnTo>
                  <a:lnTo>
                    <a:pt x="84" y="437"/>
                  </a:lnTo>
                  <a:lnTo>
                    <a:pt x="83" y="436"/>
                  </a:lnTo>
                  <a:lnTo>
                    <a:pt x="81" y="436"/>
                  </a:lnTo>
                  <a:lnTo>
                    <a:pt x="81" y="427"/>
                  </a:lnTo>
                  <a:lnTo>
                    <a:pt x="76" y="427"/>
                  </a:lnTo>
                  <a:lnTo>
                    <a:pt x="72" y="423"/>
                  </a:lnTo>
                  <a:lnTo>
                    <a:pt x="62" y="419"/>
                  </a:lnTo>
                  <a:lnTo>
                    <a:pt x="60" y="414"/>
                  </a:lnTo>
                  <a:lnTo>
                    <a:pt x="62" y="411"/>
                  </a:lnTo>
                  <a:lnTo>
                    <a:pt x="59" y="406"/>
                  </a:lnTo>
                  <a:lnTo>
                    <a:pt x="58" y="402"/>
                  </a:lnTo>
                  <a:lnTo>
                    <a:pt x="58" y="398"/>
                  </a:lnTo>
                  <a:lnTo>
                    <a:pt x="54" y="393"/>
                  </a:lnTo>
                  <a:lnTo>
                    <a:pt x="58" y="386"/>
                  </a:lnTo>
                  <a:lnTo>
                    <a:pt x="54" y="381"/>
                  </a:lnTo>
                  <a:lnTo>
                    <a:pt x="51" y="377"/>
                  </a:lnTo>
                  <a:lnTo>
                    <a:pt x="45" y="376"/>
                  </a:lnTo>
                  <a:lnTo>
                    <a:pt x="45" y="372"/>
                  </a:lnTo>
                  <a:lnTo>
                    <a:pt x="47" y="368"/>
                  </a:lnTo>
                  <a:lnTo>
                    <a:pt x="51" y="372"/>
                  </a:lnTo>
                  <a:lnTo>
                    <a:pt x="52" y="370"/>
                  </a:lnTo>
                  <a:lnTo>
                    <a:pt x="49" y="363"/>
                  </a:lnTo>
                  <a:lnTo>
                    <a:pt x="50" y="356"/>
                  </a:lnTo>
                  <a:lnTo>
                    <a:pt x="42" y="356"/>
                  </a:lnTo>
                  <a:lnTo>
                    <a:pt x="39" y="353"/>
                  </a:lnTo>
                  <a:lnTo>
                    <a:pt x="39" y="351"/>
                  </a:lnTo>
                  <a:lnTo>
                    <a:pt x="42" y="342"/>
                  </a:lnTo>
                  <a:lnTo>
                    <a:pt x="39" y="339"/>
                  </a:lnTo>
                  <a:lnTo>
                    <a:pt x="26" y="335"/>
                  </a:lnTo>
                  <a:lnTo>
                    <a:pt x="22" y="329"/>
                  </a:lnTo>
                  <a:lnTo>
                    <a:pt x="15" y="319"/>
                  </a:lnTo>
                  <a:lnTo>
                    <a:pt x="13" y="313"/>
                  </a:lnTo>
                  <a:lnTo>
                    <a:pt x="15" y="310"/>
                  </a:lnTo>
                  <a:lnTo>
                    <a:pt x="21" y="304"/>
                  </a:lnTo>
                  <a:lnTo>
                    <a:pt x="26" y="296"/>
                  </a:lnTo>
                  <a:lnTo>
                    <a:pt x="26" y="289"/>
                  </a:lnTo>
                  <a:lnTo>
                    <a:pt x="24" y="288"/>
                  </a:lnTo>
                  <a:lnTo>
                    <a:pt x="18" y="274"/>
                  </a:lnTo>
                  <a:lnTo>
                    <a:pt x="29" y="260"/>
                  </a:lnTo>
                  <a:lnTo>
                    <a:pt x="43" y="247"/>
                  </a:lnTo>
                  <a:lnTo>
                    <a:pt x="54" y="237"/>
                  </a:lnTo>
                  <a:lnTo>
                    <a:pt x="55" y="234"/>
                  </a:lnTo>
                  <a:lnTo>
                    <a:pt x="59" y="232"/>
                  </a:lnTo>
                  <a:lnTo>
                    <a:pt x="63" y="224"/>
                  </a:lnTo>
                  <a:lnTo>
                    <a:pt x="63" y="221"/>
                  </a:lnTo>
                  <a:lnTo>
                    <a:pt x="62" y="221"/>
                  </a:lnTo>
                  <a:lnTo>
                    <a:pt x="59" y="209"/>
                  </a:lnTo>
                  <a:lnTo>
                    <a:pt x="59" y="200"/>
                  </a:lnTo>
                  <a:lnTo>
                    <a:pt x="60" y="199"/>
                  </a:lnTo>
                  <a:lnTo>
                    <a:pt x="68" y="190"/>
                  </a:lnTo>
                  <a:lnTo>
                    <a:pt x="73" y="198"/>
                  </a:lnTo>
                  <a:lnTo>
                    <a:pt x="80" y="200"/>
                  </a:lnTo>
                  <a:lnTo>
                    <a:pt x="86" y="199"/>
                  </a:lnTo>
                  <a:lnTo>
                    <a:pt x="96" y="207"/>
                  </a:lnTo>
                  <a:lnTo>
                    <a:pt x="98" y="207"/>
                  </a:lnTo>
                  <a:lnTo>
                    <a:pt x="96" y="217"/>
                  </a:lnTo>
                  <a:lnTo>
                    <a:pt x="93" y="216"/>
                  </a:lnTo>
                  <a:lnTo>
                    <a:pt x="92" y="220"/>
                  </a:lnTo>
                  <a:lnTo>
                    <a:pt x="92" y="223"/>
                  </a:lnTo>
                  <a:lnTo>
                    <a:pt x="85" y="228"/>
                  </a:lnTo>
                  <a:lnTo>
                    <a:pt x="81" y="234"/>
                  </a:lnTo>
                  <a:lnTo>
                    <a:pt x="79" y="240"/>
                  </a:lnTo>
                  <a:lnTo>
                    <a:pt x="89" y="240"/>
                  </a:lnTo>
                  <a:lnTo>
                    <a:pt x="94" y="242"/>
                  </a:lnTo>
                  <a:lnTo>
                    <a:pt x="96" y="243"/>
                  </a:lnTo>
                  <a:lnTo>
                    <a:pt x="106" y="251"/>
                  </a:lnTo>
                  <a:lnTo>
                    <a:pt x="110" y="250"/>
                  </a:lnTo>
                  <a:lnTo>
                    <a:pt x="111" y="262"/>
                  </a:lnTo>
                  <a:lnTo>
                    <a:pt x="114" y="264"/>
                  </a:lnTo>
                  <a:lnTo>
                    <a:pt x="119" y="272"/>
                  </a:lnTo>
                  <a:lnTo>
                    <a:pt x="119" y="274"/>
                  </a:lnTo>
                  <a:lnTo>
                    <a:pt x="122" y="283"/>
                  </a:lnTo>
                  <a:lnTo>
                    <a:pt x="123" y="283"/>
                  </a:lnTo>
                  <a:lnTo>
                    <a:pt x="115" y="293"/>
                  </a:lnTo>
                  <a:lnTo>
                    <a:pt x="114" y="298"/>
                  </a:lnTo>
                  <a:lnTo>
                    <a:pt x="119" y="296"/>
                  </a:lnTo>
                  <a:lnTo>
                    <a:pt x="127" y="293"/>
                  </a:lnTo>
                  <a:lnTo>
                    <a:pt x="130" y="295"/>
                  </a:lnTo>
                  <a:lnTo>
                    <a:pt x="131" y="298"/>
                  </a:lnTo>
                  <a:lnTo>
                    <a:pt x="137" y="296"/>
                  </a:lnTo>
                  <a:lnTo>
                    <a:pt x="137" y="300"/>
                  </a:lnTo>
                  <a:lnTo>
                    <a:pt x="143" y="302"/>
                  </a:lnTo>
                  <a:lnTo>
                    <a:pt x="145" y="301"/>
                  </a:lnTo>
                  <a:lnTo>
                    <a:pt x="148" y="301"/>
                  </a:lnTo>
                  <a:lnTo>
                    <a:pt x="151" y="293"/>
                  </a:lnTo>
                  <a:lnTo>
                    <a:pt x="153" y="291"/>
                  </a:lnTo>
                  <a:lnTo>
                    <a:pt x="156" y="281"/>
                  </a:lnTo>
                  <a:lnTo>
                    <a:pt x="161" y="279"/>
                  </a:lnTo>
                  <a:lnTo>
                    <a:pt x="164" y="272"/>
                  </a:lnTo>
                  <a:lnTo>
                    <a:pt x="161" y="271"/>
                  </a:lnTo>
                  <a:lnTo>
                    <a:pt x="161" y="270"/>
                  </a:lnTo>
                  <a:lnTo>
                    <a:pt x="153" y="264"/>
                  </a:lnTo>
                  <a:lnTo>
                    <a:pt x="147" y="262"/>
                  </a:lnTo>
                  <a:lnTo>
                    <a:pt x="145" y="259"/>
                  </a:lnTo>
                  <a:lnTo>
                    <a:pt x="144" y="254"/>
                  </a:lnTo>
                  <a:lnTo>
                    <a:pt x="144" y="251"/>
                  </a:lnTo>
                  <a:lnTo>
                    <a:pt x="137" y="247"/>
                  </a:lnTo>
                  <a:lnTo>
                    <a:pt x="137" y="243"/>
                  </a:lnTo>
                  <a:lnTo>
                    <a:pt x="147" y="238"/>
                  </a:lnTo>
                  <a:lnTo>
                    <a:pt x="143" y="226"/>
                  </a:lnTo>
                  <a:lnTo>
                    <a:pt x="144" y="217"/>
                  </a:lnTo>
                  <a:lnTo>
                    <a:pt x="161" y="211"/>
                  </a:lnTo>
                  <a:lnTo>
                    <a:pt x="165" y="203"/>
                  </a:lnTo>
                  <a:lnTo>
                    <a:pt x="162" y="190"/>
                  </a:lnTo>
                  <a:lnTo>
                    <a:pt x="171" y="186"/>
                  </a:lnTo>
                  <a:lnTo>
                    <a:pt x="173" y="186"/>
                  </a:lnTo>
                  <a:lnTo>
                    <a:pt x="181" y="177"/>
                  </a:lnTo>
                  <a:lnTo>
                    <a:pt x="187" y="171"/>
                  </a:lnTo>
                  <a:lnTo>
                    <a:pt x="191" y="171"/>
                  </a:lnTo>
                  <a:lnTo>
                    <a:pt x="195" y="166"/>
                  </a:lnTo>
                  <a:lnTo>
                    <a:pt x="196" y="157"/>
                  </a:lnTo>
                  <a:lnTo>
                    <a:pt x="201" y="154"/>
                  </a:lnTo>
                  <a:lnTo>
                    <a:pt x="203" y="149"/>
                  </a:lnTo>
                  <a:lnTo>
                    <a:pt x="208" y="148"/>
                  </a:lnTo>
                  <a:lnTo>
                    <a:pt x="209" y="137"/>
                  </a:lnTo>
                  <a:lnTo>
                    <a:pt x="218" y="124"/>
                  </a:lnTo>
                  <a:lnTo>
                    <a:pt x="220" y="118"/>
                  </a:lnTo>
                  <a:lnTo>
                    <a:pt x="222" y="114"/>
                  </a:lnTo>
                  <a:lnTo>
                    <a:pt x="222" y="106"/>
                  </a:lnTo>
                  <a:lnTo>
                    <a:pt x="217" y="99"/>
                  </a:lnTo>
                  <a:lnTo>
                    <a:pt x="218" y="92"/>
                  </a:lnTo>
                  <a:lnTo>
                    <a:pt x="217" y="88"/>
                  </a:lnTo>
                  <a:lnTo>
                    <a:pt x="216" y="78"/>
                  </a:lnTo>
                  <a:lnTo>
                    <a:pt x="209" y="76"/>
                  </a:lnTo>
                  <a:lnTo>
                    <a:pt x="208" y="68"/>
                  </a:lnTo>
                  <a:lnTo>
                    <a:pt x="215" y="65"/>
                  </a:lnTo>
                  <a:lnTo>
                    <a:pt x="217" y="52"/>
                  </a:lnTo>
                  <a:lnTo>
                    <a:pt x="224" y="48"/>
                  </a:lnTo>
                  <a:lnTo>
                    <a:pt x="243" y="47"/>
                  </a:lnTo>
                  <a:lnTo>
                    <a:pt x="242" y="51"/>
                  </a:lnTo>
                  <a:lnTo>
                    <a:pt x="247" y="56"/>
                  </a:lnTo>
                  <a:lnTo>
                    <a:pt x="254" y="61"/>
                  </a:lnTo>
                  <a:lnTo>
                    <a:pt x="258" y="55"/>
                  </a:lnTo>
                  <a:lnTo>
                    <a:pt x="263" y="48"/>
                  </a:lnTo>
                  <a:lnTo>
                    <a:pt x="268" y="47"/>
                  </a:lnTo>
                  <a:lnTo>
                    <a:pt x="269" y="61"/>
                  </a:lnTo>
                  <a:lnTo>
                    <a:pt x="268" y="82"/>
                  </a:lnTo>
                  <a:lnTo>
                    <a:pt x="269" y="93"/>
                  </a:lnTo>
                  <a:lnTo>
                    <a:pt x="269" y="97"/>
                  </a:lnTo>
                  <a:lnTo>
                    <a:pt x="276" y="98"/>
                  </a:lnTo>
                  <a:lnTo>
                    <a:pt x="281" y="106"/>
                  </a:lnTo>
                  <a:lnTo>
                    <a:pt x="289" y="119"/>
                  </a:lnTo>
                  <a:lnTo>
                    <a:pt x="293" y="123"/>
                  </a:lnTo>
                  <a:lnTo>
                    <a:pt x="297" y="123"/>
                  </a:lnTo>
                  <a:lnTo>
                    <a:pt x="303" y="126"/>
                  </a:lnTo>
                  <a:lnTo>
                    <a:pt x="319" y="127"/>
                  </a:lnTo>
                  <a:lnTo>
                    <a:pt x="330" y="124"/>
                  </a:lnTo>
                  <a:lnTo>
                    <a:pt x="339" y="126"/>
                  </a:lnTo>
                  <a:lnTo>
                    <a:pt x="341" y="115"/>
                  </a:lnTo>
                  <a:lnTo>
                    <a:pt x="341" y="113"/>
                  </a:lnTo>
                  <a:lnTo>
                    <a:pt x="345" y="106"/>
                  </a:lnTo>
                  <a:lnTo>
                    <a:pt x="348" y="106"/>
                  </a:lnTo>
                  <a:lnTo>
                    <a:pt x="357" y="110"/>
                  </a:lnTo>
                  <a:lnTo>
                    <a:pt x="369" y="105"/>
                  </a:lnTo>
                  <a:lnTo>
                    <a:pt x="373" y="99"/>
                  </a:lnTo>
                  <a:lnTo>
                    <a:pt x="386" y="98"/>
                  </a:lnTo>
                  <a:lnTo>
                    <a:pt x="392" y="94"/>
                  </a:lnTo>
                  <a:lnTo>
                    <a:pt x="398" y="98"/>
                  </a:lnTo>
                  <a:lnTo>
                    <a:pt x="404" y="94"/>
                  </a:lnTo>
                  <a:lnTo>
                    <a:pt x="413" y="105"/>
                  </a:lnTo>
                  <a:lnTo>
                    <a:pt x="417" y="106"/>
                  </a:lnTo>
                  <a:lnTo>
                    <a:pt x="415" y="116"/>
                  </a:lnTo>
                  <a:lnTo>
                    <a:pt x="418" y="119"/>
                  </a:lnTo>
                  <a:lnTo>
                    <a:pt x="417" y="128"/>
                  </a:lnTo>
                  <a:lnTo>
                    <a:pt x="418" y="130"/>
                  </a:lnTo>
                  <a:lnTo>
                    <a:pt x="433" y="137"/>
                  </a:lnTo>
                  <a:lnTo>
                    <a:pt x="433" y="148"/>
                  </a:lnTo>
                  <a:lnTo>
                    <a:pt x="432" y="150"/>
                  </a:lnTo>
                  <a:lnTo>
                    <a:pt x="439" y="154"/>
                  </a:lnTo>
                  <a:lnTo>
                    <a:pt x="445" y="149"/>
                  </a:lnTo>
                  <a:lnTo>
                    <a:pt x="447" y="150"/>
                  </a:lnTo>
                  <a:lnTo>
                    <a:pt x="455" y="150"/>
                  </a:lnTo>
                  <a:lnTo>
                    <a:pt x="468" y="139"/>
                  </a:lnTo>
                  <a:lnTo>
                    <a:pt x="464" y="133"/>
                  </a:lnTo>
                  <a:lnTo>
                    <a:pt x="458" y="120"/>
                  </a:lnTo>
                  <a:lnTo>
                    <a:pt x="450" y="115"/>
                  </a:lnTo>
                  <a:lnTo>
                    <a:pt x="449" y="109"/>
                  </a:lnTo>
                  <a:lnTo>
                    <a:pt x="450" y="105"/>
                  </a:lnTo>
                  <a:lnTo>
                    <a:pt x="454" y="99"/>
                  </a:lnTo>
                  <a:lnTo>
                    <a:pt x="455" y="94"/>
                  </a:lnTo>
                  <a:lnTo>
                    <a:pt x="463" y="92"/>
                  </a:lnTo>
                  <a:lnTo>
                    <a:pt x="464" y="84"/>
                  </a:lnTo>
                  <a:lnTo>
                    <a:pt x="462" y="80"/>
                  </a:lnTo>
                  <a:lnTo>
                    <a:pt x="460" y="77"/>
                  </a:lnTo>
                  <a:lnTo>
                    <a:pt x="455" y="75"/>
                  </a:lnTo>
                  <a:lnTo>
                    <a:pt x="447" y="78"/>
                  </a:lnTo>
                  <a:lnTo>
                    <a:pt x="438" y="77"/>
                  </a:lnTo>
                  <a:lnTo>
                    <a:pt x="434" y="73"/>
                  </a:lnTo>
                  <a:lnTo>
                    <a:pt x="430" y="72"/>
                  </a:lnTo>
                  <a:lnTo>
                    <a:pt x="432" y="65"/>
                  </a:lnTo>
                  <a:lnTo>
                    <a:pt x="432" y="44"/>
                  </a:lnTo>
                  <a:lnTo>
                    <a:pt x="430" y="35"/>
                  </a:lnTo>
                  <a:lnTo>
                    <a:pt x="441" y="26"/>
                  </a:lnTo>
                  <a:lnTo>
                    <a:pt x="441" y="22"/>
                  </a:lnTo>
                  <a:lnTo>
                    <a:pt x="445" y="21"/>
                  </a:lnTo>
                  <a:lnTo>
                    <a:pt x="447" y="9"/>
                  </a:lnTo>
                  <a:lnTo>
                    <a:pt x="451" y="9"/>
                  </a:lnTo>
                  <a:lnTo>
                    <a:pt x="469" y="3"/>
                  </a:lnTo>
                  <a:lnTo>
                    <a:pt x="479" y="4"/>
                  </a:lnTo>
                  <a:lnTo>
                    <a:pt x="48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2">
                    <a:lumMod val="50000"/>
                  </a:schemeClr>
                </a:solidFill>
                <a:effectLst/>
                <a:uLnTx/>
                <a:uFillTx/>
                <a:latin typeface="Calibri"/>
                <a:ea typeface="+mn-ea"/>
                <a:cs typeface="+mn-cs"/>
              </a:endParaRPr>
            </a:p>
          </p:txBody>
        </p:sp>
        <p:sp>
          <p:nvSpPr>
            <p:cNvPr id="73" name="Freeform 112">
              <a:extLst>
                <a:ext uri="{FF2B5EF4-FFF2-40B4-BE49-F238E27FC236}">
                  <a16:creationId xmlns:a16="http://schemas.microsoft.com/office/drawing/2014/main" id="{D5146B5B-D3CC-4E93-B262-11400DD3ECD0}"/>
                </a:ext>
              </a:extLst>
            </p:cNvPr>
            <p:cNvSpPr>
              <a:spLocks/>
            </p:cNvSpPr>
            <p:nvPr/>
          </p:nvSpPr>
          <p:spPr bwMode="auto">
            <a:xfrm>
              <a:off x="2825372" y="1402255"/>
              <a:ext cx="925834" cy="1143529"/>
            </a:xfrm>
            <a:custGeom>
              <a:avLst/>
              <a:gdLst/>
              <a:ahLst/>
              <a:cxnLst>
                <a:cxn ang="0">
                  <a:pos x="507" y="53"/>
                </a:cxn>
                <a:cxn ang="0">
                  <a:pos x="552" y="115"/>
                </a:cxn>
                <a:cxn ang="0">
                  <a:pos x="587" y="161"/>
                </a:cxn>
                <a:cxn ang="0">
                  <a:pos x="550" y="233"/>
                </a:cxn>
                <a:cxn ang="0">
                  <a:pos x="563" y="288"/>
                </a:cxn>
                <a:cxn ang="0">
                  <a:pos x="569" y="313"/>
                </a:cxn>
                <a:cxn ang="0">
                  <a:pos x="584" y="351"/>
                </a:cxn>
                <a:cxn ang="0">
                  <a:pos x="613" y="383"/>
                </a:cxn>
                <a:cxn ang="0">
                  <a:pos x="588" y="404"/>
                </a:cxn>
                <a:cxn ang="0">
                  <a:pos x="582" y="433"/>
                </a:cxn>
                <a:cxn ang="0">
                  <a:pos x="556" y="412"/>
                </a:cxn>
                <a:cxn ang="0">
                  <a:pos x="527" y="442"/>
                </a:cxn>
                <a:cxn ang="0">
                  <a:pos x="533" y="455"/>
                </a:cxn>
                <a:cxn ang="0">
                  <a:pos x="545" y="467"/>
                </a:cxn>
                <a:cxn ang="0">
                  <a:pos x="556" y="507"/>
                </a:cxn>
                <a:cxn ang="0">
                  <a:pos x="567" y="531"/>
                </a:cxn>
                <a:cxn ang="0">
                  <a:pos x="600" y="537"/>
                </a:cxn>
                <a:cxn ang="0">
                  <a:pos x="618" y="527"/>
                </a:cxn>
                <a:cxn ang="0">
                  <a:pos x="635" y="530"/>
                </a:cxn>
                <a:cxn ang="0">
                  <a:pos x="655" y="565"/>
                </a:cxn>
                <a:cxn ang="0">
                  <a:pos x="677" y="601"/>
                </a:cxn>
                <a:cxn ang="0">
                  <a:pos x="712" y="622"/>
                </a:cxn>
                <a:cxn ang="0">
                  <a:pos x="719" y="695"/>
                </a:cxn>
                <a:cxn ang="0">
                  <a:pos x="667" y="669"/>
                </a:cxn>
                <a:cxn ang="0">
                  <a:pos x="634" y="683"/>
                </a:cxn>
                <a:cxn ang="0">
                  <a:pos x="607" y="720"/>
                </a:cxn>
                <a:cxn ang="0">
                  <a:pos x="588" y="704"/>
                </a:cxn>
                <a:cxn ang="0">
                  <a:pos x="552" y="707"/>
                </a:cxn>
                <a:cxn ang="0">
                  <a:pos x="515" y="723"/>
                </a:cxn>
                <a:cxn ang="0">
                  <a:pos x="486" y="742"/>
                </a:cxn>
                <a:cxn ang="0">
                  <a:pos x="455" y="720"/>
                </a:cxn>
                <a:cxn ang="0">
                  <a:pos x="444" y="758"/>
                </a:cxn>
                <a:cxn ang="0">
                  <a:pos x="417" y="793"/>
                </a:cxn>
                <a:cxn ang="0">
                  <a:pos x="403" y="833"/>
                </a:cxn>
                <a:cxn ang="0">
                  <a:pos x="391" y="859"/>
                </a:cxn>
                <a:cxn ang="0">
                  <a:pos x="374" y="876"/>
                </a:cxn>
                <a:cxn ang="0">
                  <a:pos x="312" y="867"/>
                </a:cxn>
                <a:cxn ang="0">
                  <a:pos x="290" y="868"/>
                </a:cxn>
                <a:cxn ang="0">
                  <a:pos x="246" y="864"/>
                </a:cxn>
                <a:cxn ang="0">
                  <a:pos x="178" y="861"/>
                </a:cxn>
                <a:cxn ang="0">
                  <a:pos x="116" y="833"/>
                </a:cxn>
                <a:cxn ang="0">
                  <a:pos x="75" y="783"/>
                </a:cxn>
                <a:cxn ang="0">
                  <a:pos x="72" y="711"/>
                </a:cxn>
                <a:cxn ang="0">
                  <a:pos x="105" y="660"/>
                </a:cxn>
                <a:cxn ang="0">
                  <a:pos x="107" y="610"/>
                </a:cxn>
                <a:cxn ang="0">
                  <a:pos x="34" y="577"/>
                </a:cxn>
                <a:cxn ang="0">
                  <a:pos x="12" y="529"/>
                </a:cxn>
                <a:cxn ang="0">
                  <a:pos x="33" y="493"/>
                </a:cxn>
                <a:cxn ang="0">
                  <a:pos x="89" y="479"/>
                </a:cxn>
                <a:cxn ang="0">
                  <a:pos x="128" y="463"/>
                </a:cxn>
                <a:cxn ang="0">
                  <a:pos x="150" y="408"/>
                </a:cxn>
                <a:cxn ang="0">
                  <a:pos x="145" y="366"/>
                </a:cxn>
                <a:cxn ang="0">
                  <a:pos x="220" y="344"/>
                </a:cxn>
                <a:cxn ang="0">
                  <a:pos x="281" y="332"/>
                </a:cxn>
                <a:cxn ang="0">
                  <a:pos x="346" y="322"/>
                </a:cxn>
                <a:cxn ang="0">
                  <a:pos x="359" y="294"/>
                </a:cxn>
                <a:cxn ang="0">
                  <a:pos x="356" y="266"/>
                </a:cxn>
                <a:cxn ang="0">
                  <a:pos x="348" y="191"/>
                </a:cxn>
                <a:cxn ang="0">
                  <a:pos x="393" y="135"/>
                </a:cxn>
                <a:cxn ang="0">
                  <a:pos x="414" y="81"/>
                </a:cxn>
                <a:cxn ang="0">
                  <a:pos x="473" y="29"/>
                </a:cxn>
              </a:cxnLst>
              <a:rect l="0" t="0" r="r" b="b"/>
              <a:pathLst>
                <a:path w="723" h="893">
                  <a:moveTo>
                    <a:pt x="510" y="0"/>
                  </a:moveTo>
                  <a:lnTo>
                    <a:pt x="514" y="9"/>
                  </a:lnTo>
                  <a:lnTo>
                    <a:pt x="512" y="15"/>
                  </a:lnTo>
                  <a:lnTo>
                    <a:pt x="515" y="19"/>
                  </a:lnTo>
                  <a:lnTo>
                    <a:pt x="515" y="25"/>
                  </a:lnTo>
                  <a:lnTo>
                    <a:pt x="514" y="29"/>
                  </a:lnTo>
                  <a:lnTo>
                    <a:pt x="514" y="39"/>
                  </a:lnTo>
                  <a:lnTo>
                    <a:pt x="512" y="51"/>
                  </a:lnTo>
                  <a:lnTo>
                    <a:pt x="507" y="53"/>
                  </a:lnTo>
                  <a:lnTo>
                    <a:pt x="503" y="61"/>
                  </a:lnTo>
                  <a:lnTo>
                    <a:pt x="511" y="74"/>
                  </a:lnTo>
                  <a:lnTo>
                    <a:pt x="507" y="78"/>
                  </a:lnTo>
                  <a:lnTo>
                    <a:pt x="514" y="84"/>
                  </a:lnTo>
                  <a:lnTo>
                    <a:pt x="514" y="85"/>
                  </a:lnTo>
                  <a:lnTo>
                    <a:pt x="533" y="93"/>
                  </a:lnTo>
                  <a:lnTo>
                    <a:pt x="536" y="98"/>
                  </a:lnTo>
                  <a:lnTo>
                    <a:pt x="544" y="108"/>
                  </a:lnTo>
                  <a:lnTo>
                    <a:pt x="552" y="115"/>
                  </a:lnTo>
                  <a:lnTo>
                    <a:pt x="552" y="119"/>
                  </a:lnTo>
                  <a:lnTo>
                    <a:pt x="556" y="127"/>
                  </a:lnTo>
                  <a:lnTo>
                    <a:pt x="565" y="127"/>
                  </a:lnTo>
                  <a:lnTo>
                    <a:pt x="571" y="132"/>
                  </a:lnTo>
                  <a:lnTo>
                    <a:pt x="583" y="137"/>
                  </a:lnTo>
                  <a:lnTo>
                    <a:pt x="583" y="146"/>
                  </a:lnTo>
                  <a:lnTo>
                    <a:pt x="586" y="158"/>
                  </a:lnTo>
                  <a:lnTo>
                    <a:pt x="587" y="158"/>
                  </a:lnTo>
                  <a:lnTo>
                    <a:pt x="587" y="161"/>
                  </a:lnTo>
                  <a:lnTo>
                    <a:pt x="583" y="169"/>
                  </a:lnTo>
                  <a:lnTo>
                    <a:pt x="579" y="171"/>
                  </a:lnTo>
                  <a:lnTo>
                    <a:pt x="578" y="174"/>
                  </a:lnTo>
                  <a:lnTo>
                    <a:pt x="567" y="184"/>
                  </a:lnTo>
                  <a:lnTo>
                    <a:pt x="553" y="197"/>
                  </a:lnTo>
                  <a:lnTo>
                    <a:pt x="542" y="211"/>
                  </a:lnTo>
                  <a:lnTo>
                    <a:pt x="548" y="225"/>
                  </a:lnTo>
                  <a:lnTo>
                    <a:pt x="550" y="226"/>
                  </a:lnTo>
                  <a:lnTo>
                    <a:pt x="550" y="233"/>
                  </a:lnTo>
                  <a:lnTo>
                    <a:pt x="545" y="241"/>
                  </a:lnTo>
                  <a:lnTo>
                    <a:pt x="539" y="247"/>
                  </a:lnTo>
                  <a:lnTo>
                    <a:pt x="537" y="250"/>
                  </a:lnTo>
                  <a:lnTo>
                    <a:pt x="539" y="256"/>
                  </a:lnTo>
                  <a:lnTo>
                    <a:pt x="546" y="266"/>
                  </a:lnTo>
                  <a:lnTo>
                    <a:pt x="550" y="272"/>
                  </a:lnTo>
                  <a:lnTo>
                    <a:pt x="563" y="276"/>
                  </a:lnTo>
                  <a:lnTo>
                    <a:pt x="566" y="279"/>
                  </a:lnTo>
                  <a:lnTo>
                    <a:pt x="563" y="288"/>
                  </a:lnTo>
                  <a:lnTo>
                    <a:pt x="563" y="290"/>
                  </a:lnTo>
                  <a:lnTo>
                    <a:pt x="566" y="293"/>
                  </a:lnTo>
                  <a:lnTo>
                    <a:pt x="574" y="293"/>
                  </a:lnTo>
                  <a:lnTo>
                    <a:pt x="573" y="300"/>
                  </a:lnTo>
                  <a:lnTo>
                    <a:pt x="576" y="307"/>
                  </a:lnTo>
                  <a:lnTo>
                    <a:pt x="575" y="309"/>
                  </a:lnTo>
                  <a:lnTo>
                    <a:pt x="571" y="305"/>
                  </a:lnTo>
                  <a:lnTo>
                    <a:pt x="569" y="309"/>
                  </a:lnTo>
                  <a:lnTo>
                    <a:pt x="569" y="313"/>
                  </a:lnTo>
                  <a:lnTo>
                    <a:pt x="575" y="314"/>
                  </a:lnTo>
                  <a:lnTo>
                    <a:pt x="578" y="318"/>
                  </a:lnTo>
                  <a:lnTo>
                    <a:pt x="582" y="323"/>
                  </a:lnTo>
                  <a:lnTo>
                    <a:pt x="578" y="330"/>
                  </a:lnTo>
                  <a:lnTo>
                    <a:pt x="582" y="335"/>
                  </a:lnTo>
                  <a:lnTo>
                    <a:pt x="582" y="339"/>
                  </a:lnTo>
                  <a:lnTo>
                    <a:pt x="583" y="343"/>
                  </a:lnTo>
                  <a:lnTo>
                    <a:pt x="586" y="348"/>
                  </a:lnTo>
                  <a:lnTo>
                    <a:pt x="584" y="351"/>
                  </a:lnTo>
                  <a:lnTo>
                    <a:pt x="586" y="356"/>
                  </a:lnTo>
                  <a:lnTo>
                    <a:pt x="596" y="360"/>
                  </a:lnTo>
                  <a:lnTo>
                    <a:pt x="600" y="364"/>
                  </a:lnTo>
                  <a:lnTo>
                    <a:pt x="605" y="364"/>
                  </a:lnTo>
                  <a:lnTo>
                    <a:pt x="605" y="373"/>
                  </a:lnTo>
                  <a:lnTo>
                    <a:pt x="607" y="373"/>
                  </a:lnTo>
                  <a:lnTo>
                    <a:pt x="608" y="374"/>
                  </a:lnTo>
                  <a:lnTo>
                    <a:pt x="610" y="385"/>
                  </a:lnTo>
                  <a:lnTo>
                    <a:pt x="613" y="383"/>
                  </a:lnTo>
                  <a:lnTo>
                    <a:pt x="616" y="383"/>
                  </a:lnTo>
                  <a:lnTo>
                    <a:pt x="614" y="387"/>
                  </a:lnTo>
                  <a:lnTo>
                    <a:pt x="620" y="398"/>
                  </a:lnTo>
                  <a:lnTo>
                    <a:pt x="616" y="400"/>
                  </a:lnTo>
                  <a:lnTo>
                    <a:pt x="614" y="398"/>
                  </a:lnTo>
                  <a:lnTo>
                    <a:pt x="608" y="403"/>
                  </a:lnTo>
                  <a:lnTo>
                    <a:pt x="599" y="400"/>
                  </a:lnTo>
                  <a:lnTo>
                    <a:pt x="597" y="404"/>
                  </a:lnTo>
                  <a:lnTo>
                    <a:pt x="588" y="404"/>
                  </a:lnTo>
                  <a:lnTo>
                    <a:pt x="586" y="403"/>
                  </a:lnTo>
                  <a:lnTo>
                    <a:pt x="586" y="404"/>
                  </a:lnTo>
                  <a:lnTo>
                    <a:pt x="590" y="411"/>
                  </a:lnTo>
                  <a:lnTo>
                    <a:pt x="597" y="412"/>
                  </a:lnTo>
                  <a:lnTo>
                    <a:pt x="597" y="414"/>
                  </a:lnTo>
                  <a:lnTo>
                    <a:pt x="592" y="421"/>
                  </a:lnTo>
                  <a:lnTo>
                    <a:pt x="587" y="420"/>
                  </a:lnTo>
                  <a:lnTo>
                    <a:pt x="584" y="433"/>
                  </a:lnTo>
                  <a:lnTo>
                    <a:pt x="582" y="433"/>
                  </a:lnTo>
                  <a:lnTo>
                    <a:pt x="582" y="432"/>
                  </a:lnTo>
                  <a:lnTo>
                    <a:pt x="576" y="436"/>
                  </a:lnTo>
                  <a:lnTo>
                    <a:pt x="569" y="435"/>
                  </a:lnTo>
                  <a:lnTo>
                    <a:pt x="567" y="432"/>
                  </a:lnTo>
                  <a:lnTo>
                    <a:pt x="567" y="424"/>
                  </a:lnTo>
                  <a:lnTo>
                    <a:pt x="561" y="417"/>
                  </a:lnTo>
                  <a:lnTo>
                    <a:pt x="561" y="416"/>
                  </a:lnTo>
                  <a:lnTo>
                    <a:pt x="558" y="412"/>
                  </a:lnTo>
                  <a:lnTo>
                    <a:pt x="556" y="412"/>
                  </a:lnTo>
                  <a:lnTo>
                    <a:pt x="550" y="415"/>
                  </a:lnTo>
                  <a:lnTo>
                    <a:pt x="542" y="415"/>
                  </a:lnTo>
                  <a:lnTo>
                    <a:pt x="539" y="411"/>
                  </a:lnTo>
                  <a:lnTo>
                    <a:pt x="532" y="416"/>
                  </a:lnTo>
                  <a:lnTo>
                    <a:pt x="535" y="427"/>
                  </a:lnTo>
                  <a:lnTo>
                    <a:pt x="527" y="428"/>
                  </a:lnTo>
                  <a:lnTo>
                    <a:pt x="524" y="435"/>
                  </a:lnTo>
                  <a:lnTo>
                    <a:pt x="528" y="437"/>
                  </a:lnTo>
                  <a:lnTo>
                    <a:pt x="527" y="442"/>
                  </a:lnTo>
                  <a:lnTo>
                    <a:pt x="533" y="441"/>
                  </a:lnTo>
                  <a:lnTo>
                    <a:pt x="533" y="446"/>
                  </a:lnTo>
                  <a:lnTo>
                    <a:pt x="536" y="449"/>
                  </a:lnTo>
                  <a:lnTo>
                    <a:pt x="533" y="453"/>
                  </a:lnTo>
                  <a:lnTo>
                    <a:pt x="531" y="449"/>
                  </a:lnTo>
                  <a:lnTo>
                    <a:pt x="532" y="453"/>
                  </a:lnTo>
                  <a:lnTo>
                    <a:pt x="539" y="454"/>
                  </a:lnTo>
                  <a:lnTo>
                    <a:pt x="532" y="455"/>
                  </a:lnTo>
                  <a:lnTo>
                    <a:pt x="533" y="455"/>
                  </a:lnTo>
                  <a:lnTo>
                    <a:pt x="535" y="458"/>
                  </a:lnTo>
                  <a:lnTo>
                    <a:pt x="531" y="459"/>
                  </a:lnTo>
                  <a:lnTo>
                    <a:pt x="536" y="467"/>
                  </a:lnTo>
                  <a:lnTo>
                    <a:pt x="531" y="469"/>
                  </a:lnTo>
                  <a:lnTo>
                    <a:pt x="531" y="470"/>
                  </a:lnTo>
                  <a:lnTo>
                    <a:pt x="532" y="472"/>
                  </a:lnTo>
                  <a:lnTo>
                    <a:pt x="537" y="470"/>
                  </a:lnTo>
                  <a:lnTo>
                    <a:pt x="539" y="467"/>
                  </a:lnTo>
                  <a:lnTo>
                    <a:pt x="545" y="467"/>
                  </a:lnTo>
                  <a:lnTo>
                    <a:pt x="546" y="469"/>
                  </a:lnTo>
                  <a:lnTo>
                    <a:pt x="536" y="476"/>
                  </a:lnTo>
                  <a:lnTo>
                    <a:pt x="539" y="484"/>
                  </a:lnTo>
                  <a:lnTo>
                    <a:pt x="537" y="486"/>
                  </a:lnTo>
                  <a:lnTo>
                    <a:pt x="548" y="490"/>
                  </a:lnTo>
                  <a:lnTo>
                    <a:pt x="550" y="496"/>
                  </a:lnTo>
                  <a:lnTo>
                    <a:pt x="556" y="499"/>
                  </a:lnTo>
                  <a:lnTo>
                    <a:pt x="554" y="505"/>
                  </a:lnTo>
                  <a:lnTo>
                    <a:pt x="556" y="507"/>
                  </a:lnTo>
                  <a:lnTo>
                    <a:pt x="557" y="509"/>
                  </a:lnTo>
                  <a:lnTo>
                    <a:pt x="557" y="510"/>
                  </a:lnTo>
                  <a:lnTo>
                    <a:pt x="562" y="513"/>
                  </a:lnTo>
                  <a:lnTo>
                    <a:pt x="565" y="517"/>
                  </a:lnTo>
                  <a:lnTo>
                    <a:pt x="563" y="518"/>
                  </a:lnTo>
                  <a:lnTo>
                    <a:pt x="563" y="521"/>
                  </a:lnTo>
                  <a:lnTo>
                    <a:pt x="565" y="521"/>
                  </a:lnTo>
                  <a:lnTo>
                    <a:pt x="563" y="527"/>
                  </a:lnTo>
                  <a:lnTo>
                    <a:pt x="567" y="531"/>
                  </a:lnTo>
                  <a:lnTo>
                    <a:pt x="576" y="537"/>
                  </a:lnTo>
                  <a:lnTo>
                    <a:pt x="582" y="534"/>
                  </a:lnTo>
                  <a:lnTo>
                    <a:pt x="582" y="530"/>
                  </a:lnTo>
                  <a:lnTo>
                    <a:pt x="587" y="537"/>
                  </a:lnTo>
                  <a:lnTo>
                    <a:pt x="593" y="537"/>
                  </a:lnTo>
                  <a:lnTo>
                    <a:pt x="593" y="541"/>
                  </a:lnTo>
                  <a:lnTo>
                    <a:pt x="597" y="541"/>
                  </a:lnTo>
                  <a:lnTo>
                    <a:pt x="603" y="539"/>
                  </a:lnTo>
                  <a:lnTo>
                    <a:pt x="600" y="537"/>
                  </a:lnTo>
                  <a:lnTo>
                    <a:pt x="607" y="537"/>
                  </a:lnTo>
                  <a:lnTo>
                    <a:pt x="608" y="534"/>
                  </a:lnTo>
                  <a:lnTo>
                    <a:pt x="607" y="531"/>
                  </a:lnTo>
                  <a:lnTo>
                    <a:pt x="610" y="534"/>
                  </a:lnTo>
                  <a:lnTo>
                    <a:pt x="609" y="530"/>
                  </a:lnTo>
                  <a:lnTo>
                    <a:pt x="613" y="530"/>
                  </a:lnTo>
                  <a:lnTo>
                    <a:pt x="613" y="527"/>
                  </a:lnTo>
                  <a:lnTo>
                    <a:pt x="614" y="529"/>
                  </a:lnTo>
                  <a:lnTo>
                    <a:pt x="618" y="527"/>
                  </a:lnTo>
                  <a:lnTo>
                    <a:pt x="625" y="525"/>
                  </a:lnTo>
                  <a:lnTo>
                    <a:pt x="626" y="527"/>
                  </a:lnTo>
                  <a:lnTo>
                    <a:pt x="627" y="525"/>
                  </a:lnTo>
                  <a:lnTo>
                    <a:pt x="633" y="524"/>
                  </a:lnTo>
                  <a:lnTo>
                    <a:pt x="633" y="526"/>
                  </a:lnTo>
                  <a:lnTo>
                    <a:pt x="634" y="526"/>
                  </a:lnTo>
                  <a:lnTo>
                    <a:pt x="635" y="527"/>
                  </a:lnTo>
                  <a:lnTo>
                    <a:pt x="634" y="529"/>
                  </a:lnTo>
                  <a:lnTo>
                    <a:pt x="635" y="530"/>
                  </a:lnTo>
                  <a:lnTo>
                    <a:pt x="635" y="539"/>
                  </a:lnTo>
                  <a:lnTo>
                    <a:pt x="639" y="548"/>
                  </a:lnTo>
                  <a:lnTo>
                    <a:pt x="643" y="551"/>
                  </a:lnTo>
                  <a:lnTo>
                    <a:pt x="647" y="550"/>
                  </a:lnTo>
                  <a:lnTo>
                    <a:pt x="654" y="550"/>
                  </a:lnTo>
                  <a:lnTo>
                    <a:pt x="658" y="556"/>
                  </a:lnTo>
                  <a:lnTo>
                    <a:pt x="658" y="560"/>
                  </a:lnTo>
                  <a:lnTo>
                    <a:pt x="656" y="562"/>
                  </a:lnTo>
                  <a:lnTo>
                    <a:pt x="655" y="565"/>
                  </a:lnTo>
                  <a:lnTo>
                    <a:pt x="660" y="571"/>
                  </a:lnTo>
                  <a:lnTo>
                    <a:pt x="661" y="576"/>
                  </a:lnTo>
                  <a:lnTo>
                    <a:pt x="669" y="581"/>
                  </a:lnTo>
                  <a:lnTo>
                    <a:pt x="671" y="582"/>
                  </a:lnTo>
                  <a:lnTo>
                    <a:pt x="671" y="586"/>
                  </a:lnTo>
                  <a:lnTo>
                    <a:pt x="677" y="588"/>
                  </a:lnTo>
                  <a:lnTo>
                    <a:pt x="680" y="589"/>
                  </a:lnTo>
                  <a:lnTo>
                    <a:pt x="684" y="596"/>
                  </a:lnTo>
                  <a:lnTo>
                    <a:pt x="677" y="601"/>
                  </a:lnTo>
                  <a:lnTo>
                    <a:pt x="681" y="607"/>
                  </a:lnTo>
                  <a:lnTo>
                    <a:pt x="684" y="613"/>
                  </a:lnTo>
                  <a:lnTo>
                    <a:pt x="688" y="613"/>
                  </a:lnTo>
                  <a:lnTo>
                    <a:pt x="690" y="611"/>
                  </a:lnTo>
                  <a:lnTo>
                    <a:pt x="695" y="617"/>
                  </a:lnTo>
                  <a:lnTo>
                    <a:pt x="707" y="614"/>
                  </a:lnTo>
                  <a:lnTo>
                    <a:pt x="707" y="613"/>
                  </a:lnTo>
                  <a:lnTo>
                    <a:pt x="710" y="619"/>
                  </a:lnTo>
                  <a:lnTo>
                    <a:pt x="712" y="622"/>
                  </a:lnTo>
                  <a:lnTo>
                    <a:pt x="712" y="631"/>
                  </a:lnTo>
                  <a:lnTo>
                    <a:pt x="723" y="635"/>
                  </a:lnTo>
                  <a:lnTo>
                    <a:pt x="720" y="651"/>
                  </a:lnTo>
                  <a:lnTo>
                    <a:pt x="720" y="661"/>
                  </a:lnTo>
                  <a:lnTo>
                    <a:pt x="722" y="668"/>
                  </a:lnTo>
                  <a:lnTo>
                    <a:pt x="719" y="674"/>
                  </a:lnTo>
                  <a:lnTo>
                    <a:pt x="720" y="689"/>
                  </a:lnTo>
                  <a:lnTo>
                    <a:pt x="720" y="695"/>
                  </a:lnTo>
                  <a:lnTo>
                    <a:pt x="719" y="695"/>
                  </a:lnTo>
                  <a:lnTo>
                    <a:pt x="706" y="703"/>
                  </a:lnTo>
                  <a:lnTo>
                    <a:pt x="695" y="700"/>
                  </a:lnTo>
                  <a:lnTo>
                    <a:pt x="692" y="690"/>
                  </a:lnTo>
                  <a:lnTo>
                    <a:pt x="685" y="685"/>
                  </a:lnTo>
                  <a:lnTo>
                    <a:pt x="676" y="689"/>
                  </a:lnTo>
                  <a:lnTo>
                    <a:pt x="676" y="685"/>
                  </a:lnTo>
                  <a:lnTo>
                    <a:pt x="672" y="678"/>
                  </a:lnTo>
                  <a:lnTo>
                    <a:pt x="672" y="675"/>
                  </a:lnTo>
                  <a:lnTo>
                    <a:pt x="667" y="669"/>
                  </a:lnTo>
                  <a:lnTo>
                    <a:pt x="659" y="670"/>
                  </a:lnTo>
                  <a:lnTo>
                    <a:pt x="656" y="670"/>
                  </a:lnTo>
                  <a:lnTo>
                    <a:pt x="655" y="668"/>
                  </a:lnTo>
                  <a:lnTo>
                    <a:pt x="643" y="665"/>
                  </a:lnTo>
                  <a:lnTo>
                    <a:pt x="639" y="673"/>
                  </a:lnTo>
                  <a:lnTo>
                    <a:pt x="633" y="678"/>
                  </a:lnTo>
                  <a:lnTo>
                    <a:pt x="630" y="679"/>
                  </a:lnTo>
                  <a:lnTo>
                    <a:pt x="633" y="683"/>
                  </a:lnTo>
                  <a:lnTo>
                    <a:pt x="634" y="683"/>
                  </a:lnTo>
                  <a:lnTo>
                    <a:pt x="637" y="689"/>
                  </a:lnTo>
                  <a:lnTo>
                    <a:pt x="639" y="703"/>
                  </a:lnTo>
                  <a:lnTo>
                    <a:pt x="641" y="706"/>
                  </a:lnTo>
                  <a:lnTo>
                    <a:pt x="638" y="710"/>
                  </a:lnTo>
                  <a:lnTo>
                    <a:pt x="633" y="712"/>
                  </a:lnTo>
                  <a:lnTo>
                    <a:pt x="625" y="707"/>
                  </a:lnTo>
                  <a:lnTo>
                    <a:pt x="614" y="707"/>
                  </a:lnTo>
                  <a:lnTo>
                    <a:pt x="614" y="715"/>
                  </a:lnTo>
                  <a:lnTo>
                    <a:pt x="607" y="720"/>
                  </a:lnTo>
                  <a:lnTo>
                    <a:pt x="607" y="728"/>
                  </a:lnTo>
                  <a:lnTo>
                    <a:pt x="605" y="732"/>
                  </a:lnTo>
                  <a:lnTo>
                    <a:pt x="600" y="733"/>
                  </a:lnTo>
                  <a:lnTo>
                    <a:pt x="599" y="732"/>
                  </a:lnTo>
                  <a:lnTo>
                    <a:pt x="597" y="721"/>
                  </a:lnTo>
                  <a:lnTo>
                    <a:pt x="593" y="721"/>
                  </a:lnTo>
                  <a:lnTo>
                    <a:pt x="593" y="715"/>
                  </a:lnTo>
                  <a:lnTo>
                    <a:pt x="590" y="712"/>
                  </a:lnTo>
                  <a:lnTo>
                    <a:pt x="588" y="704"/>
                  </a:lnTo>
                  <a:lnTo>
                    <a:pt x="587" y="703"/>
                  </a:lnTo>
                  <a:lnTo>
                    <a:pt x="576" y="700"/>
                  </a:lnTo>
                  <a:lnTo>
                    <a:pt x="576" y="702"/>
                  </a:lnTo>
                  <a:lnTo>
                    <a:pt x="569" y="700"/>
                  </a:lnTo>
                  <a:lnTo>
                    <a:pt x="558" y="700"/>
                  </a:lnTo>
                  <a:lnTo>
                    <a:pt x="558" y="699"/>
                  </a:lnTo>
                  <a:lnTo>
                    <a:pt x="554" y="703"/>
                  </a:lnTo>
                  <a:lnTo>
                    <a:pt x="554" y="704"/>
                  </a:lnTo>
                  <a:lnTo>
                    <a:pt x="552" y="707"/>
                  </a:lnTo>
                  <a:lnTo>
                    <a:pt x="554" y="712"/>
                  </a:lnTo>
                  <a:lnTo>
                    <a:pt x="553" y="716"/>
                  </a:lnTo>
                  <a:lnTo>
                    <a:pt x="548" y="720"/>
                  </a:lnTo>
                  <a:lnTo>
                    <a:pt x="544" y="723"/>
                  </a:lnTo>
                  <a:lnTo>
                    <a:pt x="545" y="728"/>
                  </a:lnTo>
                  <a:lnTo>
                    <a:pt x="541" y="728"/>
                  </a:lnTo>
                  <a:lnTo>
                    <a:pt x="536" y="727"/>
                  </a:lnTo>
                  <a:lnTo>
                    <a:pt x="518" y="727"/>
                  </a:lnTo>
                  <a:lnTo>
                    <a:pt x="515" y="723"/>
                  </a:lnTo>
                  <a:lnTo>
                    <a:pt x="510" y="732"/>
                  </a:lnTo>
                  <a:lnTo>
                    <a:pt x="507" y="730"/>
                  </a:lnTo>
                  <a:lnTo>
                    <a:pt x="505" y="730"/>
                  </a:lnTo>
                  <a:lnTo>
                    <a:pt x="502" y="727"/>
                  </a:lnTo>
                  <a:lnTo>
                    <a:pt x="497" y="727"/>
                  </a:lnTo>
                  <a:lnTo>
                    <a:pt x="495" y="734"/>
                  </a:lnTo>
                  <a:lnTo>
                    <a:pt x="493" y="738"/>
                  </a:lnTo>
                  <a:lnTo>
                    <a:pt x="489" y="741"/>
                  </a:lnTo>
                  <a:lnTo>
                    <a:pt x="486" y="742"/>
                  </a:lnTo>
                  <a:lnTo>
                    <a:pt x="485" y="742"/>
                  </a:lnTo>
                  <a:lnTo>
                    <a:pt x="482" y="738"/>
                  </a:lnTo>
                  <a:lnTo>
                    <a:pt x="478" y="736"/>
                  </a:lnTo>
                  <a:lnTo>
                    <a:pt x="473" y="734"/>
                  </a:lnTo>
                  <a:lnTo>
                    <a:pt x="472" y="732"/>
                  </a:lnTo>
                  <a:lnTo>
                    <a:pt x="471" y="732"/>
                  </a:lnTo>
                  <a:lnTo>
                    <a:pt x="461" y="728"/>
                  </a:lnTo>
                  <a:lnTo>
                    <a:pt x="456" y="724"/>
                  </a:lnTo>
                  <a:lnTo>
                    <a:pt x="455" y="720"/>
                  </a:lnTo>
                  <a:lnTo>
                    <a:pt x="450" y="724"/>
                  </a:lnTo>
                  <a:lnTo>
                    <a:pt x="444" y="733"/>
                  </a:lnTo>
                  <a:lnTo>
                    <a:pt x="448" y="733"/>
                  </a:lnTo>
                  <a:lnTo>
                    <a:pt x="446" y="736"/>
                  </a:lnTo>
                  <a:lnTo>
                    <a:pt x="441" y="738"/>
                  </a:lnTo>
                  <a:lnTo>
                    <a:pt x="439" y="744"/>
                  </a:lnTo>
                  <a:lnTo>
                    <a:pt x="442" y="747"/>
                  </a:lnTo>
                  <a:lnTo>
                    <a:pt x="442" y="750"/>
                  </a:lnTo>
                  <a:lnTo>
                    <a:pt x="444" y="758"/>
                  </a:lnTo>
                  <a:lnTo>
                    <a:pt x="442" y="765"/>
                  </a:lnTo>
                  <a:lnTo>
                    <a:pt x="435" y="768"/>
                  </a:lnTo>
                  <a:lnTo>
                    <a:pt x="427" y="774"/>
                  </a:lnTo>
                  <a:lnTo>
                    <a:pt x="425" y="774"/>
                  </a:lnTo>
                  <a:lnTo>
                    <a:pt x="425" y="778"/>
                  </a:lnTo>
                  <a:lnTo>
                    <a:pt x="424" y="779"/>
                  </a:lnTo>
                  <a:lnTo>
                    <a:pt x="425" y="784"/>
                  </a:lnTo>
                  <a:lnTo>
                    <a:pt x="422" y="793"/>
                  </a:lnTo>
                  <a:lnTo>
                    <a:pt x="417" y="793"/>
                  </a:lnTo>
                  <a:lnTo>
                    <a:pt x="413" y="796"/>
                  </a:lnTo>
                  <a:lnTo>
                    <a:pt x="413" y="805"/>
                  </a:lnTo>
                  <a:lnTo>
                    <a:pt x="408" y="800"/>
                  </a:lnTo>
                  <a:lnTo>
                    <a:pt x="401" y="804"/>
                  </a:lnTo>
                  <a:lnTo>
                    <a:pt x="401" y="809"/>
                  </a:lnTo>
                  <a:lnTo>
                    <a:pt x="409" y="814"/>
                  </a:lnTo>
                  <a:lnTo>
                    <a:pt x="401" y="823"/>
                  </a:lnTo>
                  <a:lnTo>
                    <a:pt x="407" y="829"/>
                  </a:lnTo>
                  <a:lnTo>
                    <a:pt x="403" y="833"/>
                  </a:lnTo>
                  <a:lnTo>
                    <a:pt x="403" y="834"/>
                  </a:lnTo>
                  <a:lnTo>
                    <a:pt x="404" y="838"/>
                  </a:lnTo>
                  <a:lnTo>
                    <a:pt x="409" y="840"/>
                  </a:lnTo>
                  <a:lnTo>
                    <a:pt x="410" y="846"/>
                  </a:lnTo>
                  <a:lnTo>
                    <a:pt x="410" y="854"/>
                  </a:lnTo>
                  <a:lnTo>
                    <a:pt x="408" y="855"/>
                  </a:lnTo>
                  <a:lnTo>
                    <a:pt x="404" y="860"/>
                  </a:lnTo>
                  <a:lnTo>
                    <a:pt x="397" y="864"/>
                  </a:lnTo>
                  <a:lnTo>
                    <a:pt x="391" y="859"/>
                  </a:lnTo>
                  <a:lnTo>
                    <a:pt x="383" y="860"/>
                  </a:lnTo>
                  <a:lnTo>
                    <a:pt x="379" y="867"/>
                  </a:lnTo>
                  <a:lnTo>
                    <a:pt x="382" y="868"/>
                  </a:lnTo>
                  <a:lnTo>
                    <a:pt x="382" y="869"/>
                  </a:lnTo>
                  <a:lnTo>
                    <a:pt x="388" y="872"/>
                  </a:lnTo>
                  <a:lnTo>
                    <a:pt x="388" y="876"/>
                  </a:lnTo>
                  <a:lnTo>
                    <a:pt x="387" y="878"/>
                  </a:lnTo>
                  <a:lnTo>
                    <a:pt x="376" y="876"/>
                  </a:lnTo>
                  <a:lnTo>
                    <a:pt x="374" y="876"/>
                  </a:lnTo>
                  <a:lnTo>
                    <a:pt x="367" y="878"/>
                  </a:lnTo>
                  <a:lnTo>
                    <a:pt x="366" y="878"/>
                  </a:lnTo>
                  <a:lnTo>
                    <a:pt x="362" y="876"/>
                  </a:lnTo>
                  <a:lnTo>
                    <a:pt x="352" y="878"/>
                  </a:lnTo>
                  <a:lnTo>
                    <a:pt x="350" y="876"/>
                  </a:lnTo>
                  <a:lnTo>
                    <a:pt x="340" y="872"/>
                  </a:lnTo>
                  <a:lnTo>
                    <a:pt x="339" y="872"/>
                  </a:lnTo>
                  <a:lnTo>
                    <a:pt x="320" y="865"/>
                  </a:lnTo>
                  <a:lnTo>
                    <a:pt x="312" y="867"/>
                  </a:lnTo>
                  <a:lnTo>
                    <a:pt x="307" y="871"/>
                  </a:lnTo>
                  <a:lnTo>
                    <a:pt x="305" y="877"/>
                  </a:lnTo>
                  <a:lnTo>
                    <a:pt x="310" y="886"/>
                  </a:lnTo>
                  <a:lnTo>
                    <a:pt x="316" y="885"/>
                  </a:lnTo>
                  <a:lnTo>
                    <a:pt x="312" y="888"/>
                  </a:lnTo>
                  <a:lnTo>
                    <a:pt x="309" y="892"/>
                  </a:lnTo>
                  <a:lnTo>
                    <a:pt x="305" y="893"/>
                  </a:lnTo>
                  <a:lnTo>
                    <a:pt x="305" y="885"/>
                  </a:lnTo>
                  <a:lnTo>
                    <a:pt x="290" y="868"/>
                  </a:lnTo>
                  <a:lnTo>
                    <a:pt x="294" y="861"/>
                  </a:lnTo>
                  <a:lnTo>
                    <a:pt x="292" y="857"/>
                  </a:lnTo>
                  <a:lnTo>
                    <a:pt x="297" y="851"/>
                  </a:lnTo>
                  <a:lnTo>
                    <a:pt x="281" y="851"/>
                  </a:lnTo>
                  <a:lnTo>
                    <a:pt x="277" y="860"/>
                  </a:lnTo>
                  <a:lnTo>
                    <a:pt x="265" y="859"/>
                  </a:lnTo>
                  <a:lnTo>
                    <a:pt x="255" y="861"/>
                  </a:lnTo>
                  <a:lnTo>
                    <a:pt x="251" y="865"/>
                  </a:lnTo>
                  <a:lnTo>
                    <a:pt x="246" y="864"/>
                  </a:lnTo>
                  <a:lnTo>
                    <a:pt x="234" y="869"/>
                  </a:lnTo>
                  <a:lnTo>
                    <a:pt x="225" y="868"/>
                  </a:lnTo>
                  <a:lnTo>
                    <a:pt x="224" y="875"/>
                  </a:lnTo>
                  <a:lnTo>
                    <a:pt x="216" y="871"/>
                  </a:lnTo>
                  <a:lnTo>
                    <a:pt x="205" y="875"/>
                  </a:lnTo>
                  <a:lnTo>
                    <a:pt x="201" y="864"/>
                  </a:lnTo>
                  <a:lnTo>
                    <a:pt x="192" y="861"/>
                  </a:lnTo>
                  <a:lnTo>
                    <a:pt x="184" y="864"/>
                  </a:lnTo>
                  <a:lnTo>
                    <a:pt x="178" y="861"/>
                  </a:lnTo>
                  <a:lnTo>
                    <a:pt x="173" y="854"/>
                  </a:lnTo>
                  <a:lnTo>
                    <a:pt x="167" y="855"/>
                  </a:lnTo>
                  <a:lnTo>
                    <a:pt x="157" y="843"/>
                  </a:lnTo>
                  <a:lnTo>
                    <a:pt x="156" y="843"/>
                  </a:lnTo>
                  <a:lnTo>
                    <a:pt x="152" y="840"/>
                  </a:lnTo>
                  <a:lnTo>
                    <a:pt x="142" y="840"/>
                  </a:lnTo>
                  <a:lnTo>
                    <a:pt x="132" y="835"/>
                  </a:lnTo>
                  <a:lnTo>
                    <a:pt x="127" y="830"/>
                  </a:lnTo>
                  <a:lnTo>
                    <a:pt x="116" y="833"/>
                  </a:lnTo>
                  <a:lnTo>
                    <a:pt x="106" y="829"/>
                  </a:lnTo>
                  <a:lnTo>
                    <a:pt x="103" y="813"/>
                  </a:lnTo>
                  <a:lnTo>
                    <a:pt x="97" y="810"/>
                  </a:lnTo>
                  <a:lnTo>
                    <a:pt x="94" y="808"/>
                  </a:lnTo>
                  <a:lnTo>
                    <a:pt x="93" y="804"/>
                  </a:lnTo>
                  <a:lnTo>
                    <a:pt x="92" y="797"/>
                  </a:lnTo>
                  <a:lnTo>
                    <a:pt x="86" y="796"/>
                  </a:lnTo>
                  <a:lnTo>
                    <a:pt x="82" y="787"/>
                  </a:lnTo>
                  <a:lnTo>
                    <a:pt x="75" y="783"/>
                  </a:lnTo>
                  <a:lnTo>
                    <a:pt x="75" y="762"/>
                  </a:lnTo>
                  <a:lnTo>
                    <a:pt x="82" y="758"/>
                  </a:lnTo>
                  <a:lnTo>
                    <a:pt x="90" y="757"/>
                  </a:lnTo>
                  <a:lnTo>
                    <a:pt x="80" y="745"/>
                  </a:lnTo>
                  <a:lnTo>
                    <a:pt x="75" y="741"/>
                  </a:lnTo>
                  <a:lnTo>
                    <a:pt x="71" y="736"/>
                  </a:lnTo>
                  <a:lnTo>
                    <a:pt x="65" y="725"/>
                  </a:lnTo>
                  <a:lnTo>
                    <a:pt x="65" y="717"/>
                  </a:lnTo>
                  <a:lnTo>
                    <a:pt x="72" y="711"/>
                  </a:lnTo>
                  <a:lnTo>
                    <a:pt x="81" y="710"/>
                  </a:lnTo>
                  <a:lnTo>
                    <a:pt x="82" y="704"/>
                  </a:lnTo>
                  <a:lnTo>
                    <a:pt x="86" y="703"/>
                  </a:lnTo>
                  <a:lnTo>
                    <a:pt x="89" y="691"/>
                  </a:lnTo>
                  <a:lnTo>
                    <a:pt x="93" y="685"/>
                  </a:lnTo>
                  <a:lnTo>
                    <a:pt x="95" y="686"/>
                  </a:lnTo>
                  <a:lnTo>
                    <a:pt x="92" y="673"/>
                  </a:lnTo>
                  <a:lnTo>
                    <a:pt x="94" y="664"/>
                  </a:lnTo>
                  <a:lnTo>
                    <a:pt x="105" y="660"/>
                  </a:lnTo>
                  <a:lnTo>
                    <a:pt x="115" y="660"/>
                  </a:lnTo>
                  <a:lnTo>
                    <a:pt x="125" y="664"/>
                  </a:lnTo>
                  <a:lnTo>
                    <a:pt x="125" y="662"/>
                  </a:lnTo>
                  <a:lnTo>
                    <a:pt x="123" y="651"/>
                  </a:lnTo>
                  <a:lnTo>
                    <a:pt x="112" y="644"/>
                  </a:lnTo>
                  <a:lnTo>
                    <a:pt x="110" y="627"/>
                  </a:lnTo>
                  <a:lnTo>
                    <a:pt x="105" y="622"/>
                  </a:lnTo>
                  <a:lnTo>
                    <a:pt x="111" y="610"/>
                  </a:lnTo>
                  <a:lnTo>
                    <a:pt x="107" y="610"/>
                  </a:lnTo>
                  <a:lnTo>
                    <a:pt x="105" y="603"/>
                  </a:lnTo>
                  <a:lnTo>
                    <a:pt x="103" y="603"/>
                  </a:lnTo>
                  <a:lnTo>
                    <a:pt x="85" y="596"/>
                  </a:lnTo>
                  <a:lnTo>
                    <a:pt x="81" y="601"/>
                  </a:lnTo>
                  <a:lnTo>
                    <a:pt x="71" y="600"/>
                  </a:lnTo>
                  <a:lnTo>
                    <a:pt x="52" y="590"/>
                  </a:lnTo>
                  <a:lnTo>
                    <a:pt x="50" y="586"/>
                  </a:lnTo>
                  <a:lnTo>
                    <a:pt x="44" y="585"/>
                  </a:lnTo>
                  <a:lnTo>
                    <a:pt x="34" y="577"/>
                  </a:lnTo>
                  <a:lnTo>
                    <a:pt x="33" y="569"/>
                  </a:lnTo>
                  <a:lnTo>
                    <a:pt x="38" y="563"/>
                  </a:lnTo>
                  <a:lnTo>
                    <a:pt x="39" y="555"/>
                  </a:lnTo>
                  <a:lnTo>
                    <a:pt x="31" y="547"/>
                  </a:lnTo>
                  <a:lnTo>
                    <a:pt x="35" y="546"/>
                  </a:lnTo>
                  <a:lnTo>
                    <a:pt x="34" y="541"/>
                  </a:lnTo>
                  <a:lnTo>
                    <a:pt x="33" y="538"/>
                  </a:lnTo>
                  <a:lnTo>
                    <a:pt x="12" y="535"/>
                  </a:lnTo>
                  <a:lnTo>
                    <a:pt x="12" y="529"/>
                  </a:lnTo>
                  <a:lnTo>
                    <a:pt x="10" y="521"/>
                  </a:lnTo>
                  <a:lnTo>
                    <a:pt x="9" y="517"/>
                  </a:lnTo>
                  <a:lnTo>
                    <a:pt x="7" y="514"/>
                  </a:lnTo>
                  <a:lnTo>
                    <a:pt x="0" y="505"/>
                  </a:lnTo>
                  <a:lnTo>
                    <a:pt x="4" y="500"/>
                  </a:lnTo>
                  <a:lnTo>
                    <a:pt x="13" y="497"/>
                  </a:lnTo>
                  <a:lnTo>
                    <a:pt x="14" y="491"/>
                  </a:lnTo>
                  <a:lnTo>
                    <a:pt x="24" y="490"/>
                  </a:lnTo>
                  <a:lnTo>
                    <a:pt x="33" y="493"/>
                  </a:lnTo>
                  <a:lnTo>
                    <a:pt x="41" y="486"/>
                  </a:lnTo>
                  <a:lnTo>
                    <a:pt x="56" y="491"/>
                  </a:lnTo>
                  <a:lnTo>
                    <a:pt x="63" y="495"/>
                  </a:lnTo>
                  <a:lnTo>
                    <a:pt x="64" y="497"/>
                  </a:lnTo>
                  <a:lnTo>
                    <a:pt x="76" y="491"/>
                  </a:lnTo>
                  <a:lnTo>
                    <a:pt x="73" y="486"/>
                  </a:lnTo>
                  <a:lnTo>
                    <a:pt x="76" y="483"/>
                  </a:lnTo>
                  <a:lnTo>
                    <a:pt x="90" y="480"/>
                  </a:lnTo>
                  <a:lnTo>
                    <a:pt x="89" y="479"/>
                  </a:lnTo>
                  <a:lnTo>
                    <a:pt x="93" y="475"/>
                  </a:lnTo>
                  <a:lnTo>
                    <a:pt x="95" y="470"/>
                  </a:lnTo>
                  <a:lnTo>
                    <a:pt x="94" y="469"/>
                  </a:lnTo>
                  <a:lnTo>
                    <a:pt x="105" y="465"/>
                  </a:lnTo>
                  <a:lnTo>
                    <a:pt x="106" y="463"/>
                  </a:lnTo>
                  <a:lnTo>
                    <a:pt x="112" y="463"/>
                  </a:lnTo>
                  <a:lnTo>
                    <a:pt x="118" y="459"/>
                  </a:lnTo>
                  <a:lnTo>
                    <a:pt x="123" y="466"/>
                  </a:lnTo>
                  <a:lnTo>
                    <a:pt x="128" y="463"/>
                  </a:lnTo>
                  <a:lnTo>
                    <a:pt x="136" y="453"/>
                  </a:lnTo>
                  <a:lnTo>
                    <a:pt x="141" y="453"/>
                  </a:lnTo>
                  <a:lnTo>
                    <a:pt x="142" y="448"/>
                  </a:lnTo>
                  <a:lnTo>
                    <a:pt x="142" y="441"/>
                  </a:lnTo>
                  <a:lnTo>
                    <a:pt x="135" y="425"/>
                  </a:lnTo>
                  <a:lnTo>
                    <a:pt x="137" y="421"/>
                  </a:lnTo>
                  <a:lnTo>
                    <a:pt x="142" y="421"/>
                  </a:lnTo>
                  <a:lnTo>
                    <a:pt x="142" y="414"/>
                  </a:lnTo>
                  <a:lnTo>
                    <a:pt x="150" y="408"/>
                  </a:lnTo>
                  <a:lnTo>
                    <a:pt x="152" y="402"/>
                  </a:lnTo>
                  <a:lnTo>
                    <a:pt x="156" y="394"/>
                  </a:lnTo>
                  <a:lnTo>
                    <a:pt x="144" y="386"/>
                  </a:lnTo>
                  <a:lnTo>
                    <a:pt x="136" y="383"/>
                  </a:lnTo>
                  <a:lnTo>
                    <a:pt x="133" y="370"/>
                  </a:lnTo>
                  <a:lnTo>
                    <a:pt x="136" y="369"/>
                  </a:lnTo>
                  <a:lnTo>
                    <a:pt x="140" y="355"/>
                  </a:lnTo>
                  <a:lnTo>
                    <a:pt x="142" y="353"/>
                  </a:lnTo>
                  <a:lnTo>
                    <a:pt x="145" y="366"/>
                  </a:lnTo>
                  <a:lnTo>
                    <a:pt x="150" y="364"/>
                  </a:lnTo>
                  <a:lnTo>
                    <a:pt x="161" y="365"/>
                  </a:lnTo>
                  <a:lnTo>
                    <a:pt x="166" y="369"/>
                  </a:lnTo>
                  <a:lnTo>
                    <a:pt x="178" y="359"/>
                  </a:lnTo>
                  <a:lnTo>
                    <a:pt x="179" y="353"/>
                  </a:lnTo>
                  <a:lnTo>
                    <a:pt x="195" y="353"/>
                  </a:lnTo>
                  <a:lnTo>
                    <a:pt x="207" y="349"/>
                  </a:lnTo>
                  <a:lnTo>
                    <a:pt x="209" y="353"/>
                  </a:lnTo>
                  <a:lnTo>
                    <a:pt x="220" y="344"/>
                  </a:lnTo>
                  <a:lnTo>
                    <a:pt x="224" y="342"/>
                  </a:lnTo>
                  <a:lnTo>
                    <a:pt x="229" y="339"/>
                  </a:lnTo>
                  <a:lnTo>
                    <a:pt x="235" y="330"/>
                  </a:lnTo>
                  <a:lnTo>
                    <a:pt x="246" y="328"/>
                  </a:lnTo>
                  <a:lnTo>
                    <a:pt x="254" y="330"/>
                  </a:lnTo>
                  <a:lnTo>
                    <a:pt x="261" y="323"/>
                  </a:lnTo>
                  <a:lnTo>
                    <a:pt x="275" y="332"/>
                  </a:lnTo>
                  <a:lnTo>
                    <a:pt x="275" y="335"/>
                  </a:lnTo>
                  <a:lnTo>
                    <a:pt x="281" y="332"/>
                  </a:lnTo>
                  <a:lnTo>
                    <a:pt x="294" y="339"/>
                  </a:lnTo>
                  <a:lnTo>
                    <a:pt x="297" y="336"/>
                  </a:lnTo>
                  <a:lnTo>
                    <a:pt x="299" y="336"/>
                  </a:lnTo>
                  <a:lnTo>
                    <a:pt x="307" y="339"/>
                  </a:lnTo>
                  <a:lnTo>
                    <a:pt x="309" y="340"/>
                  </a:lnTo>
                  <a:lnTo>
                    <a:pt x="310" y="339"/>
                  </a:lnTo>
                  <a:lnTo>
                    <a:pt x="327" y="328"/>
                  </a:lnTo>
                  <a:lnTo>
                    <a:pt x="341" y="321"/>
                  </a:lnTo>
                  <a:lnTo>
                    <a:pt x="346" y="322"/>
                  </a:lnTo>
                  <a:lnTo>
                    <a:pt x="353" y="322"/>
                  </a:lnTo>
                  <a:lnTo>
                    <a:pt x="356" y="323"/>
                  </a:lnTo>
                  <a:lnTo>
                    <a:pt x="356" y="318"/>
                  </a:lnTo>
                  <a:lnTo>
                    <a:pt x="362" y="309"/>
                  </a:lnTo>
                  <a:lnTo>
                    <a:pt x="366" y="309"/>
                  </a:lnTo>
                  <a:lnTo>
                    <a:pt x="367" y="305"/>
                  </a:lnTo>
                  <a:lnTo>
                    <a:pt x="361" y="300"/>
                  </a:lnTo>
                  <a:lnTo>
                    <a:pt x="362" y="297"/>
                  </a:lnTo>
                  <a:lnTo>
                    <a:pt x="359" y="294"/>
                  </a:lnTo>
                  <a:lnTo>
                    <a:pt x="358" y="290"/>
                  </a:lnTo>
                  <a:lnTo>
                    <a:pt x="358" y="287"/>
                  </a:lnTo>
                  <a:lnTo>
                    <a:pt x="362" y="283"/>
                  </a:lnTo>
                  <a:lnTo>
                    <a:pt x="363" y="280"/>
                  </a:lnTo>
                  <a:lnTo>
                    <a:pt x="363" y="279"/>
                  </a:lnTo>
                  <a:lnTo>
                    <a:pt x="366" y="273"/>
                  </a:lnTo>
                  <a:lnTo>
                    <a:pt x="363" y="271"/>
                  </a:lnTo>
                  <a:lnTo>
                    <a:pt x="363" y="268"/>
                  </a:lnTo>
                  <a:lnTo>
                    <a:pt x="356" y="266"/>
                  </a:lnTo>
                  <a:lnTo>
                    <a:pt x="348" y="252"/>
                  </a:lnTo>
                  <a:lnTo>
                    <a:pt x="345" y="239"/>
                  </a:lnTo>
                  <a:lnTo>
                    <a:pt x="348" y="237"/>
                  </a:lnTo>
                  <a:lnTo>
                    <a:pt x="346" y="232"/>
                  </a:lnTo>
                  <a:lnTo>
                    <a:pt x="348" y="228"/>
                  </a:lnTo>
                  <a:lnTo>
                    <a:pt x="348" y="221"/>
                  </a:lnTo>
                  <a:lnTo>
                    <a:pt x="346" y="204"/>
                  </a:lnTo>
                  <a:lnTo>
                    <a:pt x="349" y="199"/>
                  </a:lnTo>
                  <a:lnTo>
                    <a:pt x="348" y="191"/>
                  </a:lnTo>
                  <a:lnTo>
                    <a:pt x="350" y="180"/>
                  </a:lnTo>
                  <a:lnTo>
                    <a:pt x="358" y="175"/>
                  </a:lnTo>
                  <a:lnTo>
                    <a:pt x="380" y="174"/>
                  </a:lnTo>
                  <a:lnTo>
                    <a:pt x="387" y="167"/>
                  </a:lnTo>
                  <a:lnTo>
                    <a:pt x="388" y="167"/>
                  </a:lnTo>
                  <a:lnTo>
                    <a:pt x="390" y="158"/>
                  </a:lnTo>
                  <a:lnTo>
                    <a:pt x="392" y="154"/>
                  </a:lnTo>
                  <a:lnTo>
                    <a:pt x="391" y="144"/>
                  </a:lnTo>
                  <a:lnTo>
                    <a:pt x="393" y="135"/>
                  </a:lnTo>
                  <a:lnTo>
                    <a:pt x="413" y="129"/>
                  </a:lnTo>
                  <a:lnTo>
                    <a:pt x="420" y="122"/>
                  </a:lnTo>
                  <a:lnTo>
                    <a:pt x="424" y="122"/>
                  </a:lnTo>
                  <a:lnTo>
                    <a:pt x="427" y="115"/>
                  </a:lnTo>
                  <a:lnTo>
                    <a:pt x="427" y="108"/>
                  </a:lnTo>
                  <a:lnTo>
                    <a:pt x="430" y="106"/>
                  </a:lnTo>
                  <a:lnTo>
                    <a:pt x="422" y="87"/>
                  </a:lnTo>
                  <a:lnTo>
                    <a:pt x="420" y="86"/>
                  </a:lnTo>
                  <a:lnTo>
                    <a:pt x="414" y="81"/>
                  </a:lnTo>
                  <a:lnTo>
                    <a:pt x="407" y="76"/>
                  </a:lnTo>
                  <a:lnTo>
                    <a:pt x="421" y="61"/>
                  </a:lnTo>
                  <a:lnTo>
                    <a:pt x="427" y="61"/>
                  </a:lnTo>
                  <a:lnTo>
                    <a:pt x="439" y="60"/>
                  </a:lnTo>
                  <a:lnTo>
                    <a:pt x="451" y="46"/>
                  </a:lnTo>
                  <a:lnTo>
                    <a:pt x="459" y="42"/>
                  </a:lnTo>
                  <a:lnTo>
                    <a:pt x="459" y="36"/>
                  </a:lnTo>
                  <a:lnTo>
                    <a:pt x="465" y="34"/>
                  </a:lnTo>
                  <a:lnTo>
                    <a:pt x="473" y="29"/>
                  </a:lnTo>
                  <a:lnTo>
                    <a:pt x="471" y="22"/>
                  </a:lnTo>
                  <a:lnTo>
                    <a:pt x="465" y="19"/>
                  </a:lnTo>
                  <a:lnTo>
                    <a:pt x="471" y="14"/>
                  </a:lnTo>
                  <a:lnTo>
                    <a:pt x="480" y="10"/>
                  </a:lnTo>
                  <a:lnTo>
                    <a:pt x="489" y="4"/>
                  </a:lnTo>
                  <a:lnTo>
                    <a:pt x="51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2">
                    <a:lumMod val="50000"/>
                  </a:schemeClr>
                </a:solidFill>
                <a:effectLst/>
                <a:uLnTx/>
                <a:uFillTx/>
                <a:latin typeface="Calibri"/>
                <a:ea typeface="+mn-ea"/>
                <a:cs typeface="+mn-cs"/>
              </a:endParaRPr>
            </a:p>
          </p:txBody>
        </p:sp>
        <p:sp>
          <p:nvSpPr>
            <p:cNvPr id="74" name="Freeform 113">
              <a:extLst>
                <a:ext uri="{FF2B5EF4-FFF2-40B4-BE49-F238E27FC236}">
                  <a16:creationId xmlns:a16="http://schemas.microsoft.com/office/drawing/2014/main" id="{84CE424F-441A-4906-A3CC-D6104244650D}"/>
                </a:ext>
              </a:extLst>
            </p:cNvPr>
            <p:cNvSpPr>
              <a:spLocks/>
            </p:cNvSpPr>
            <p:nvPr/>
          </p:nvSpPr>
          <p:spPr bwMode="auto">
            <a:xfrm>
              <a:off x="2890680" y="1630193"/>
              <a:ext cx="404652" cy="245865"/>
            </a:xfrm>
            <a:custGeom>
              <a:avLst/>
              <a:gdLst/>
              <a:ahLst/>
              <a:cxnLst>
                <a:cxn ang="0">
                  <a:pos x="216" y="0"/>
                </a:cxn>
                <a:cxn ang="0">
                  <a:pos x="224" y="6"/>
                </a:cxn>
                <a:cxn ang="0">
                  <a:pos x="246" y="10"/>
                </a:cxn>
                <a:cxn ang="0">
                  <a:pos x="251" y="21"/>
                </a:cxn>
                <a:cxn ang="0">
                  <a:pos x="264" y="17"/>
                </a:cxn>
                <a:cxn ang="0">
                  <a:pos x="286" y="22"/>
                </a:cxn>
                <a:cxn ang="0">
                  <a:pos x="297" y="43"/>
                </a:cxn>
                <a:cxn ang="0">
                  <a:pos x="295" y="54"/>
                </a:cxn>
                <a:cxn ang="0">
                  <a:pos x="294" y="61"/>
                </a:cxn>
                <a:cxn ang="0">
                  <a:pos x="305" y="88"/>
                </a:cxn>
                <a:cxn ang="0">
                  <a:pos x="312" y="93"/>
                </a:cxn>
                <a:cxn ang="0">
                  <a:pos x="312" y="101"/>
                </a:cxn>
                <a:cxn ang="0">
                  <a:pos x="311" y="105"/>
                </a:cxn>
                <a:cxn ang="0">
                  <a:pos x="307" y="112"/>
                </a:cxn>
                <a:cxn ang="0">
                  <a:pos x="311" y="119"/>
                </a:cxn>
                <a:cxn ang="0">
                  <a:pos x="316" y="127"/>
                </a:cxn>
                <a:cxn ang="0">
                  <a:pos x="311" y="131"/>
                </a:cxn>
                <a:cxn ang="0">
                  <a:pos x="305" y="145"/>
                </a:cxn>
                <a:cxn ang="0">
                  <a:pos x="295" y="144"/>
                </a:cxn>
                <a:cxn ang="0">
                  <a:pos x="276" y="150"/>
                </a:cxn>
                <a:cxn ang="0">
                  <a:pos x="258" y="162"/>
                </a:cxn>
                <a:cxn ang="0">
                  <a:pos x="248" y="158"/>
                </a:cxn>
                <a:cxn ang="0">
                  <a:pos x="243" y="161"/>
                </a:cxn>
                <a:cxn ang="0">
                  <a:pos x="224" y="157"/>
                </a:cxn>
                <a:cxn ang="0">
                  <a:pos x="210" y="145"/>
                </a:cxn>
                <a:cxn ang="0">
                  <a:pos x="195" y="150"/>
                </a:cxn>
                <a:cxn ang="0">
                  <a:pos x="178" y="161"/>
                </a:cxn>
                <a:cxn ang="0">
                  <a:pos x="169" y="166"/>
                </a:cxn>
                <a:cxn ang="0">
                  <a:pos x="156" y="171"/>
                </a:cxn>
                <a:cxn ang="0">
                  <a:pos x="128" y="175"/>
                </a:cxn>
                <a:cxn ang="0">
                  <a:pos x="115" y="191"/>
                </a:cxn>
                <a:cxn ang="0">
                  <a:pos x="99" y="186"/>
                </a:cxn>
                <a:cxn ang="0">
                  <a:pos x="91" y="175"/>
                </a:cxn>
                <a:cxn ang="0">
                  <a:pos x="85" y="191"/>
                </a:cxn>
                <a:cxn ang="0">
                  <a:pos x="67" y="191"/>
                </a:cxn>
                <a:cxn ang="0">
                  <a:pos x="65" y="182"/>
                </a:cxn>
                <a:cxn ang="0">
                  <a:pos x="54" y="175"/>
                </a:cxn>
                <a:cxn ang="0">
                  <a:pos x="52" y="156"/>
                </a:cxn>
                <a:cxn ang="0">
                  <a:pos x="50" y="135"/>
                </a:cxn>
                <a:cxn ang="0">
                  <a:pos x="52" y="127"/>
                </a:cxn>
                <a:cxn ang="0">
                  <a:pos x="38" y="124"/>
                </a:cxn>
                <a:cxn ang="0">
                  <a:pos x="30" y="122"/>
                </a:cxn>
                <a:cxn ang="0">
                  <a:pos x="27" y="114"/>
                </a:cxn>
                <a:cxn ang="0">
                  <a:pos x="20" y="114"/>
                </a:cxn>
                <a:cxn ang="0">
                  <a:pos x="1" y="98"/>
                </a:cxn>
                <a:cxn ang="0">
                  <a:pos x="0" y="90"/>
                </a:cxn>
                <a:cxn ang="0">
                  <a:pos x="3" y="57"/>
                </a:cxn>
                <a:cxn ang="0">
                  <a:pos x="14" y="57"/>
                </a:cxn>
                <a:cxn ang="0">
                  <a:pos x="24" y="54"/>
                </a:cxn>
                <a:cxn ang="0">
                  <a:pos x="41" y="47"/>
                </a:cxn>
                <a:cxn ang="0">
                  <a:pos x="54" y="34"/>
                </a:cxn>
                <a:cxn ang="0">
                  <a:pos x="67" y="23"/>
                </a:cxn>
                <a:cxn ang="0">
                  <a:pos x="82" y="47"/>
                </a:cxn>
                <a:cxn ang="0">
                  <a:pos x="99" y="39"/>
                </a:cxn>
                <a:cxn ang="0">
                  <a:pos x="107" y="47"/>
                </a:cxn>
                <a:cxn ang="0">
                  <a:pos x="123" y="34"/>
                </a:cxn>
                <a:cxn ang="0">
                  <a:pos x="136" y="23"/>
                </a:cxn>
                <a:cxn ang="0">
                  <a:pos x="153" y="29"/>
                </a:cxn>
                <a:cxn ang="0">
                  <a:pos x="163" y="31"/>
                </a:cxn>
                <a:cxn ang="0">
                  <a:pos x="173" y="26"/>
                </a:cxn>
                <a:cxn ang="0">
                  <a:pos x="187" y="18"/>
                </a:cxn>
                <a:cxn ang="0">
                  <a:pos x="195" y="9"/>
                </a:cxn>
                <a:cxn ang="0">
                  <a:pos x="207" y="0"/>
                </a:cxn>
              </a:cxnLst>
              <a:rect l="0" t="0" r="r" b="b"/>
              <a:pathLst>
                <a:path w="316" h="192">
                  <a:moveTo>
                    <a:pt x="207" y="0"/>
                  </a:moveTo>
                  <a:lnTo>
                    <a:pt x="216" y="0"/>
                  </a:lnTo>
                  <a:lnTo>
                    <a:pt x="218" y="5"/>
                  </a:lnTo>
                  <a:lnTo>
                    <a:pt x="224" y="6"/>
                  </a:lnTo>
                  <a:lnTo>
                    <a:pt x="238" y="2"/>
                  </a:lnTo>
                  <a:lnTo>
                    <a:pt x="246" y="10"/>
                  </a:lnTo>
                  <a:lnTo>
                    <a:pt x="251" y="13"/>
                  </a:lnTo>
                  <a:lnTo>
                    <a:pt x="251" y="21"/>
                  </a:lnTo>
                  <a:lnTo>
                    <a:pt x="259" y="22"/>
                  </a:lnTo>
                  <a:lnTo>
                    <a:pt x="264" y="17"/>
                  </a:lnTo>
                  <a:lnTo>
                    <a:pt x="277" y="26"/>
                  </a:lnTo>
                  <a:lnTo>
                    <a:pt x="286" y="22"/>
                  </a:lnTo>
                  <a:lnTo>
                    <a:pt x="295" y="26"/>
                  </a:lnTo>
                  <a:lnTo>
                    <a:pt x="297" y="43"/>
                  </a:lnTo>
                  <a:lnTo>
                    <a:pt x="297" y="50"/>
                  </a:lnTo>
                  <a:lnTo>
                    <a:pt x="295" y="54"/>
                  </a:lnTo>
                  <a:lnTo>
                    <a:pt x="297" y="59"/>
                  </a:lnTo>
                  <a:lnTo>
                    <a:pt x="294" y="61"/>
                  </a:lnTo>
                  <a:lnTo>
                    <a:pt x="297" y="74"/>
                  </a:lnTo>
                  <a:lnTo>
                    <a:pt x="305" y="88"/>
                  </a:lnTo>
                  <a:lnTo>
                    <a:pt x="312" y="90"/>
                  </a:lnTo>
                  <a:lnTo>
                    <a:pt x="312" y="93"/>
                  </a:lnTo>
                  <a:lnTo>
                    <a:pt x="315" y="95"/>
                  </a:lnTo>
                  <a:lnTo>
                    <a:pt x="312" y="101"/>
                  </a:lnTo>
                  <a:lnTo>
                    <a:pt x="312" y="102"/>
                  </a:lnTo>
                  <a:lnTo>
                    <a:pt x="311" y="105"/>
                  </a:lnTo>
                  <a:lnTo>
                    <a:pt x="307" y="109"/>
                  </a:lnTo>
                  <a:lnTo>
                    <a:pt x="307" y="112"/>
                  </a:lnTo>
                  <a:lnTo>
                    <a:pt x="308" y="116"/>
                  </a:lnTo>
                  <a:lnTo>
                    <a:pt x="311" y="119"/>
                  </a:lnTo>
                  <a:lnTo>
                    <a:pt x="310" y="122"/>
                  </a:lnTo>
                  <a:lnTo>
                    <a:pt x="316" y="127"/>
                  </a:lnTo>
                  <a:lnTo>
                    <a:pt x="315" y="131"/>
                  </a:lnTo>
                  <a:lnTo>
                    <a:pt x="311" y="131"/>
                  </a:lnTo>
                  <a:lnTo>
                    <a:pt x="305" y="140"/>
                  </a:lnTo>
                  <a:lnTo>
                    <a:pt x="305" y="145"/>
                  </a:lnTo>
                  <a:lnTo>
                    <a:pt x="302" y="144"/>
                  </a:lnTo>
                  <a:lnTo>
                    <a:pt x="295" y="144"/>
                  </a:lnTo>
                  <a:lnTo>
                    <a:pt x="290" y="143"/>
                  </a:lnTo>
                  <a:lnTo>
                    <a:pt x="276" y="150"/>
                  </a:lnTo>
                  <a:lnTo>
                    <a:pt x="259" y="161"/>
                  </a:lnTo>
                  <a:lnTo>
                    <a:pt x="258" y="162"/>
                  </a:lnTo>
                  <a:lnTo>
                    <a:pt x="256" y="161"/>
                  </a:lnTo>
                  <a:lnTo>
                    <a:pt x="248" y="158"/>
                  </a:lnTo>
                  <a:lnTo>
                    <a:pt x="246" y="158"/>
                  </a:lnTo>
                  <a:lnTo>
                    <a:pt x="243" y="161"/>
                  </a:lnTo>
                  <a:lnTo>
                    <a:pt x="230" y="154"/>
                  </a:lnTo>
                  <a:lnTo>
                    <a:pt x="224" y="157"/>
                  </a:lnTo>
                  <a:lnTo>
                    <a:pt x="224" y="154"/>
                  </a:lnTo>
                  <a:lnTo>
                    <a:pt x="210" y="145"/>
                  </a:lnTo>
                  <a:lnTo>
                    <a:pt x="203" y="152"/>
                  </a:lnTo>
                  <a:lnTo>
                    <a:pt x="195" y="150"/>
                  </a:lnTo>
                  <a:lnTo>
                    <a:pt x="184" y="152"/>
                  </a:lnTo>
                  <a:lnTo>
                    <a:pt x="178" y="161"/>
                  </a:lnTo>
                  <a:lnTo>
                    <a:pt x="173" y="164"/>
                  </a:lnTo>
                  <a:lnTo>
                    <a:pt x="169" y="166"/>
                  </a:lnTo>
                  <a:lnTo>
                    <a:pt x="158" y="175"/>
                  </a:lnTo>
                  <a:lnTo>
                    <a:pt x="156" y="171"/>
                  </a:lnTo>
                  <a:lnTo>
                    <a:pt x="144" y="175"/>
                  </a:lnTo>
                  <a:lnTo>
                    <a:pt x="128" y="175"/>
                  </a:lnTo>
                  <a:lnTo>
                    <a:pt x="127" y="181"/>
                  </a:lnTo>
                  <a:lnTo>
                    <a:pt x="115" y="191"/>
                  </a:lnTo>
                  <a:lnTo>
                    <a:pt x="110" y="187"/>
                  </a:lnTo>
                  <a:lnTo>
                    <a:pt x="99" y="186"/>
                  </a:lnTo>
                  <a:lnTo>
                    <a:pt x="94" y="188"/>
                  </a:lnTo>
                  <a:lnTo>
                    <a:pt x="91" y="175"/>
                  </a:lnTo>
                  <a:lnTo>
                    <a:pt x="89" y="177"/>
                  </a:lnTo>
                  <a:lnTo>
                    <a:pt x="85" y="191"/>
                  </a:lnTo>
                  <a:lnTo>
                    <a:pt x="82" y="192"/>
                  </a:lnTo>
                  <a:lnTo>
                    <a:pt x="67" y="191"/>
                  </a:lnTo>
                  <a:lnTo>
                    <a:pt x="69" y="184"/>
                  </a:lnTo>
                  <a:lnTo>
                    <a:pt x="65" y="182"/>
                  </a:lnTo>
                  <a:lnTo>
                    <a:pt x="55" y="181"/>
                  </a:lnTo>
                  <a:lnTo>
                    <a:pt x="54" y="175"/>
                  </a:lnTo>
                  <a:lnTo>
                    <a:pt x="51" y="170"/>
                  </a:lnTo>
                  <a:lnTo>
                    <a:pt x="52" y="156"/>
                  </a:lnTo>
                  <a:lnTo>
                    <a:pt x="48" y="150"/>
                  </a:lnTo>
                  <a:lnTo>
                    <a:pt x="50" y="135"/>
                  </a:lnTo>
                  <a:lnTo>
                    <a:pt x="52" y="132"/>
                  </a:lnTo>
                  <a:lnTo>
                    <a:pt x="52" y="127"/>
                  </a:lnTo>
                  <a:lnTo>
                    <a:pt x="44" y="123"/>
                  </a:lnTo>
                  <a:lnTo>
                    <a:pt x="38" y="124"/>
                  </a:lnTo>
                  <a:lnTo>
                    <a:pt x="31" y="124"/>
                  </a:lnTo>
                  <a:lnTo>
                    <a:pt x="30" y="122"/>
                  </a:lnTo>
                  <a:lnTo>
                    <a:pt x="29" y="120"/>
                  </a:lnTo>
                  <a:lnTo>
                    <a:pt x="27" y="114"/>
                  </a:lnTo>
                  <a:lnTo>
                    <a:pt x="24" y="115"/>
                  </a:lnTo>
                  <a:lnTo>
                    <a:pt x="20" y="114"/>
                  </a:lnTo>
                  <a:lnTo>
                    <a:pt x="5" y="105"/>
                  </a:lnTo>
                  <a:lnTo>
                    <a:pt x="1" y="98"/>
                  </a:lnTo>
                  <a:lnTo>
                    <a:pt x="3" y="92"/>
                  </a:lnTo>
                  <a:lnTo>
                    <a:pt x="0" y="90"/>
                  </a:lnTo>
                  <a:lnTo>
                    <a:pt x="0" y="64"/>
                  </a:lnTo>
                  <a:lnTo>
                    <a:pt x="3" y="57"/>
                  </a:lnTo>
                  <a:lnTo>
                    <a:pt x="10" y="54"/>
                  </a:lnTo>
                  <a:lnTo>
                    <a:pt x="14" y="57"/>
                  </a:lnTo>
                  <a:lnTo>
                    <a:pt x="20" y="51"/>
                  </a:lnTo>
                  <a:lnTo>
                    <a:pt x="24" y="54"/>
                  </a:lnTo>
                  <a:lnTo>
                    <a:pt x="34" y="51"/>
                  </a:lnTo>
                  <a:lnTo>
                    <a:pt x="41" y="47"/>
                  </a:lnTo>
                  <a:lnTo>
                    <a:pt x="52" y="42"/>
                  </a:lnTo>
                  <a:lnTo>
                    <a:pt x="54" y="34"/>
                  </a:lnTo>
                  <a:lnTo>
                    <a:pt x="60" y="26"/>
                  </a:lnTo>
                  <a:lnTo>
                    <a:pt x="67" y="23"/>
                  </a:lnTo>
                  <a:lnTo>
                    <a:pt x="73" y="31"/>
                  </a:lnTo>
                  <a:lnTo>
                    <a:pt x="82" y="47"/>
                  </a:lnTo>
                  <a:lnTo>
                    <a:pt x="90" y="44"/>
                  </a:lnTo>
                  <a:lnTo>
                    <a:pt x="99" y="39"/>
                  </a:lnTo>
                  <a:lnTo>
                    <a:pt x="103" y="44"/>
                  </a:lnTo>
                  <a:lnTo>
                    <a:pt x="107" y="47"/>
                  </a:lnTo>
                  <a:lnTo>
                    <a:pt x="115" y="37"/>
                  </a:lnTo>
                  <a:lnTo>
                    <a:pt x="123" y="34"/>
                  </a:lnTo>
                  <a:lnTo>
                    <a:pt x="127" y="34"/>
                  </a:lnTo>
                  <a:lnTo>
                    <a:pt x="136" y="23"/>
                  </a:lnTo>
                  <a:lnTo>
                    <a:pt x="146" y="27"/>
                  </a:lnTo>
                  <a:lnTo>
                    <a:pt x="153" y="29"/>
                  </a:lnTo>
                  <a:lnTo>
                    <a:pt x="158" y="31"/>
                  </a:lnTo>
                  <a:lnTo>
                    <a:pt x="163" y="31"/>
                  </a:lnTo>
                  <a:lnTo>
                    <a:pt x="166" y="27"/>
                  </a:lnTo>
                  <a:lnTo>
                    <a:pt x="173" y="26"/>
                  </a:lnTo>
                  <a:lnTo>
                    <a:pt x="183" y="18"/>
                  </a:lnTo>
                  <a:lnTo>
                    <a:pt x="187" y="18"/>
                  </a:lnTo>
                  <a:lnTo>
                    <a:pt x="186" y="13"/>
                  </a:lnTo>
                  <a:lnTo>
                    <a:pt x="195" y="9"/>
                  </a:lnTo>
                  <a:lnTo>
                    <a:pt x="205" y="10"/>
                  </a:lnTo>
                  <a:lnTo>
                    <a:pt x="20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2">
                    <a:lumMod val="50000"/>
                  </a:schemeClr>
                </a:solidFill>
                <a:effectLst/>
                <a:uLnTx/>
                <a:uFillTx/>
                <a:latin typeface="Calibri"/>
                <a:ea typeface="+mn-ea"/>
                <a:cs typeface="+mn-cs"/>
              </a:endParaRPr>
            </a:p>
          </p:txBody>
        </p:sp>
      </p:grpSp>
      <p:sp>
        <p:nvSpPr>
          <p:cNvPr id="75" name="CuadroTexto 80">
            <a:extLst>
              <a:ext uri="{FF2B5EF4-FFF2-40B4-BE49-F238E27FC236}">
                <a16:creationId xmlns:a16="http://schemas.microsoft.com/office/drawing/2014/main" id="{4AB77E95-6C68-4F0C-9997-A7A70EF17E42}"/>
              </a:ext>
            </a:extLst>
          </p:cNvPr>
          <p:cNvSpPr txBox="1"/>
          <p:nvPr/>
        </p:nvSpPr>
        <p:spPr>
          <a:xfrm>
            <a:off x="6951823" y="1748002"/>
            <a:ext cx="1057516" cy="215444"/>
          </a:xfrm>
          <a:prstGeom prst="rect">
            <a:avLst/>
          </a:prstGeom>
          <a:noFill/>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marR="0" lvl="0" indent="0" algn="r" defTabSz="914400" eaLnBrk="1" fontAlgn="auto" latinLnBrk="0" hangingPunct="1">
              <a:lnSpc>
                <a:spcPct val="100000"/>
              </a:lnSpc>
              <a:spcBef>
                <a:spcPts val="0"/>
              </a:spcBef>
              <a:spcAft>
                <a:spcPts val="0"/>
              </a:spcAft>
              <a:buClrTx/>
              <a:buSzTx/>
              <a:buFontTx/>
              <a:buNone/>
              <a:tabLst/>
              <a:defRPr/>
            </a:pPr>
            <a:r>
              <a:rPr lang="en-US" sz="1400" b="1" kern="0" dirty="0">
                <a:solidFill>
                  <a:schemeClr val="tx1">
                    <a:lumMod val="75000"/>
                    <a:lumOff val="25000"/>
                  </a:schemeClr>
                </a:solidFill>
              </a:rPr>
              <a:t>Nord Est</a:t>
            </a:r>
            <a:endParaRPr lang="es-ES" sz="1400" b="1" kern="0" dirty="0">
              <a:solidFill>
                <a:schemeClr val="tx1">
                  <a:lumMod val="75000"/>
                  <a:lumOff val="25000"/>
                </a:schemeClr>
              </a:solidFill>
            </a:endParaRPr>
          </a:p>
        </p:txBody>
      </p:sp>
      <p:sp>
        <p:nvSpPr>
          <p:cNvPr id="76" name="CuadroTexto 80">
            <a:extLst>
              <a:ext uri="{FF2B5EF4-FFF2-40B4-BE49-F238E27FC236}">
                <a16:creationId xmlns:a16="http://schemas.microsoft.com/office/drawing/2014/main" id="{385FE442-5718-41DB-92D0-20F38E396FE3}"/>
              </a:ext>
            </a:extLst>
          </p:cNvPr>
          <p:cNvSpPr txBox="1"/>
          <p:nvPr/>
        </p:nvSpPr>
        <p:spPr>
          <a:xfrm>
            <a:off x="8091558" y="1717225"/>
            <a:ext cx="631934" cy="276999"/>
          </a:xfrm>
          <a:prstGeom prst="rect">
            <a:avLst/>
          </a:prstGeom>
          <a:noFill/>
          <a:ln w="19050">
            <a:noFill/>
          </a:ln>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marR="0" lvl="0" indent="0" algn="ctr" defTabSz="914400" eaLnBrk="1" fontAlgn="auto" latinLnBrk="0" hangingPunct="1">
              <a:lnSpc>
                <a:spcPct val="100000"/>
              </a:lnSpc>
              <a:spcBef>
                <a:spcPts val="0"/>
              </a:spcBef>
              <a:spcAft>
                <a:spcPts val="0"/>
              </a:spcAft>
              <a:buClrTx/>
              <a:buSzTx/>
              <a:buFontTx/>
              <a:buNone/>
              <a:tabLst/>
              <a:defRPr/>
            </a:pPr>
            <a:r>
              <a:rPr lang="es-ES" b="1" kern="0" dirty="0">
                <a:solidFill>
                  <a:srgbClr val="009900"/>
                </a:solidFill>
              </a:rPr>
              <a:t>19%</a:t>
            </a:r>
            <a:endParaRPr kumimoji="0" lang="en-US" b="1" i="0" u="none" strike="noStrike" kern="0" cap="none" spc="0" normalizeH="0" baseline="0" noProof="0" dirty="0">
              <a:ln>
                <a:noFill/>
              </a:ln>
              <a:solidFill>
                <a:srgbClr val="009900"/>
              </a:solidFill>
              <a:effectLst/>
              <a:uLnTx/>
              <a:uFillTx/>
            </a:endParaRPr>
          </a:p>
        </p:txBody>
      </p:sp>
      <p:grpSp>
        <p:nvGrpSpPr>
          <p:cNvPr id="77" name="Gruppo 76">
            <a:extLst>
              <a:ext uri="{FF2B5EF4-FFF2-40B4-BE49-F238E27FC236}">
                <a16:creationId xmlns:a16="http://schemas.microsoft.com/office/drawing/2014/main" id="{973B0027-464E-4837-B085-41FA584F23E2}"/>
              </a:ext>
            </a:extLst>
          </p:cNvPr>
          <p:cNvGrpSpPr>
            <a:grpSpLocks noChangeAspect="1"/>
          </p:cNvGrpSpPr>
          <p:nvPr/>
        </p:nvGrpSpPr>
        <p:grpSpPr>
          <a:xfrm>
            <a:off x="6455932" y="1646222"/>
            <a:ext cx="388331" cy="346540"/>
            <a:chOff x="5774297" y="1914536"/>
            <a:chExt cx="1687757" cy="1595561"/>
          </a:xfrm>
          <a:solidFill>
            <a:srgbClr val="009900"/>
          </a:solidFill>
        </p:grpSpPr>
        <p:sp>
          <p:nvSpPr>
            <p:cNvPr id="78" name="Freeform 90">
              <a:extLst>
                <a:ext uri="{FF2B5EF4-FFF2-40B4-BE49-F238E27FC236}">
                  <a16:creationId xmlns:a16="http://schemas.microsoft.com/office/drawing/2014/main" id="{0E6639BE-D224-4D27-ACE4-7115E22CC5B5}"/>
                </a:ext>
              </a:extLst>
            </p:cNvPr>
            <p:cNvSpPr>
              <a:spLocks/>
            </p:cNvSpPr>
            <p:nvPr/>
          </p:nvSpPr>
          <p:spPr bwMode="auto">
            <a:xfrm>
              <a:off x="5774297" y="2844213"/>
              <a:ext cx="1271581" cy="665884"/>
            </a:xfrm>
            <a:custGeom>
              <a:avLst/>
              <a:gdLst/>
              <a:ahLst/>
              <a:cxnLst>
                <a:cxn ang="0">
                  <a:pos x="220" y="3"/>
                </a:cxn>
                <a:cxn ang="0">
                  <a:pos x="250" y="42"/>
                </a:cxn>
                <a:cxn ang="0">
                  <a:pos x="298" y="49"/>
                </a:cxn>
                <a:cxn ang="0">
                  <a:pos x="342" y="66"/>
                </a:cxn>
                <a:cxn ang="0">
                  <a:pos x="404" y="70"/>
                </a:cxn>
                <a:cxn ang="0">
                  <a:pos x="431" y="69"/>
                </a:cxn>
                <a:cxn ang="0">
                  <a:pos x="469" y="80"/>
                </a:cxn>
                <a:cxn ang="0">
                  <a:pos x="505" y="67"/>
                </a:cxn>
                <a:cxn ang="0">
                  <a:pos x="563" y="74"/>
                </a:cxn>
                <a:cxn ang="0">
                  <a:pos x="604" y="70"/>
                </a:cxn>
                <a:cxn ang="0">
                  <a:pos x="667" y="84"/>
                </a:cxn>
                <a:cxn ang="0">
                  <a:pos x="719" y="66"/>
                </a:cxn>
                <a:cxn ang="0">
                  <a:pos x="797" y="59"/>
                </a:cxn>
                <a:cxn ang="0">
                  <a:pos x="822" y="78"/>
                </a:cxn>
                <a:cxn ang="0">
                  <a:pos x="855" y="75"/>
                </a:cxn>
                <a:cxn ang="0">
                  <a:pos x="880" y="117"/>
                </a:cxn>
                <a:cxn ang="0">
                  <a:pos x="861" y="114"/>
                </a:cxn>
                <a:cxn ang="0">
                  <a:pos x="860" y="189"/>
                </a:cxn>
                <a:cxn ang="0">
                  <a:pos x="903" y="358"/>
                </a:cxn>
                <a:cxn ang="0">
                  <a:pos x="975" y="429"/>
                </a:cxn>
                <a:cxn ang="0">
                  <a:pos x="984" y="468"/>
                </a:cxn>
                <a:cxn ang="0">
                  <a:pos x="954" y="488"/>
                </a:cxn>
                <a:cxn ang="0">
                  <a:pos x="936" y="474"/>
                </a:cxn>
                <a:cxn ang="0">
                  <a:pos x="927" y="446"/>
                </a:cxn>
                <a:cxn ang="0">
                  <a:pos x="895" y="440"/>
                </a:cxn>
                <a:cxn ang="0">
                  <a:pos x="859" y="450"/>
                </a:cxn>
                <a:cxn ang="0">
                  <a:pos x="830" y="451"/>
                </a:cxn>
                <a:cxn ang="0">
                  <a:pos x="814" y="494"/>
                </a:cxn>
                <a:cxn ang="0">
                  <a:pos x="779" y="512"/>
                </a:cxn>
                <a:cxn ang="0">
                  <a:pos x="729" y="488"/>
                </a:cxn>
                <a:cxn ang="0">
                  <a:pos x="684" y="426"/>
                </a:cxn>
                <a:cxn ang="0">
                  <a:pos x="712" y="379"/>
                </a:cxn>
                <a:cxn ang="0">
                  <a:pos x="671" y="375"/>
                </a:cxn>
                <a:cxn ang="0">
                  <a:pos x="639" y="357"/>
                </a:cxn>
                <a:cxn ang="0">
                  <a:pos x="596" y="350"/>
                </a:cxn>
                <a:cxn ang="0">
                  <a:pos x="576" y="385"/>
                </a:cxn>
                <a:cxn ang="0">
                  <a:pos x="512" y="388"/>
                </a:cxn>
                <a:cxn ang="0">
                  <a:pos x="471" y="387"/>
                </a:cxn>
                <a:cxn ang="0">
                  <a:pos x="399" y="371"/>
                </a:cxn>
                <a:cxn ang="0">
                  <a:pos x="361" y="351"/>
                </a:cxn>
                <a:cxn ang="0">
                  <a:pos x="307" y="316"/>
                </a:cxn>
                <a:cxn ang="0">
                  <a:pos x="252" y="294"/>
                </a:cxn>
                <a:cxn ang="0">
                  <a:pos x="216" y="252"/>
                </a:cxn>
                <a:cxn ang="0">
                  <a:pos x="152" y="282"/>
                </a:cxn>
                <a:cxn ang="0">
                  <a:pos x="106" y="262"/>
                </a:cxn>
                <a:cxn ang="0">
                  <a:pos x="71" y="260"/>
                </a:cxn>
                <a:cxn ang="0">
                  <a:pos x="82" y="217"/>
                </a:cxn>
                <a:cxn ang="0">
                  <a:pos x="54" y="203"/>
                </a:cxn>
                <a:cxn ang="0">
                  <a:pos x="12" y="201"/>
                </a:cxn>
                <a:cxn ang="0">
                  <a:pos x="10" y="158"/>
                </a:cxn>
                <a:cxn ang="0">
                  <a:pos x="34" y="147"/>
                </a:cxn>
                <a:cxn ang="0">
                  <a:pos x="40" y="100"/>
                </a:cxn>
                <a:cxn ang="0">
                  <a:pos x="27" y="80"/>
                </a:cxn>
                <a:cxn ang="0">
                  <a:pos x="48" y="46"/>
                </a:cxn>
                <a:cxn ang="0">
                  <a:pos x="80" y="15"/>
                </a:cxn>
                <a:cxn ang="0">
                  <a:pos x="99" y="3"/>
                </a:cxn>
                <a:cxn ang="0">
                  <a:pos x="132" y="23"/>
                </a:cxn>
                <a:cxn ang="0">
                  <a:pos x="174" y="24"/>
                </a:cxn>
                <a:cxn ang="0">
                  <a:pos x="193" y="3"/>
                </a:cxn>
              </a:cxnLst>
              <a:rect l="0" t="0" r="r" b="b"/>
              <a:pathLst>
                <a:path w="993" h="520">
                  <a:moveTo>
                    <a:pt x="197" y="0"/>
                  </a:moveTo>
                  <a:lnTo>
                    <a:pt x="204" y="3"/>
                  </a:lnTo>
                  <a:lnTo>
                    <a:pt x="203" y="11"/>
                  </a:lnTo>
                  <a:lnTo>
                    <a:pt x="201" y="15"/>
                  </a:lnTo>
                  <a:lnTo>
                    <a:pt x="208" y="11"/>
                  </a:lnTo>
                  <a:lnTo>
                    <a:pt x="216" y="4"/>
                  </a:lnTo>
                  <a:lnTo>
                    <a:pt x="216" y="3"/>
                  </a:lnTo>
                  <a:lnTo>
                    <a:pt x="220" y="3"/>
                  </a:lnTo>
                  <a:lnTo>
                    <a:pt x="229" y="12"/>
                  </a:lnTo>
                  <a:lnTo>
                    <a:pt x="233" y="20"/>
                  </a:lnTo>
                  <a:lnTo>
                    <a:pt x="230" y="25"/>
                  </a:lnTo>
                  <a:lnTo>
                    <a:pt x="235" y="27"/>
                  </a:lnTo>
                  <a:lnTo>
                    <a:pt x="238" y="33"/>
                  </a:lnTo>
                  <a:lnTo>
                    <a:pt x="238" y="36"/>
                  </a:lnTo>
                  <a:lnTo>
                    <a:pt x="247" y="34"/>
                  </a:lnTo>
                  <a:lnTo>
                    <a:pt x="250" y="42"/>
                  </a:lnTo>
                  <a:lnTo>
                    <a:pt x="257" y="42"/>
                  </a:lnTo>
                  <a:lnTo>
                    <a:pt x="260" y="41"/>
                  </a:lnTo>
                  <a:lnTo>
                    <a:pt x="267" y="36"/>
                  </a:lnTo>
                  <a:lnTo>
                    <a:pt x="271" y="36"/>
                  </a:lnTo>
                  <a:lnTo>
                    <a:pt x="274" y="41"/>
                  </a:lnTo>
                  <a:lnTo>
                    <a:pt x="284" y="38"/>
                  </a:lnTo>
                  <a:lnTo>
                    <a:pt x="291" y="44"/>
                  </a:lnTo>
                  <a:lnTo>
                    <a:pt x="298" y="49"/>
                  </a:lnTo>
                  <a:lnTo>
                    <a:pt x="299" y="52"/>
                  </a:lnTo>
                  <a:lnTo>
                    <a:pt x="308" y="54"/>
                  </a:lnTo>
                  <a:lnTo>
                    <a:pt x="310" y="57"/>
                  </a:lnTo>
                  <a:lnTo>
                    <a:pt x="314" y="57"/>
                  </a:lnTo>
                  <a:lnTo>
                    <a:pt x="324" y="65"/>
                  </a:lnTo>
                  <a:lnTo>
                    <a:pt x="335" y="57"/>
                  </a:lnTo>
                  <a:lnTo>
                    <a:pt x="340" y="59"/>
                  </a:lnTo>
                  <a:lnTo>
                    <a:pt x="342" y="66"/>
                  </a:lnTo>
                  <a:lnTo>
                    <a:pt x="348" y="74"/>
                  </a:lnTo>
                  <a:lnTo>
                    <a:pt x="353" y="75"/>
                  </a:lnTo>
                  <a:lnTo>
                    <a:pt x="366" y="80"/>
                  </a:lnTo>
                  <a:lnTo>
                    <a:pt x="371" y="84"/>
                  </a:lnTo>
                  <a:lnTo>
                    <a:pt x="390" y="84"/>
                  </a:lnTo>
                  <a:lnTo>
                    <a:pt x="396" y="80"/>
                  </a:lnTo>
                  <a:lnTo>
                    <a:pt x="400" y="78"/>
                  </a:lnTo>
                  <a:lnTo>
                    <a:pt x="404" y="70"/>
                  </a:lnTo>
                  <a:lnTo>
                    <a:pt x="414" y="57"/>
                  </a:lnTo>
                  <a:lnTo>
                    <a:pt x="418" y="63"/>
                  </a:lnTo>
                  <a:lnTo>
                    <a:pt x="418" y="66"/>
                  </a:lnTo>
                  <a:lnTo>
                    <a:pt x="422" y="59"/>
                  </a:lnTo>
                  <a:lnTo>
                    <a:pt x="425" y="55"/>
                  </a:lnTo>
                  <a:lnTo>
                    <a:pt x="429" y="55"/>
                  </a:lnTo>
                  <a:lnTo>
                    <a:pt x="433" y="66"/>
                  </a:lnTo>
                  <a:lnTo>
                    <a:pt x="431" y="69"/>
                  </a:lnTo>
                  <a:lnTo>
                    <a:pt x="439" y="74"/>
                  </a:lnTo>
                  <a:lnTo>
                    <a:pt x="448" y="75"/>
                  </a:lnTo>
                  <a:lnTo>
                    <a:pt x="450" y="76"/>
                  </a:lnTo>
                  <a:lnTo>
                    <a:pt x="454" y="75"/>
                  </a:lnTo>
                  <a:lnTo>
                    <a:pt x="460" y="78"/>
                  </a:lnTo>
                  <a:lnTo>
                    <a:pt x="465" y="78"/>
                  </a:lnTo>
                  <a:lnTo>
                    <a:pt x="468" y="80"/>
                  </a:lnTo>
                  <a:lnTo>
                    <a:pt x="469" y="80"/>
                  </a:lnTo>
                  <a:lnTo>
                    <a:pt x="469" y="83"/>
                  </a:lnTo>
                  <a:lnTo>
                    <a:pt x="474" y="80"/>
                  </a:lnTo>
                  <a:lnTo>
                    <a:pt x="472" y="84"/>
                  </a:lnTo>
                  <a:lnTo>
                    <a:pt x="480" y="79"/>
                  </a:lnTo>
                  <a:lnTo>
                    <a:pt x="489" y="79"/>
                  </a:lnTo>
                  <a:lnTo>
                    <a:pt x="490" y="76"/>
                  </a:lnTo>
                  <a:lnTo>
                    <a:pt x="497" y="74"/>
                  </a:lnTo>
                  <a:lnTo>
                    <a:pt x="505" y="67"/>
                  </a:lnTo>
                  <a:lnTo>
                    <a:pt x="511" y="69"/>
                  </a:lnTo>
                  <a:lnTo>
                    <a:pt x="520" y="70"/>
                  </a:lnTo>
                  <a:lnTo>
                    <a:pt x="523" y="66"/>
                  </a:lnTo>
                  <a:lnTo>
                    <a:pt x="529" y="66"/>
                  </a:lnTo>
                  <a:lnTo>
                    <a:pt x="537" y="70"/>
                  </a:lnTo>
                  <a:lnTo>
                    <a:pt x="545" y="76"/>
                  </a:lnTo>
                  <a:lnTo>
                    <a:pt x="548" y="74"/>
                  </a:lnTo>
                  <a:lnTo>
                    <a:pt x="563" y="74"/>
                  </a:lnTo>
                  <a:lnTo>
                    <a:pt x="573" y="70"/>
                  </a:lnTo>
                  <a:lnTo>
                    <a:pt x="579" y="74"/>
                  </a:lnTo>
                  <a:lnTo>
                    <a:pt x="583" y="67"/>
                  </a:lnTo>
                  <a:lnTo>
                    <a:pt x="588" y="67"/>
                  </a:lnTo>
                  <a:lnTo>
                    <a:pt x="588" y="66"/>
                  </a:lnTo>
                  <a:lnTo>
                    <a:pt x="591" y="67"/>
                  </a:lnTo>
                  <a:lnTo>
                    <a:pt x="595" y="66"/>
                  </a:lnTo>
                  <a:lnTo>
                    <a:pt x="604" y="70"/>
                  </a:lnTo>
                  <a:lnTo>
                    <a:pt x="608" y="67"/>
                  </a:lnTo>
                  <a:lnTo>
                    <a:pt x="614" y="69"/>
                  </a:lnTo>
                  <a:lnTo>
                    <a:pt x="622" y="70"/>
                  </a:lnTo>
                  <a:lnTo>
                    <a:pt x="622" y="78"/>
                  </a:lnTo>
                  <a:lnTo>
                    <a:pt x="633" y="75"/>
                  </a:lnTo>
                  <a:lnTo>
                    <a:pt x="650" y="75"/>
                  </a:lnTo>
                  <a:lnTo>
                    <a:pt x="656" y="78"/>
                  </a:lnTo>
                  <a:lnTo>
                    <a:pt x="667" y="84"/>
                  </a:lnTo>
                  <a:lnTo>
                    <a:pt x="668" y="92"/>
                  </a:lnTo>
                  <a:lnTo>
                    <a:pt x="678" y="92"/>
                  </a:lnTo>
                  <a:lnTo>
                    <a:pt x="686" y="86"/>
                  </a:lnTo>
                  <a:lnTo>
                    <a:pt x="706" y="78"/>
                  </a:lnTo>
                  <a:lnTo>
                    <a:pt x="710" y="76"/>
                  </a:lnTo>
                  <a:lnTo>
                    <a:pt x="710" y="70"/>
                  </a:lnTo>
                  <a:lnTo>
                    <a:pt x="711" y="67"/>
                  </a:lnTo>
                  <a:lnTo>
                    <a:pt x="719" y="66"/>
                  </a:lnTo>
                  <a:lnTo>
                    <a:pt x="727" y="59"/>
                  </a:lnTo>
                  <a:lnTo>
                    <a:pt x="737" y="62"/>
                  </a:lnTo>
                  <a:lnTo>
                    <a:pt x="740" y="62"/>
                  </a:lnTo>
                  <a:lnTo>
                    <a:pt x="762" y="59"/>
                  </a:lnTo>
                  <a:lnTo>
                    <a:pt x="773" y="55"/>
                  </a:lnTo>
                  <a:lnTo>
                    <a:pt x="779" y="57"/>
                  </a:lnTo>
                  <a:lnTo>
                    <a:pt x="787" y="59"/>
                  </a:lnTo>
                  <a:lnTo>
                    <a:pt x="797" y="59"/>
                  </a:lnTo>
                  <a:lnTo>
                    <a:pt x="800" y="63"/>
                  </a:lnTo>
                  <a:lnTo>
                    <a:pt x="804" y="62"/>
                  </a:lnTo>
                  <a:lnTo>
                    <a:pt x="807" y="63"/>
                  </a:lnTo>
                  <a:lnTo>
                    <a:pt x="810" y="62"/>
                  </a:lnTo>
                  <a:lnTo>
                    <a:pt x="810" y="66"/>
                  </a:lnTo>
                  <a:lnTo>
                    <a:pt x="814" y="67"/>
                  </a:lnTo>
                  <a:lnTo>
                    <a:pt x="814" y="72"/>
                  </a:lnTo>
                  <a:lnTo>
                    <a:pt x="822" y="78"/>
                  </a:lnTo>
                  <a:lnTo>
                    <a:pt x="827" y="76"/>
                  </a:lnTo>
                  <a:lnTo>
                    <a:pt x="830" y="74"/>
                  </a:lnTo>
                  <a:lnTo>
                    <a:pt x="835" y="79"/>
                  </a:lnTo>
                  <a:lnTo>
                    <a:pt x="846" y="79"/>
                  </a:lnTo>
                  <a:lnTo>
                    <a:pt x="851" y="75"/>
                  </a:lnTo>
                  <a:lnTo>
                    <a:pt x="854" y="74"/>
                  </a:lnTo>
                  <a:lnTo>
                    <a:pt x="855" y="72"/>
                  </a:lnTo>
                  <a:lnTo>
                    <a:pt x="855" y="75"/>
                  </a:lnTo>
                  <a:lnTo>
                    <a:pt x="860" y="72"/>
                  </a:lnTo>
                  <a:lnTo>
                    <a:pt x="864" y="78"/>
                  </a:lnTo>
                  <a:lnTo>
                    <a:pt x="861" y="86"/>
                  </a:lnTo>
                  <a:lnTo>
                    <a:pt x="863" y="92"/>
                  </a:lnTo>
                  <a:lnTo>
                    <a:pt x="861" y="99"/>
                  </a:lnTo>
                  <a:lnTo>
                    <a:pt x="865" y="105"/>
                  </a:lnTo>
                  <a:lnTo>
                    <a:pt x="878" y="107"/>
                  </a:lnTo>
                  <a:lnTo>
                    <a:pt x="880" y="117"/>
                  </a:lnTo>
                  <a:lnTo>
                    <a:pt x="893" y="129"/>
                  </a:lnTo>
                  <a:lnTo>
                    <a:pt x="881" y="125"/>
                  </a:lnTo>
                  <a:lnTo>
                    <a:pt x="884" y="125"/>
                  </a:lnTo>
                  <a:lnTo>
                    <a:pt x="880" y="118"/>
                  </a:lnTo>
                  <a:lnTo>
                    <a:pt x="876" y="109"/>
                  </a:lnTo>
                  <a:lnTo>
                    <a:pt x="868" y="107"/>
                  </a:lnTo>
                  <a:lnTo>
                    <a:pt x="861" y="109"/>
                  </a:lnTo>
                  <a:lnTo>
                    <a:pt x="861" y="114"/>
                  </a:lnTo>
                  <a:lnTo>
                    <a:pt x="854" y="120"/>
                  </a:lnTo>
                  <a:lnTo>
                    <a:pt x="861" y="117"/>
                  </a:lnTo>
                  <a:lnTo>
                    <a:pt x="861" y="118"/>
                  </a:lnTo>
                  <a:lnTo>
                    <a:pt x="852" y="141"/>
                  </a:lnTo>
                  <a:lnTo>
                    <a:pt x="851" y="171"/>
                  </a:lnTo>
                  <a:lnTo>
                    <a:pt x="856" y="190"/>
                  </a:lnTo>
                  <a:lnTo>
                    <a:pt x="859" y="192"/>
                  </a:lnTo>
                  <a:lnTo>
                    <a:pt x="860" y="189"/>
                  </a:lnTo>
                  <a:lnTo>
                    <a:pt x="863" y="197"/>
                  </a:lnTo>
                  <a:lnTo>
                    <a:pt x="861" y="240"/>
                  </a:lnTo>
                  <a:lnTo>
                    <a:pt x="868" y="261"/>
                  </a:lnTo>
                  <a:lnTo>
                    <a:pt x="872" y="273"/>
                  </a:lnTo>
                  <a:lnTo>
                    <a:pt x="873" y="290"/>
                  </a:lnTo>
                  <a:lnTo>
                    <a:pt x="881" y="312"/>
                  </a:lnTo>
                  <a:lnTo>
                    <a:pt x="890" y="341"/>
                  </a:lnTo>
                  <a:lnTo>
                    <a:pt x="903" y="358"/>
                  </a:lnTo>
                  <a:lnTo>
                    <a:pt x="906" y="361"/>
                  </a:lnTo>
                  <a:lnTo>
                    <a:pt x="906" y="362"/>
                  </a:lnTo>
                  <a:lnTo>
                    <a:pt x="907" y="363"/>
                  </a:lnTo>
                  <a:lnTo>
                    <a:pt x="923" y="382"/>
                  </a:lnTo>
                  <a:lnTo>
                    <a:pt x="940" y="396"/>
                  </a:lnTo>
                  <a:lnTo>
                    <a:pt x="944" y="395"/>
                  </a:lnTo>
                  <a:lnTo>
                    <a:pt x="958" y="414"/>
                  </a:lnTo>
                  <a:lnTo>
                    <a:pt x="975" y="429"/>
                  </a:lnTo>
                  <a:lnTo>
                    <a:pt x="984" y="434"/>
                  </a:lnTo>
                  <a:lnTo>
                    <a:pt x="992" y="435"/>
                  </a:lnTo>
                  <a:lnTo>
                    <a:pt x="993" y="435"/>
                  </a:lnTo>
                  <a:lnTo>
                    <a:pt x="991" y="446"/>
                  </a:lnTo>
                  <a:lnTo>
                    <a:pt x="987" y="450"/>
                  </a:lnTo>
                  <a:lnTo>
                    <a:pt x="987" y="456"/>
                  </a:lnTo>
                  <a:lnTo>
                    <a:pt x="988" y="464"/>
                  </a:lnTo>
                  <a:lnTo>
                    <a:pt x="984" y="468"/>
                  </a:lnTo>
                  <a:lnTo>
                    <a:pt x="988" y="471"/>
                  </a:lnTo>
                  <a:lnTo>
                    <a:pt x="987" y="472"/>
                  </a:lnTo>
                  <a:lnTo>
                    <a:pt x="984" y="476"/>
                  </a:lnTo>
                  <a:lnTo>
                    <a:pt x="978" y="478"/>
                  </a:lnTo>
                  <a:lnTo>
                    <a:pt x="974" y="478"/>
                  </a:lnTo>
                  <a:lnTo>
                    <a:pt x="974" y="489"/>
                  </a:lnTo>
                  <a:lnTo>
                    <a:pt x="956" y="489"/>
                  </a:lnTo>
                  <a:lnTo>
                    <a:pt x="954" y="488"/>
                  </a:lnTo>
                  <a:lnTo>
                    <a:pt x="956" y="481"/>
                  </a:lnTo>
                  <a:lnTo>
                    <a:pt x="952" y="481"/>
                  </a:lnTo>
                  <a:lnTo>
                    <a:pt x="952" y="474"/>
                  </a:lnTo>
                  <a:lnTo>
                    <a:pt x="946" y="474"/>
                  </a:lnTo>
                  <a:lnTo>
                    <a:pt x="946" y="465"/>
                  </a:lnTo>
                  <a:lnTo>
                    <a:pt x="942" y="467"/>
                  </a:lnTo>
                  <a:lnTo>
                    <a:pt x="940" y="472"/>
                  </a:lnTo>
                  <a:lnTo>
                    <a:pt x="936" y="474"/>
                  </a:lnTo>
                  <a:lnTo>
                    <a:pt x="933" y="474"/>
                  </a:lnTo>
                  <a:lnTo>
                    <a:pt x="931" y="469"/>
                  </a:lnTo>
                  <a:lnTo>
                    <a:pt x="932" y="468"/>
                  </a:lnTo>
                  <a:lnTo>
                    <a:pt x="932" y="461"/>
                  </a:lnTo>
                  <a:lnTo>
                    <a:pt x="931" y="461"/>
                  </a:lnTo>
                  <a:lnTo>
                    <a:pt x="920" y="455"/>
                  </a:lnTo>
                  <a:lnTo>
                    <a:pt x="923" y="454"/>
                  </a:lnTo>
                  <a:lnTo>
                    <a:pt x="927" y="446"/>
                  </a:lnTo>
                  <a:lnTo>
                    <a:pt x="924" y="439"/>
                  </a:lnTo>
                  <a:lnTo>
                    <a:pt x="925" y="434"/>
                  </a:lnTo>
                  <a:lnTo>
                    <a:pt x="925" y="427"/>
                  </a:lnTo>
                  <a:lnTo>
                    <a:pt x="910" y="435"/>
                  </a:lnTo>
                  <a:lnTo>
                    <a:pt x="905" y="439"/>
                  </a:lnTo>
                  <a:lnTo>
                    <a:pt x="901" y="438"/>
                  </a:lnTo>
                  <a:lnTo>
                    <a:pt x="899" y="440"/>
                  </a:lnTo>
                  <a:lnTo>
                    <a:pt x="895" y="440"/>
                  </a:lnTo>
                  <a:lnTo>
                    <a:pt x="894" y="438"/>
                  </a:lnTo>
                  <a:lnTo>
                    <a:pt x="886" y="438"/>
                  </a:lnTo>
                  <a:lnTo>
                    <a:pt x="881" y="443"/>
                  </a:lnTo>
                  <a:lnTo>
                    <a:pt x="880" y="440"/>
                  </a:lnTo>
                  <a:lnTo>
                    <a:pt x="873" y="438"/>
                  </a:lnTo>
                  <a:lnTo>
                    <a:pt x="871" y="444"/>
                  </a:lnTo>
                  <a:lnTo>
                    <a:pt x="864" y="450"/>
                  </a:lnTo>
                  <a:lnTo>
                    <a:pt x="859" y="450"/>
                  </a:lnTo>
                  <a:lnTo>
                    <a:pt x="854" y="454"/>
                  </a:lnTo>
                  <a:lnTo>
                    <a:pt x="854" y="456"/>
                  </a:lnTo>
                  <a:lnTo>
                    <a:pt x="848" y="455"/>
                  </a:lnTo>
                  <a:lnTo>
                    <a:pt x="844" y="455"/>
                  </a:lnTo>
                  <a:lnTo>
                    <a:pt x="844" y="457"/>
                  </a:lnTo>
                  <a:lnTo>
                    <a:pt x="839" y="456"/>
                  </a:lnTo>
                  <a:lnTo>
                    <a:pt x="838" y="455"/>
                  </a:lnTo>
                  <a:lnTo>
                    <a:pt x="830" y="451"/>
                  </a:lnTo>
                  <a:lnTo>
                    <a:pt x="829" y="451"/>
                  </a:lnTo>
                  <a:lnTo>
                    <a:pt x="827" y="459"/>
                  </a:lnTo>
                  <a:lnTo>
                    <a:pt x="830" y="461"/>
                  </a:lnTo>
                  <a:lnTo>
                    <a:pt x="827" y="469"/>
                  </a:lnTo>
                  <a:lnTo>
                    <a:pt x="822" y="476"/>
                  </a:lnTo>
                  <a:lnTo>
                    <a:pt x="821" y="480"/>
                  </a:lnTo>
                  <a:lnTo>
                    <a:pt x="823" y="486"/>
                  </a:lnTo>
                  <a:lnTo>
                    <a:pt x="814" y="494"/>
                  </a:lnTo>
                  <a:lnTo>
                    <a:pt x="814" y="499"/>
                  </a:lnTo>
                  <a:lnTo>
                    <a:pt x="810" y="502"/>
                  </a:lnTo>
                  <a:lnTo>
                    <a:pt x="809" y="511"/>
                  </a:lnTo>
                  <a:lnTo>
                    <a:pt x="812" y="516"/>
                  </a:lnTo>
                  <a:lnTo>
                    <a:pt x="803" y="520"/>
                  </a:lnTo>
                  <a:lnTo>
                    <a:pt x="800" y="518"/>
                  </a:lnTo>
                  <a:lnTo>
                    <a:pt x="787" y="512"/>
                  </a:lnTo>
                  <a:lnTo>
                    <a:pt x="779" y="512"/>
                  </a:lnTo>
                  <a:lnTo>
                    <a:pt x="769" y="505"/>
                  </a:lnTo>
                  <a:lnTo>
                    <a:pt x="759" y="499"/>
                  </a:lnTo>
                  <a:lnTo>
                    <a:pt x="759" y="495"/>
                  </a:lnTo>
                  <a:lnTo>
                    <a:pt x="756" y="495"/>
                  </a:lnTo>
                  <a:lnTo>
                    <a:pt x="748" y="494"/>
                  </a:lnTo>
                  <a:lnTo>
                    <a:pt x="740" y="495"/>
                  </a:lnTo>
                  <a:lnTo>
                    <a:pt x="739" y="495"/>
                  </a:lnTo>
                  <a:lnTo>
                    <a:pt x="729" y="488"/>
                  </a:lnTo>
                  <a:lnTo>
                    <a:pt x="724" y="481"/>
                  </a:lnTo>
                  <a:lnTo>
                    <a:pt x="716" y="478"/>
                  </a:lnTo>
                  <a:lnTo>
                    <a:pt x="702" y="469"/>
                  </a:lnTo>
                  <a:lnTo>
                    <a:pt x="702" y="454"/>
                  </a:lnTo>
                  <a:lnTo>
                    <a:pt x="694" y="447"/>
                  </a:lnTo>
                  <a:lnTo>
                    <a:pt x="697" y="440"/>
                  </a:lnTo>
                  <a:lnTo>
                    <a:pt x="688" y="434"/>
                  </a:lnTo>
                  <a:lnTo>
                    <a:pt x="684" y="426"/>
                  </a:lnTo>
                  <a:lnTo>
                    <a:pt x="685" y="423"/>
                  </a:lnTo>
                  <a:lnTo>
                    <a:pt x="688" y="423"/>
                  </a:lnTo>
                  <a:lnTo>
                    <a:pt x="686" y="417"/>
                  </a:lnTo>
                  <a:lnTo>
                    <a:pt x="694" y="416"/>
                  </a:lnTo>
                  <a:lnTo>
                    <a:pt x="698" y="406"/>
                  </a:lnTo>
                  <a:lnTo>
                    <a:pt x="707" y="393"/>
                  </a:lnTo>
                  <a:lnTo>
                    <a:pt x="712" y="382"/>
                  </a:lnTo>
                  <a:lnTo>
                    <a:pt x="712" y="379"/>
                  </a:lnTo>
                  <a:lnTo>
                    <a:pt x="711" y="378"/>
                  </a:lnTo>
                  <a:lnTo>
                    <a:pt x="695" y="378"/>
                  </a:lnTo>
                  <a:lnTo>
                    <a:pt x="688" y="384"/>
                  </a:lnTo>
                  <a:lnTo>
                    <a:pt x="684" y="385"/>
                  </a:lnTo>
                  <a:lnTo>
                    <a:pt x="676" y="379"/>
                  </a:lnTo>
                  <a:lnTo>
                    <a:pt x="667" y="383"/>
                  </a:lnTo>
                  <a:lnTo>
                    <a:pt x="667" y="382"/>
                  </a:lnTo>
                  <a:lnTo>
                    <a:pt x="671" y="375"/>
                  </a:lnTo>
                  <a:lnTo>
                    <a:pt x="676" y="371"/>
                  </a:lnTo>
                  <a:lnTo>
                    <a:pt x="674" y="366"/>
                  </a:lnTo>
                  <a:lnTo>
                    <a:pt x="673" y="364"/>
                  </a:lnTo>
                  <a:lnTo>
                    <a:pt x="659" y="362"/>
                  </a:lnTo>
                  <a:lnTo>
                    <a:pt x="656" y="366"/>
                  </a:lnTo>
                  <a:lnTo>
                    <a:pt x="650" y="364"/>
                  </a:lnTo>
                  <a:lnTo>
                    <a:pt x="648" y="366"/>
                  </a:lnTo>
                  <a:lnTo>
                    <a:pt x="639" y="357"/>
                  </a:lnTo>
                  <a:lnTo>
                    <a:pt x="633" y="353"/>
                  </a:lnTo>
                  <a:lnTo>
                    <a:pt x="629" y="351"/>
                  </a:lnTo>
                  <a:lnTo>
                    <a:pt x="630" y="345"/>
                  </a:lnTo>
                  <a:lnTo>
                    <a:pt x="622" y="336"/>
                  </a:lnTo>
                  <a:lnTo>
                    <a:pt x="612" y="345"/>
                  </a:lnTo>
                  <a:lnTo>
                    <a:pt x="612" y="347"/>
                  </a:lnTo>
                  <a:lnTo>
                    <a:pt x="605" y="347"/>
                  </a:lnTo>
                  <a:lnTo>
                    <a:pt x="596" y="350"/>
                  </a:lnTo>
                  <a:lnTo>
                    <a:pt x="593" y="355"/>
                  </a:lnTo>
                  <a:lnTo>
                    <a:pt x="586" y="361"/>
                  </a:lnTo>
                  <a:lnTo>
                    <a:pt x="583" y="364"/>
                  </a:lnTo>
                  <a:lnTo>
                    <a:pt x="579" y="364"/>
                  </a:lnTo>
                  <a:lnTo>
                    <a:pt x="558" y="367"/>
                  </a:lnTo>
                  <a:lnTo>
                    <a:pt x="563" y="375"/>
                  </a:lnTo>
                  <a:lnTo>
                    <a:pt x="576" y="383"/>
                  </a:lnTo>
                  <a:lnTo>
                    <a:pt x="576" y="385"/>
                  </a:lnTo>
                  <a:lnTo>
                    <a:pt x="573" y="387"/>
                  </a:lnTo>
                  <a:lnTo>
                    <a:pt x="558" y="387"/>
                  </a:lnTo>
                  <a:lnTo>
                    <a:pt x="557" y="385"/>
                  </a:lnTo>
                  <a:lnTo>
                    <a:pt x="540" y="383"/>
                  </a:lnTo>
                  <a:lnTo>
                    <a:pt x="531" y="388"/>
                  </a:lnTo>
                  <a:lnTo>
                    <a:pt x="529" y="389"/>
                  </a:lnTo>
                  <a:lnTo>
                    <a:pt x="516" y="389"/>
                  </a:lnTo>
                  <a:lnTo>
                    <a:pt x="512" y="388"/>
                  </a:lnTo>
                  <a:lnTo>
                    <a:pt x="505" y="384"/>
                  </a:lnTo>
                  <a:lnTo>
                    <a:pt x="507" y="375"/>
                  </a:lnTo>
                  <a:lnTo>
                    <a:pt x="505" y="372"/>
                  </a:lnTo>
                  <a:lnTo>
                    <a:pt x="494" y="384"/>
                  </a:lnTo>
                  <a:lnTo>
                    <a:pt x="481" y="400"/>
                  </a:lnTo>
                  <a:lnTo>
                    <a:pt x="476" y="400"/>
                  </a:lnTo>
                  <a:lnTo>
                    <a:pt x="476" y="395"/>
                  </a:lnTo>
                  <a:lnTo>
                    <a:pt x="471" y="387"/>
                  </a:lnTo>
                  <a:lnTo>
                    <a:pt x="463" y="387"/>
                  </a:lnTo>
                  <a:lnTo>
                    <a:pt x="459" y="383"/>
                  </a:lnTo>
                  <a:lnTo>
                    <a:pt x="452" y="382"/>
                  </a:lnTo>
                  <a:lnTo>
                    <a:pt x="442" y="375"/>
                  </a:lnTo>
                  <a:lnTo>
                    <a:pt x="435" y="367"/>
                  </a:lnTo>
                  <a:lnTo>
                    <a:pt x="422" y="366"/>
                  </a:lnTo>
                  <a:lnTo>
                    <a:pt x="404" y="366"/>
                  </a:lnTo>
                  <a:lnTo>
                    <a:pt x="399" y="371"/>
                  </a:lnTo>
                  <a:lnTo>
                    <a:pt x="399" y="379"/>
                  </a:lnTo>
                  <a:lnTo>
                    <a:pt x="387" y="379"/>
                  </a:lnTo>
                  <a:lnTo>
                    <a:pt x="387" y="376"/>
                  </a:lnTo>
                  <a:lnTo>
                    <a:pt x="371" y="366"/>
                  </a:lnTo>
                  <a:lnTo>
                    <a:pt x="370" y="363"/>
                  </a:lnTo>
                  <a:lnTo>
                    <a:pt x="370" y="358"/>
                  </a:lnTo>
                  <a:lnTo>
                    <a:pt x="366" y="354"/>
                  </a:lnTo>
                  <a:lnTo>
                    <a:pt x="361" y="351"/>
                  </a:lnTo>
                  <a:lnTo>
                    <a:pt x="362" y="344"/>
                  </a:lnTo>
                  <a:lnTo>
                    <a:pt x="356" y="340"/>
                  </a:lnTo>
                  <a:lnTo>
                    <a:pt x="346" y="340"/>
                  </a:lnTo>
                  <a:lnTo>
                    <a:pt x="340" y="336"/>
                  </a:lnTo>
                  <a:lnTo>
                    <a:pt x="337" y="332"/>
                  </a:lnTo>
                  <a:lnTo>
                    <a:pt x="329" y="325"/>
                  </a:lnTo>
                  <a:lnTo>
                    <a:pt x="322" y="323"/>
                  </a:lnTo>
                  <a:lnTo>
                    <a:pt x="307" y="316"/>
                  </a:lnTo>
                  <a:lnTo>
                    <a:pt x="295" y="324"/>
                  </a:lnTo>
                  <a:lnTo>
                    <a:pt x="289" y="315"/>
                  </a:lnTo>
                  <a:lnTo>
                    <a:pt x="285" y="311"/>
                  </a:lnTo>
                  <a:lnTo>
                    <a:pt x="280" y="307"/>
                  </a:lnTo>
                  <a:lnTo>
                    <a:pt x="277" y="304"/>
                  </a:lnTo>
                  <a:lnTo>
                    <a:pt x="269" y="299"/>
                  </a:lnTo>
                  <a:lnTo>
                    <a:pt x="264" y="292"/>
                  </a:lnTo>
                  <a:lnTo>
                    <a:pt x="252" y="294"/>
                  </a:lnTo>
                  <a:lnTo>
                    <a:pt x="246" y="291"/>
                  </a:lnTo>
                  <a:lnTo>
                    <a:pt x="238" y="285"/>
                  </a:lnTo>
                  <a:lnTo>
                    <a:pt x="227" y="281"/>
                  </a:lnTo>
                  <a:lnTo>
                    <a:pt x="220" y="273"/>
                  </a:lnTo>
                  <a:lnTo>
                    <a:pt x="225" y="261"/>
                  </a:lnTo>
                  <a:lnTo>
                    <a:pt x="220" y="258"/>
                  </a:lnTo>
                  <a:lnTo>
                    <a:pt x="216" y="254"/>
                  </a:lnTo>
                  <a:lnTo>
                    <a:pt x="216" y="252"/>
                  </a:lnTo>
                  <a:lnTo>
                    <a:pt x="201" y="248"/>
                  </a:lnTo>
                  <a:lnTo>
                    <a:pt x="195" y="248"/>
                  </a:lnTo>
                  <a:lnTo>
                    <a:pt x="174" y="249"/>
                  </a:lnTo>
                  <a:lnTo>
                    <a:pt x="173" y="254"/>
                  </a:lnTo>
                  <a:lnTo>
                    <a:pt x="156" y="273"/>
                  </a:lnTo>
                  <a:lnTo>
                    <a:pt x="156" y="279"/>
                  </a:lnTo>
                  <a:lnTo>
                    <a:pt x="153" y="279"/>
                  </a:lnTo>
                  <a:lnTo>
                    <a:pt x="152" y="282"/>
                  </a:lnTo>
                  <a:lnTo>
                    <a:pt x="146" y="282"/>
                  </a:lnTo>
                  <a:lnTo>
                    <a:pt x="136" y="286"/>
                  </a:lnTo>
                  <a:lnTo>
                    <a:pt x="133" y="286"/>
                  </a:lnTo>
                  <a:lnTo>
                    <a:pt x="127" y="270"/>
                  </a:lnTo>
                  <a:lnTo>
                    <a:pt x="119" y="268"/>
                  </a:lnTo>
                  <a:lnTo>
                    <a:pt x="114" y="261"/>
                  </a:lnTo>
                  <a:lnTo>
                    <a:pt x="106" y="264"/>
                  </a:lnTo>
                  <a:lnTo>
                    <a:pt x="106" y="262"/>
                  </a:lnTo>
                  <a:lnTo>
                    <a:pt x="101" y="261"/>
                  </a:lnTo>
                  <a:lnTo>
                    <a:pt x="99" y="264"/>
                  </a:lnTo>
                  <a:lnTo>
                    <a:pt x="84" y="265"/>
                  </a:lnTo>
                  <a:lnTo>
                    <a:pt x="78" y="272"/>
                  </a:lnTo>
                  <a:lnTo>
                    <a:pt x="76" y="265"/>
                  </a:lnTo>
                  <a:lnTo>
                    <a:pt x="68" y="269"/>
                  </a:lnTo>
                  <a:lnTo>
                    <a:pt x="65" y="269"/>
                  </a:lnTo>
                  <a:lnTo>
                    <a:pt x="71" y="260"/>
                  </a:lnTo>
                  <a:lnTo>
                    <a:pt x="76" y="245"/>
                  </a:lnTo>
                  <a:lnTo>
                    <a:pt x="76" y="244"/>
                  </a:lnTo>
                  <a:lnTo>
                    <a:pt x="82" y="244"/>
                  </a:lnTo>
                  <a:lnTo>
                    <a:pt x="82" y="237"/>
                  </a:lnTo>
                  <a:lnTo>
                    <a:pt x="85" y="227"/>
                  </a:lnTo>
                  <a:lnTo>
                    <a:pt x="81" y="220"/>
                  </a:lnTo>
                  <a:lnTo>
                    <a:pt x="82" y="218"/>
                  </a:lnTo>
                  <a:lnTo>
                    <a:pt x="82" y="217"/>
                  </a:lnTo>
                  <a:lnTo>
                    <a:pt x="72" y="214"/>
                  </a:lnTo>
                  <a:lnTo>
                    <a:pt x="71" y="210"/>
                  </a:lnTo>
                  <a:lnTo>
                    <a:pt x="68" y="211"/>
                  </a:lnTo>
                  <a:lnTo>
                    <a:pt x="61" y="210"/>
                  </a:lnTo>
                  <a:lnTo>
                    <a:pt x="61" y="203"/>
                  </a:lnTo>
                  <a:lnTo>
                    <a:pt x="57" y="201"/>
                  </a:lnTo>
                  <a:lnTo>
                    <a:pt x="55" y="206"/>
                  </a:lnTo>
                  <a:lnTo>
                    <a:pt x="54" y="203"/>
                  </a:lnTo>
                  <a:lnTo>
                    <a:pt x="51" y="209"/>
                  </a:lnTo>
                  <a:lnTo>
                    <a:pt x="48" y="207"/>
                  </a:lnTo>
                  <a:lnTo>
                    <a:pt x="43" y="210"/>
                  </a:lnTo>
                  <a:lnTo>
                    <a:pt x="31" y="201"/>
                  </a:lnTo>
                  <a:lnTo>
                    <a:pt x="29" y="198"/>
                  </a:lnTo>
                  <a:lnTo>
                    <a:pt x="23" y="197"/>
                  </a:lnTo>
                  <a:lnTo>
                    <a:pt x="23" y="201"/>
                  </a:lnTo>
                  <a:lnTo>
                    <a:pt x="12" y="201"/>
                  </a:lnTo>
                  <a:lnTo>
                    <a:pt x="17" y="197"/>
                  </a:lnTo>
                  <a:lnTo>
                    <a:pt x="13" y="192"/>
                  </a:lnTo>
                  <a:lnTo>
                    <a:pt x="1" y="196"/>
                  </a:lnTo>
                  <a:lnTo>
                    <a:pt x="0" y="181"/>
                  </a:lnTo>
                  <a:lnTo>
                    <a:pt x="3" y="175"/>
                  </a:lnTo>
                  <a:lnTo>
                    <a:pt x="1" y="168"/>
                  </a:lnTo>
                  <a:lnTo>
                    <a:pt x="12" y="169"/>
                  </a:lnTo>
                  <a:lnTo>
                    <a:pt x="10" y="158"/>
                  </a:lnTo>
                  <a:lnTo>
                    <a:pt x="17" y="167"/>
                  </a:lnTo>
                  <a:lnTo>
                    <a:pt x="18" y="171"/>
                  </a:lnTo>
                  <a:lnTo>
                    <a:pt x="29" y="171"/>
                  </a:lnTo>
                  <a:lnTo>
                    <a:pt x="29" y="168"/>
                  </a:lnTo>
                  <a:lnTo>
                    <a:pt x="34" y="167"/>
                  </a:lnTo>
                  <a:lnTo>
                    <a:pt x="31" y="163"/>
                  </a:lnTo>
                  <a:lnTo>
                    <a:pt x="37" y="151"/>
                  </a:lnTo>
                  <a:lnTo>
                    <a:pt x="34" y="147"/>
                  </a:lnTo>
                  <a:lnTo>
                    <a:pt x="25" y="141"/>
                  </a:lnTo>
                  <a:lnTo>
                    <a:pt x="25" y="137"/>
                  </a:lnTo>
                  <a:lnTo>
                    <a:pt x="33" y="130"/>
                  </a:lnTo>
                  <a:lnTo>
                    <a:pt x="34" y="126"/>
                  </a:lnTo>
                  <a:lnTo>
                    <a:pt x="43" y="121"/>
                  </a:lnTo>
                  <a:lnTo>
                    <a:pt x="47" y="118"/>
                  </a:lnTo>
                  <a:lnTo>
                    <a:pt x="44" y="117"/>
                  </a:lnTo>
                  <a:lnTo>
                    <a:pt x="40" y="100"/>
                  </a:lnTo>
                  <a:lnTo>
                    <a:pt x="37" y="99"/>
                  </a:lnTo>
                  <a:lnTo>
                    <a:pt x="33" y="96"/>
                  </a:lnTo>
                  <a:lnTo>
                    <a:pt x="27" y="97"/>
                  </a:lnTo>
                  <a:lnTo>
                    <a:pt x="27" y="93"/>
                  </a:lnTo>
                  <a:lnTo>
                    <a:pt x="22" y="92"/>
                  </a:lnTo>
                  <a:lnTo>
                    <a:pt x="22" y="89"/>
                  </a:lnTo>
                  <a:lnTo>
                    <a:pt x="25" y="86"/>
                  </a:lnTo>
                  <a:lnTo>
                    <a:pt x="27" y="80"/>
                  </a:lnTo>
                  <a:lnTo>
                    <a:pt x="25" y="79"/>
                  </a:lnTo>
                  <a:lnTo>
                    <a:pt x="25" y="76"/>
                  </a:lnTo>
                  <a:lnTo>
                    <a:pt x="30" y="76"/>
                  </a:lnTo>
                  <a:lnTo>
                    <a:pt x="31" y="75"/>
                  </a:lnTo>
                  <a:lnTo>
                    <a:pt x="34" y="70"/>
                  </a:lnTo>
                  <a:lnTo>
                    <a:pt x="39" y="65"/>
                  </a:lnTo>
                  <a:lnTo>
                    <a:pt x="42" y="53"/>
                  </a:lnTo>
                  <a:lnTo>
                    <a:pt x="48" y="46"/>
                  </a:lnTo>
                  <a:lnTo>
                    <a:pt x="50" y="44"/>
                  </a:lnTo>
                  <a:lnTo>
                    <a:pt x="48" y="42"/>
                  </a:lnTo>
                  <a:lnTo>
                    <a:pt x="50" y="34"/>
                  </a:lnTo>
                  <a:lnTo>
                    <a:pt x="48" y="34"/>
                  </a:lnTo>
                  <a:lnTo>
                    <a:pt x="52" y="27"/>
                  </a:lnTo>
                  <a:lnTo>
                    <a:pt x="65" y="20"/>
                  </a:lnTo>
                  <a:lnTo>
                    <a:pt x="68" y="16"/>
                  </a:lnTo>
                  <a:lnTo>
                    <a:pt x="80" y="15"/>
                  </a:lnTo>
                  <a:lnTo>
                    <a:pt x="85" y="14"/>
                  </a:lnTo>
                  <a:lnTo>
                    <a:pt x="91" y="23"/>
                  </a:lnTo>
                  <a:lnTo>
                    <a:pt x="93" y="23"/>
                  </a:lnTo>
                  <a:lnTo>
                    <a:pt x="99" y="16"/>
                  </a:lnTo>
                  <a:lnTo>
                    <a:pt x="94" y="6"/>
                  </a:lnTo>
                  <a:lnTo>
                    <a:pt x="94" y="4"/>
                  </a:lnTo>
                  <a:lnTo>
                    <a:pt x="95" y="3"/>
                  </a:lnTo>
                  <a:lnTo>
                    <a:pt x="99" y="3"/>
                  </a:lnTo>
                  <a:lnTo>
                    <a:pt x="105" y="14"/>
                  </a:lnTo>
                  <a:lnTo>
                    <a:pt x="115" y="11"/>
                  </a:lnTo>
                  <a:lnTo>
                    <a:pt x="116" y="2"/>
                  </a:lnTo>
                  <a:lnTo>
                    <a:pt x="122" y="3"/>
                  </a:lnTo>
                  <a:lnTo>
                    <a:pt x="123" y="4"/>
                  </a:lnTo>
                  <a:lnTo>
                    <a:pt x="123" y="12"/>
                  </a:lnTo>
                  <a:lnTo>
                    <a:pt x="122" y="20"/>
                  </a:lnTo>
                  <a:lnTo>
                    <a:pt x="132" y="23"/>
                  </a:lnTo>
                  <a:lnTo>
                    <a:pt x="145" y="28"/>
                  </a:lnTo>
                  <a:lnTo>
                    <a:pt x="157" y="17"/>
                  </a:lnTo>
                  <a:lnTo>
                    <a:pt x="153" y="12"/>
                  </a:lnTo>
                  <a:lnTo>
                    <a:pt x="154" y="11"/>
                  </a:lnTo>
                  <a:lnTo>
                    <a:pt x="156" y="8"/>
                  </a:lnTo>
                  <a:lnTo>
                    <a:pt x="157" y="11"/>
                  </a:lnTo>
                  <a:lnTo>
                    <a:pt x="163" y="17"/>
                  </a:lnTo>
                  <a:lnTo>
                    <a:pt x="174" y="24"/>
                  </a:lnTo>
                  <a:lnTo>
                    <a:pt x="175" y="31"/>
                  </a:lnTo>
                  <a:lnTo>
                    <a:pt x="176" y="23"/>
                  </a:lnTo>
                  <a:lnTo>
                    <a:pt x="180" y="15"/>
                  </a:lnTo>
                  <a:lnTo>
                    <a:pt x="182" y="15"/>
                  </a:lnTo>
                  <a:lnTo>
                    <a:pt x="192" y="24"/>
                  </a:lnTo>
                  <a:lnTo>
                    <a:pt x="196" y="17"/>
                  </a:lnTo>
                  <a:lnTo>
                    <a:pt x="188" y="7"/>
                  </a:lnTo>
                  <a:lnTo>
                    <a:pt x="193" y="3"/>
                  </a:lnTo>
                  <a:lnTo>
                    <a:pt x="19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2">
                    <a:lumMod val="50000"/>
                  </a:schemeClr>
                </a:solidFill>
                <a:effectLst/>
                <a:uLnTx/>
                <a:uFillTx/>
                <a:latin typeface="Calibri"/>
                <a:ea typeface="+mn-ea"/>
                <a:cs typeface="+mn-cs"/>
              </a:endParaRPr>
            </a:p>
          </p:txBody>
        </p:sp>
        <p:sp>
          <p:nvSpPr>
            <p:cNvPr id="79" name="Freeform 92">
              <a:extLst>
                <a:ext uri="{FF2B5EF4-FFF2-40B4-BE49-F238E27FC236}">
                  <a16:creationId xmlns:a16="http://schemas.microsoft.com/office/drawing/2014/main" id="{0AEB840A-2E9A-429D-A9B9-D399FC9D1BE8}"/>
                </a:ext>
              </a:extLst>
            </p:cNvPr>
            <p:cNvSpPr>
              <a:spLocks/>
            </p:cNvSpPr>
            <p:nvPr/>
          </p:nvSpPr>
          <p:spPr bwMode="auto">
            <a:xfrm>
              <a:off x="6890932" y="2125825"/>
              <a:ext cx="571122" cy="507097"/>
            </a:xfrm>
            <a:custGeom>
              <a:avLst/>
              <a:gdLst/>
              <a:ahLst/>
              <a:cxnLst>
                <a:cxn ang="0">
                  <a:pos x="144" y="14"/>
                </a:cxn>
                <a:cxn ang="0">
                  <a:pos x="216" y="18"/>
                </a:cxn>
                <a:cxn ang="0">
                  <a:pos x="268" y="32"/>
                </a:cxn>
                <a:cxn ang="0">
                  <a:pos x="304" y="28"/>
                </a:cxn>
                <a:cxn ang="0">
                  <a:pos x="348" y="36"/>
                </a:cxn>
                <a:cxn ang="0">
                  <a:pos x="388" y="52"/>
                </a:cxn>
                <a:cxn ang="0">
                  <a:pos x="372" y="74"/>
                </a:cxn>
                <a:cxn ang="0">
                  <a:pos x="335" y="99"/>
                </a:cxn>
                <a:cxn ang="0">
                  <a:pos x="310" y="120"/>
                </a:cxn>
                <a:cxn ang="0">
                  <a:pos x="306" y="152"/>
                </a:cxn>
                <a:cxn ang="0">
                  <a:pos x="316" y="162"/>
                </a:cxn>
                <a:cxn ang="0">
                  <a:pos x="338" y="162"/>
                </a:cxn>
                <a:cxn ang="0">
                  <a:pos x="367" y="171"/>
                </a:cxn>
                <a:cxn ang="0">
                  <a:pos x="346" y="208"/>
                </a:cxn>
                <a:cxn ang="0">
                  <a:pos x="321" y="238"/>
                </a:cxn>
                <a:cxn ang="0">
                  <a:pos x="337" y="252"/>
                </a:cxn>
                <a:cxn ang="0">
                  <a:pos x="366" y="245"/>
                </a:cxn>
                <a:cxn ang="0">
                  <a:pos x="351" y="301"/>
                </a:cxn>
                <a:cxn ang="0">
                  <a:pos x="400" y="331"/>
                </a:cxn>
                <a:cxn ang="0">
                  <a:pos x="440" y="372"/>
                </a:cxn>
                <a:cxn ang="0">
                  <a:pos x="418" y="396"/>
                </a:cxn>
                <a:cxn ang="0">
                  <a:pos x="408" y="389"/>
                </a:cxn>
                <a:cxn ang="0">
                  <a:pos x="406" y="377"/>
                </a:cxn>
                <a:cxn ang="0">
                  <a:pos x="389" y="349"/>
                </a:cxn>
                <a:cxn ang="0">
                  <a:pos x="342" y="317"/>
                </a:cxn>
                <a:cxn ang="0">
                  <a:pos x="335" y="334"/>
                </a:cxn>
                <a:cxn ang="0">
                  <a:pos x="299" y="361"/>
                </a:cxn>
                <a:cxn ang="0">
                  <a:pos x="289" y="339"/>
                </a:cxn>
                <a:cxn ang="0">
                  <a:pos x="251" y="326"/>
                </a:cxn>
                <a:cxn ang="0">
                  <a:pos x="234" y="334"/>
                </a:cxn>
                <a:cxn ang="0">
                  <a:pos x="222" y="330"/>
                </a:cxn>
                <a:cxn ang="0">
                  <a:pos x="213" y="345"/>
                </a:cxn>
                <a:cxn ang="0">
                  <a:pos x="233" y="352"/>
                </a:cxn>
                <a:cxn ang="0">
                  <a:pos x="208" y="369"/>
                </a:cxn>
                <a:cxn ang="0">
                  <a:pos x="202" y="351"/>
                </a:cxn>
                <a:cxn ang="0">
                  <a:pos x="192" y="330"/>
                </a:cxn>
                <a:cxn ang="0">
                  <a:pos x="184" y="315"/>
                </a:cxn>
                <a:cxn ang="0">
                  <a:pos x="183" y="306"/>
                </a:cxn>
                <a:cxn ang="0">
                  <a:pos x="174" y="307"/>
                </a:cxn>
                <a:cxn ang="0">
                  <a:pos x="153" y="303"/>
                </a:cxn>
                <a:cxn ang="0">
                  <a:pos x="141" y="301"/>
                </a:cxn>
                <a:cxn ang="0">
                  <a:pos x="119" y="305"/>
                </a:cxn>
                <a:cxn ang="0">
                  <a:pos x="93" y="311"/>
                </a:cxn>
                <a:cxn ang="0">
                  <a:pos x="78" y="309"/>
                </a:cxn>
                <a:cxn ang="0">
                  <a:pos x="64" y="300"/>
                </a:cxn>
                <a:cxn ang="0">
                  <a:pos x="53" y="279"/>
                </a:cxn>
                <a:cxn ang="0">
                  <a:pos x="40" y="264"/>
                </a:cxn>
                <a:cxn ang="0">
                  <a:pos x="22" y="226"/>
                </a:cxn>
                <a:cxn ang="0">
                  <a:pos x="38" y="207"/>
                </a:cxn>
                <a:cxn ang="0">
                  <a:pos x="38" y="175"/>
                </a:cxn>
                <a:cxn ang="0">
                  <a:pos x="14" y="157"/>
                </a:cxn>
                <a:cxn ang="0">
                  <a:pos x="9" y="131"/>
                </a:cxn>
                <a:cxn ang="0">
                  <a:pos x="27" y="108"/>
                </a:cxn>
                <a:cxn ang="0">
                  <a:pos x="43" y="93"/>
                </a:cxn>
                <a:cxn ang="0">
                  <a:pos x="60" y="68"/>
                </a:cxn>
                <a:cxn ang="0">
                  <a:pos x="94" y="68"/>
                </a:cxn>
                <a:cxn ang="0">
                  <a:pos x="111" y="38"/>
                </a:cxn>
                <a:cxn ang="0">
                  <a:pos x="115" y="15"/>
                </a:cxn>
              </a:cxnLst>
              <a:rect l="0" t="0" r="r" b="b"/>
              <a:pathLst>
                <a:path w="446" h="396">
                  <a:moveTo>
                    <a:pt x="124" y="0"/>
                  </a:moveTo>
                  <a:lnTo>
                    <a:pt x="133" y="4"/>
                  </a:lnTo>
                  <a:lnTo>
                    <a:pt x="141" y="6"/>
                  </a:lnTo>
                  <a:lnTo>
                    <a:pt x="144" y="8"/>
                  </a:lnTo>
                  <a:lnTo>
                    <a:pt x="144" y="14"/>
                  </a:lnTo>
                  <a:lnTo>
                    <a:pt x="151" y="15"/>
                  </a:lnTo>
                  <a:lnTo>
                    <a:pt x="158" y="14"/>
                  </a:lnTo>
                  <a:lnTo>
                    <a:pt x="172" y="15"/>
                  </a:lnTo>
                  <a:lnTo>
                    <a:pt x="205" y="18"/>
                  </a:lnTo>
                  <a:lnTo>
                    <a:pt x="216" y="18"/>
                  </a:lnTo>
                  <a:lnTo>
                    <a:pt x="235" y="21"/>
                  </a:lnTo>
                  <a:lnTo>
                    <a:pt x="247" y="28"/>
                  </a:lnTo>
                  <a:lnTo>
                    <a:pt x="255" y="31"/>
                  </a:lnTo>
                  <a:lnTo>
                    <a:pt x="255" y="35"/>
                  </a:lnTo>
                  <a:lnTo>
                    <a:pt x="268" y="32"/>
                  </a:lnTo>
                  <a:lnTo>
                    <a:pt x="280" y="35"/>
                  </a:lnTo>
                  <a:lnTo>
                    <a:pt x="287" y="28"/>
                  </a:lnTo>
                  <a:lnTo>
                    <a:pt x="294" y="28"/>
                  </a:lnTo>
                  <a:lnTo>
                    <a:pt x="297" y="26"/>
                  </a:lnTo>
                  <a:lnTo>
                    <a:pt x="304" y="28"/>
                  </a:lnTo>
                  <a:lnTo>
                    <a:pt x="306" y="31"/>
                  </a:lnTo>
                  <a:lnTo>
                    <a:pt x="325" y="31"/>
                  </a:lnTo>
                  <a:lnTo>
                    <a:pt x="331" y="30"/>
                  </a:lnTo>
                  <a:lnTo>
                    <a:pt x="336" y="38"/>
                  </a:lnTo>
                  <a:lnTo>
                    <a:pt x="348" y="36"/>
                  </a:lnTo>
                  <a:lnTo>
                    <a:pt x="350" y="40"/>
                  </a:lnTo>
                  <a:lnTo>
                    <a:pt x="358" y="38"/>
                  </a:lnTo>
                  <a:lnTo>
                    <a:pt x="378" y="45"/>
                  </a:lnTo>
                  <a:lnTo>
                    <a:pt x="389" y="47"/>
                  </a:lnTo>
                  <a:lnTo>
                    <a:pt x="388" y="52"/>
                  </a:lnTo>
                  <a:lnTo>
                    <a:pt x="387" y="59"/>
                  </a:lnTo>
                  <a:lnTo>
                    <a:pt x="387" y="63"/>
                  </a:lnTo>
                  <a:lnTo>
                    <a:pt x="384" y="69"/>
                  </a:lnTo>
                  <a:lnTo>
                    <a:pt x="382" y="77"/>
                  </a:lnTo>
                  <a:lnTo>
                    <a:pt x="372" y="74"/>
                  </a:lnTo>
                  <a:lnTo>
                    <a:pt x="355" y="78"/>
                  </a:lnTo>
                  <a:lnTo>
                    <a:pt x="350" y="87"/>
                  </a:lnTo>
                  <a:lnTo>
                    <a:pt x="345" y="93"/>
                  </a:lnTo>
                  <a:lnTo>
                    <a:pt x="336" y="98"/>
                  </a:lnTo>
                  <a:lnTo>
                    <a:pt x="335" y="99"/>
                  </a:lnTo>
                  <a:lnTo>
                    <a:pt x="325" y="103"/>
                  </a:lnTo>
                  <a:lnTo>
                    <a:pt x="319" y="104"/>
                  </a:lnTo>
                  <a:lnTo>
                    <a:pt x="311" y="107"/>
                  </a:lnTo>
                  <a:lnTo>
                    <a:pt x="315" y="118"/>
                  </a:lnTo>
                  <a:lnTo>
                    <a:pt x="310" y="120"/>
                  </a:lnTo>
                  <a:lnTo>
                    <a:pt x="307" y="124"/>
                  </a:lnTo>
                  <a:lnTo>
                    <a:pt x="298" y="129"/>
                  </a:lnTo>
                  <a:lnTo>
                    <a:pt x="295" y="129"/>
                  </a:lnTo>
                  <a:lnTo>
                    <a:pt x="295" y="131"/>
                  </a:lnTo>
                  <a:lnTo>
                    <a:pt x="306" y="152"/>
                  </a:lnTo>
                  <a:lnTo>
                    <a:pt x="308" y="154"/>
                  </a:lnTo>
                  <a:lnTo>
                    <a:pt x="306" y="155"/>
                  </a:lnTo>
                  <a:lnTo>
                    <a:pt x="306" y="162"/>
                  </a:lnTo>
                  <a:lnTo>
                    <a:pt x="308" y="163"/>
                  </a:lnTo>
                  <a:lnTo>
                    <a:pt x="316" y="162"/>
                  </a:lnTo>
                  <a:lnTo>
                    <a:pt x="319" y="162"/>
                  </a:lnTo>
                  <a:lnTo>
                    <a:pt x="316" y="155"/>
                  </a:lnTo>
                  <a:lnTo>
                    <a:pt x="329" y="159"/>
                  </a:lnTo>
                  <a:lnTo>
                    <a:pt x="338" y="161"/>
                  </a:lnTo>
                  <a:lnTo>
                    <a:pt x="338" y="162"/>
                  </a:lnTo>
                  <a:lnTo>
                    <a:pt x="348" y="165"/>
                  </a:lnTo>
                  <a:lnTo>
                    <a:pt x="349" y="171"/>
                  </a:lnTo>
                  <a:lnTo>
                    <a:pt x="357" y="171"/>
                  </a:lnTo>
                  <a:lnTo>
                    <a:pt x="362" y="173"/>
                  </a:lnTo>
                  <a:lnTo>
                    <a:pt x="367" y="171"/>
                  </a:lnTo>
                  <a:lnTo>
                    <a:pt x="378" y="175"/>
                  </a:lnTo>
                  <a:lnTo>
                    <a:pt x="372" y="182"/>
                  </a:lnTo>
                  <a:lnTo>
                    <a:pt x="372" y="186"/>
                  </a:lnTo>
                  <a:lnTo>
                    <a:pt x="358" y="197"/>
                  </a:lnTo>
                  <a:lnTo>
                    <a:pt x="346" y="208"/>
                  </a:lnTo>
                  <a:lnTo>
                    <a:pt x="332" y="217"/>
                  </a:lnTo>
                  <a:lnTo>
                    <a:pt x="329" y="221"/>
                  </a:lnTo>
                  <a:lnTo>
                    <a:pt x="335" y="224"/>
                  </a:lnTo>
                  <a:lnTo>
                    <a:pt x="327" y="235"/>
                  </a:lnTo>
                  <a:lnTo>
                    <a:pt x="321" y="238"/>
                  </a:lnTo>
                  <a:lnTo>
                    <a:pt x="325" y="239"/>
                  </a:lnTo>
                  <a:lnTo>
                    <a:pt x="328" y="246"/>
                  </a:lnTo>
                  <a:lnTo>
                    <a:pt x="332" y="247"/>
                  </a:lnTo>
                  <a:lnTo>
                    <a:pt x="337" y="248"/>
                  </a:lnTo>
                  <a:lnTo>
                    <a:pt x="337" y="252"/>
                  </a:lnTo>
                  <a:lnTo>
                    <a:pt x="341" y="252"/>
                  </a:lnTo>
                  <a:lnTo>
                    <a:pt x="350" y="251"/>
                  </a:lnTo>
                  <a:lnTo>
                    <a:pt x="355" y="245"/>
                  </a:lnTo>
                  <a:lnTo>
                    <a:pt x="359" y="246"/>
                  </a:lnTo>
                  <a:lnTo>
                    <a:pt x="366" y="245"/>
                  </a:lnTo>
                  <a:lnTo>
                    <a:pt x="367" y="263"/>
                  </a:lnTo>
                  <a:lnTo>
                    <a:pt x="362" y="275"/>
                  </a:lnTo>
                  <a:lnTo>
                    <a:pt x="353" y="289"/>
                  </a:lnTo>
                  <a:lnTo>
                    <a:pt x="351" y="296"/>
                  </a:lnTo>
                  <a:lnTo>
                    <a:pt x="351" y="301"/>
                  </a:lnTo>
                  <a:lnTo>
                    <a:pt x="357" y="311"/>
                  </a:lnTo>
                  <a:lnTo>
                    <a:pt x="366" y="315"/>
                  </a:lnTo>
                  <a:lnTo>
                    <a:pt x="378" y="317"/>
                  </a:lnTo>
                  <a:lnTo>
                    <a:pt x="392" y="327"/>
                  </a:lnTo>
                  <a:lnTo>
                    <a:pt x="400" y="331"/>
                  </a:lnTo>
                  <a:lnTo>
                    <a:pt x="410" y="335"/>
                  </a:lnTo>
                  <a:lnTo>
                    <a:pt x="422" y="351"/>
                  </a:lnTo>
                  <a:lnTo>
                    <a:pt x="422" y="356"/>
                  </a:lnTo>
                  <a:lnTo>
                    <a:pt x="439" y="372"/>
                  </a:lnTo>
                  <a:lnTo>
                    <a:pt x="440" y="372"/>
                  </a:lnTo>
                  <a:lnTo>
                    <a:pt x="446" y="377"/>
                  </a:lnTo>
                  <a:lnTo>
                    <a:pt x="434" y="386"/>
                  </a:lnTo>
                  <a:lnTo>
                    <a:pt x="429" y="393"/>
                  </a:lnTo>
                  <a:lnTo>
                    <a:pt x="419" y="396"/>
                  </a:lnTo>
                  <a:lnTo>
                    <a:pt x="418" y="396"/>
                  </a:lnTo>
                  <a:lnTo>
                    <a:pt x="402" y="393"/>
                  </a:lnTo>
                  <a:lnTo>
                    <a:pt x="393" y="391"/>
                  </a:lnTo>
                  <a:lnTo>
                    <a:pt x="391" y="389"/>
                  </a:lnTo>
                  <a:lnTo>
                    <a:pt x="395" y="386"/>
                  </a:lnTo>
                  <a:lnTo>
                    <a:pt x="408" y="389"/>
                  </a:lnTo>
                  <a:lnTo>
                    <a:pt x="413" y="387"/>
                  </a:lnTo>
                  <a:lnTo>
                    <a:pt x="417" y="383"/>
                  </a:lnTo>
                  <a:lnTo>
                    <a:pt x="409" y="383"/>
                  </a:lnTo>
                  <a:lnTo>
                    <a:pt x="406" y="379"/>
                  </a:lnTo>
                  <a:lnTo>
                    <a:pt x="406" y="377"/>
                  </a:lnTo>
                  <a:lnTo>
                    <a:pt x="397" y="373"/>
                  </a:lnTo>
                  <a:lnTo>
                    <a:pt x="401" y="372"/>
                  </a:lnTo>
                  <a:lnTo>
                    <a:pt x="404" y="368"/>
                  </a:lnTo>
                  <a:lnTo>
                    <a:pt x="395" y="352"/>
                  </a:lnTo>
                  <a:lnTo>
                    <a:pt x="389" y="349"/>
                  </a:lnTo>
                  <a:lnTo>
                    <a:pt x="378" y="336"/>
                  </a:lnTo>
                  <a:lnTo>
                    <a:pt x="366" y="327"/>
                  </a:lnTo>
                  <a:lnTo>
                    <a:pt x="351" y="322"/>
                  </a:lnTo>
                  <a:lnTo>
                    <a:pt x="346" y="320"/>
                  </a:lnTo>
                  <a:lnTo>
                    <a:pt x="342" y="317"/>
                  </a:lnTo>
                  <a:lnTo>
                    <a:pt x="338" y="320"/>
                  </a:lnTo>
                  <a:lnTo>
                    <a:pt x="341" y="319"/>
                  </a:lnTo>
                  <a:lnTo>
                    <a:pt x="337" y="326"/>
                  </a:lnTo>
                  <a:lnTo>
                    <a:pt x="337" y="335"/>
                  </a:lnTo>
                  <a:lnTo>
                    <a:pt x="335" y="334"/>
                  </a:lnTo>
                  <a:lnTo>
                    <a:pt x="345" y="341"/>
                  </a:lnTo>
                  <a:lnTo>
                    <a:pt x="342" y="344"/>
                  </a:lnTo>
                  <a:lnTo>
                    <a:pt x="319" y="352"/>
                  </a:lnTo>
                  <a:lnTo>
                    <a:pt x="310" y="358"/>
                  </a:lnTo>
                  <a:lnTo>
                    <a:pt x="299" y="361"/>
                  </a:lnTo>
                  <a:lnTo>
                    <a:pt x="295" y="360"/>
                  </a:lnTo>
                  <a:lnTo>
                    <a:pt x="298" y="358"/>
                  </a:lnTo>
                  <a:lnTo>
                    <a:pt x="298" y="341"/>
                  </a:lnTo>
                  <a:lnTo>
                    <a:pt x="291" y="340"/>
                  </a:lnTo>
                  <a:lnTo>
                    <a:pt x="289" y="339"/>
                  </a:lnTo>
                  <a:lnTo>
                    <a:pt x="281" y="336"/>
                  </a:lnTo>
                  <a:lnTo>
                    <a:pt x="265" y="334"/>
                  </a:lnTo>
                  <a:lnTo>
                    <a:pt x="260" y="334"/>
                  </a:lnTo>
                  <a:lnTo>
                    <a:pt x="256" y="331"/>
                  </a:lnTo>
                  <a:lnTo>
                    <a:pt x="251" y="326"/>
                  </a:lnTo>
                  <a:lnTo>
                    <a:pt x="248" y="327"/>
                  </a:lnTo>
                  <a:lnTo>
                    <a:pt x="243" y="326"/>
                  </a:lnTo>
                  <a:lnTo>
                    <a:pt x="240" y="328"/>
                  </a:lnTo>
                  <a:lnTo>
                    <a:pt x="236" y="330"/>
                  </a:lnTo>
                  <a:lnTo>
                    <a:pt x="234" y="334"/>
                  </a:lnTo>
                  <a:lnTo>
                    <a:pt x="234" y="328"/>
                  </a:lnTo>
                  <a:lnTo>
                    <a:pt x="230" y="335"/>
                  </a:lnTo>
                  <a:lnTo>
                    <a:pt x="227" y="328"/>
                  </a:lnTo>
                  <a:lnTo>
                    <a:pt x="225" y="328"/>
                  </a:lnTo>
                  <a:lnTo>
                    <a:pt x="222" y="330"/>
                  </a:lnTo>
                  <a:lnTo>
                    <a:pt x="222" y="336"/>
                  </a:lnTo>
                  <a:lnTo>
                    <a:pt x="223" y="338"/>
                  </a:lnTo>
                  <a:lnTo>
                    <a:pt x="225" y="340"/>
                  </a:lnTo>
                  <a:lnTo>
                    <a:pt x="216" y="340"/>
                  </a:lnTo>
                  <a:lnTo>
                    <a:pt x="213" y="345"/>
                  </a:lnTo>
                  <a:lnTo>
                    <a:pt x="213" y="347"/>
                  </a:lnTo>
                  <a:lnTo>
                    <a:pt x="209" y="347"/>
                  </a:lnTo>
                  <a:lnTo>
                    <a:pt x="214" y="356"/>
                  </a:lnTo>
                  <a:lnTo>
                    <a:pt x="225" y="356"/>
                  </a:lnTo>
                  <a:lnTo>
                    <a:pt x="233" y="352"/>
                  </a:lnTo>
                  <a:lnTo>
                    <a:pt x="219" y="368"/>
                  </a:lnTo>
                  <a:lnTo>
                    <a:pt x="218" y="373"/>
                  </a:lnTo>
                  <a:lnTo>
                    <a:pt x="214" y="370"/>
                  </a:lnTo>
                  <a:lnTo>
                    <a:pt x="214" y="368"/>
                  </a:lnTo>
                  <a:lnTo>
                    <a:pt x="208" y="369"/>
                  </a:lnTo>
                  <a:lnTo>
                    <a:pt x="208" y="362"/>
                  </a:lnTo>
                  <a:lnTo>
                    <a:pt x="202" y="357"/>
                  </a:lnTo>
                  <a:lnTo>
                    <a:pt x="205" y="356"/>
                  </a:lnTo>
                  <a:lnTo>
                    <a:pt x="201" y="352"/>
                  </a:lnTo>
                  <a:lnTo>
                    <a:pt x="202" y="351"/>
                  </a:lnTo>
                  <a:lnTo>
                    <a:pt x="197" y="340"/>
                  </a:lnTo>
                  <a:lnTo>
                    <a:pt x="193" y="344"/>
                  </a:lnTo>
                  <a:lnTo>
                    <a:pt x="193" y="336"/>
                  </a:lnTo>
                  <a:lnTo>
                    <a:pt x="192" y="331"/>
                  </a:lnTo>
                  <a:lnTo>
                    <a:pt x="192" y="330"/>
                  </a:lnTo>
                  <a:lnTo>
                    <a:pt x="185" y="322"/>
                  </a:lnTo>
                  <a:lnTo>
                    <a:pt x="183" y="319"/>
                  </a:lnTo>
                  <a:lnTo>
                    <a:pt x="187" y="317"/>
                  </a:lnTo>
                  <a:lnTo>
                    <a:pt x="187" y="315"/>
                  </a:lnTo>
                  <a:lnTo>
                    <a:pt x="184" y="315"/>
                  </a:lnTo>
                  <a:lnTo>
                    <a:pt x="184" y="310"/>
                  </a:lnTo>
                  <a:lnTo>
                    <a:pt x="188" y="310"/>
                  </a:lnTo>
                  <a:lnTo>
                    <a:pt x="184" y="306"/>
                  </a:lnTo>
                  <a:lnTo>
                    <a:pt x="185" y="305"/>
                  </a:lnTo>
                  <a:lnTo>
                    <a:pt x="183" y="306"/>
                  </a:lnTo>
                  <a:lnTo>
                    <a:pt x="184" y="303"/>
                  </a:lnTo>
                  <a:lnTo>
                    <a:pt x="182" y="300"/>
                  </a:lnTo>
                  <a:lnTo>
                    <a:pt x="178" y="298"/>
                  </a:lnTo>
                  <a:lnTo>
                    <a:pt x="178" y="306"/>
                  </a:lnTo>
                  <a:lnTo>
                    <a:pt x="174" y="307"/>
                  </a:lnTo>
                  <a:lnTo>
                    <a:pt x="171" y="309"/>
                  </a:lnTo>
                  <a:lnTo>
                    <a:pt x="167" y="303"/>
                  </a:lnTo>
                  <a:lnTo>
                    <a:pt x="162" y="306"/>
                  </a:lnTo>
                  <a:lnTo>
                    <a:pt x="157" y="305"/>
                  </a:lnTo>
                  <a:lnTo>
                    <a:pt x="153" y="303"/>
                  </a:lnTo>
                  <a:lnTo>
                    <a:pt x="155" y="298"/>
                  </a:lnTo>
                  <a:lnTo>
                    <a:pt x="155" y="297"/>
                  </a:lnTo>
                  <a:lnTo>
                    <a:pt x="151" y="297"/>
                  </a:lnTo>
                  <a:lnTo>
                    <a:pt x="145" y="298"/>
                  </a:lnTo>
                  <a:lnTo>
                    <a:pt x="141" y="301"/>
                  </a:lnTo>
                  <a:lnTo>
                    <a:pt x="140" y="306"/>
                  </a:lnTo>
                  <a:lnTo>
                    <a:pt x="135" y="306"/>
                  </a:lnTo>
                  <a:lnTo>
                    <a:pt x="133" y="298"/>
                  </a:lnTo>
                  <a:lnTo>
                    <a:pt x="129" y="294"/>
                  </a:lnTo>
                  <a:lnTo>
                    <a:pt x="119" y="305"/>
                  </a:lnTo>
                  <a:lnTo>
                    <a:pt x="115" y="301"/>
                  </a:lnTo>
                  <a:lnTo>
                    <a:pt x="102" y="314"/>
                  </a:lnTo>
                  <a:lnTo>
                    <a:pt x="95" y="318"/>
                  </a:lnTo>
                  <a:lnTo>
                    <a:pt x="93" y="314"/>
                  </a:lnTo>
                  <a:lnTo>
                    <a:pt x="93" y="311"/>
                  </a:lnTo>
                  <a:lnTo>
                    <a:pt x="91" y="309"/>
                  </a:lnTo>
                  <a:lnTo>
                    <a:pt x="84" y="305"/>
                  </a:lnTo>
                  <a:lnTo>
                    <a:pt x="80" y="300"/>
                  </a:lnTo>
                  <a:lnTo>
                    <a:pt x="78" y="307"/>
                  </a:lnTo>
                  <a:lnTo>
                    <a:pt x="78" y="309"/>
                  </a:lnTo>
                  <a:lnTo>
                    <a:pt x="72" y="306"/>
                  </a:lnTo>
                  <a:lnTo>
                    <a:pt x="70" y="306"/>
                  </a:lnTo>
                  <a:lnTo>
                    <a:pt x="70" y="305"/>
                  </a:lnTo>
                  <a:lnTo>
                    <a:pt x="68" y="305"/>
                  </a:lnTo>
                  <a:lnTo>
                    <a:pt x="64" y="300"/>
                  </a:lnTo>
                  <a:lnTo>
                    <a:pt x="65" y="298"/>
                  </a:lnTo>
                  <a:lnTo>
                    <a:pt x="64" y="293"/>
                  </a:lnTo>
                  <a:lnTo>
                    <a:pt x="60" y="290"/>
                  </a:lnTo>
                  <a:lnTo>
                    <a:pt x="59" y="284"/>
                  </a:lnTo>
                  <a:lnTo>
                    <a:pt x="53" y="279"/>
                  </a:lnTo>
                  <a:lnTo>
                    <a:pt x="57" y="276"/>
                  </a:lnTo>
                  <a:lnTo>
                    <a:pt x="55" y="276"/>
                  </a:lnTo>
                  <a:lnTo>
                    <a:pt x="52" y="269"/>
                  </a:lnTo>
                  <a:lnTo>
                    <a:pt x="46" y="268"/>
                  </a:lnTo>
                  <a:lnTo>
                    <a:pt x="40" y="264"/>
                  </a:lnTo>
                  <a:lnTo>
                    <a:pt x="39" y="262"/>
                  </a:lnTo>
                  <a:lnTo>
                    <a:pt x="30" y="259"/>
                  </a:lnTo>
                  <a:lnTo>
                    <a:pt x="30" y="246"/>
                  </a:lnTo>
                  <a:lnTo>
                    <a:pt x="27" y="233"/>
                  </a:lnTo>
                  <a:lnTo>
                    <a:pt x="22" y="226"/>
                  </a:lnTo>
                  <a:lnTo>
                    <a:pt x="22" y="225"/>
                  </a:lnTo>
                  <a:lnTo>
                    <a:pt x="25" y="218"/>
                  </a:lnTo>
                  <a:lnTo>
                    <a:pt x="25" y="217"/>
                  </a:lnTo>
                  <a:lnTo>
                    <a:pt x="35" y="208"/>
                  </a:lnTo>
                  <a:lnTo>
                    <a:pt x="38" y="207"/>
                  </a:lnTo>
                  <a:lnTo>
                    <a:pt x="46" y="200"/>
                  </a:lnTo>
                  <a:lnTo>
                    <a:pt x="48" y="197"/>
                  </a:lnTo>
                  <a:lnTo>
                    <a:pt x="50" y="192"/>
                  </a:lnTo>
                  <a:lnTo>
                    <a:pt x="50" y="186"/>
                  </a:lnTo>
                  <a:lnTo>
                    <a:pt x="38" y="175"/>
                  </a:lnTo>
                  <a:lnTo>
                    <a:pt x="35" y="163"/>
                  </a:lnTo>
                  <a:lnTo>
                    <a:pt x="22" y="162"/>
                  </a:lnTo>
                  <a:lnTo>
                    <a:pt x="23" y="155"/>
                  </a:lnTo>
                  <a:lnTo>
                    <a:pt x="19" y="155"/>
                  </a:lnTo>
                  <a:lnTo>
                    <a:pt x="14" y="157"/>
                  </a:lnTo>
                  <a:lnTo>
                    <a:pt x="6" y="152"/>
                  </a:lnTo>
                  <a:lnTo>
                    <a:pt x="0" y="141"/>
                  </a:lnTo>
                  <a:lnTo>
                    <a:pt x="4" y="133"/>
                  </a:lnTo>
                  <a:lnTo>
                    <a:pt x="8" y="132"/>
                  </a:lnTo>
                  <a:lnTo>
                    <a:pt x="9" y="131"/>
                  </a:lnTo>
                  <a:lnTo>
                    <a:pt x="10" y="120"/>
                  </a:lnTo>
                  <a:lnTo>
                    <a:pt x="14" y="119"/>
                  </a:lnTo>
                  <a:lnTo>
                    <a:pt x="17" y="118"/>
                  </a:lnTo>
                  <a:lnTo>
                    <a:pt x="27" y="118"/>
                  </a:lnTo>
                  <a:lnTo>
                    <a:pt x="27" y="108"/>
                  </a:lnTo>
                  <a:lnTo>
                    <a:pt x="38" y="104"/>
                  </a:lnTo>
                  <a:lnTo>
                    <a:pt x="38" y="100"/>
                  </a:lnTo>
                  <a:lnTo>
                    <a:pt x="40" y="102"/>
                  </a:lnTo>
                  <a:lnTo>
                    <a:pt x="39" y="94"/>
                  </a:lnTo>
                  <a:lnTo>
                    <a:pt x="43" y="93"/>
                  </a:lnTo>
                  <a:lnTo>
                    <a:pt x="50" y="85"/>
                  </a:lnTo>
                  <a:lnTo>
                    <a:pt x="50" y="81"/>
                  </a:lnTo>
                  <a:lnTo>
                    <a:pt x="55" y="73"/>
                  </a:lnTo>
                  <a:lnTo>
                    <a:pt x="59" y="70"/>
                  </a:lnTo>
                  <a:lnTo>
                    <a:pt x="60" y="68"/>
                  </a:lnTo>
                  <a:lnTo>
                    <a:pt x="63" y="69"/>
                  </a:lnTo>
                  <a:lnTo>
                    <a:pt x="70" y="63"/>
                  </a:lnTo>
                  <a:lnTo>
                    <a:pt x="80" y="68"/>
                  </a:lnTo>
                  <a:lnTo>
                    <a:pt x="84" y="63"/>
                  </a:lnTo>
                  <a:lnTo>
                    <a:pt x="94" y="68"/>
                  </a:lnTo>
                  <a:lnTo>
                    <a:pt x="93" y="60"/>
                  </a:lnTo>
                  <a:lnTo>
                    <a:pt x="85" y="53"/>
                  </a:lnTo>
                  <a:lnTo>
                    <a:pt x="86" y="49"/>
                  </a:lnTo>
                  <a:lnTo>
                    <a:pt x="101" y="43"/>
                  </a:lnTo>
                  <a:lnTo>
                    <a:pt x="111" y="38"/>
                  </a:lnTo>
                  <a:lnTo>
                    <a:pt x="115" y="39"/>
                  </a:lnTo>
                  <a:lnTo>
                    <a:pt x="120" y="38"/>
                  </a:lnTo>
                  <a:lnTo>
                    <a:pt x="115" y="32"/>
                  </a:lnTo>
                  <a:lnTo>
                    <a:pt x="119" y="21"/>
                  </a:lnTo>
                  <a:lnTo>
                    <a:pt x="115" y="15"/>
                  </a:lnTo>
                  <a:lnTo>
                    <a:pt x="114" y="6"/>
                  </a:lnTo>
                  <a:lnTo>
                    <a:pt x="115" y="4"/>
                  </a:lnTo>
                  <a:lnTo>
                    <a:pt x="12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2">
                    <a:lumMod val="50000"/>
                  </a:schemeClr>
                </a:solidFill>
                <a:effectLst/>
                <a:uLnTx/>
                <a:uFillTx/>
                <a:latin typeface="Calibri"/>
                <a:ea typeface="+mn-ea"/>
                <a:cs typeface="+mn-cs"/>
              </a:endParaRPr>
            </a:p>
          </p:txBody>
        </p:sp>
        <p:sp>
          <p:nvSpPr>
            <p:cNvPr id="80" name="Freeform 104">
              <a:extLst>
                <a:ext uri="{FF2B5EF4-FFF2-40B4-BE49-F238E27FC236}">
                  <a16:creationId xmlns:a16="http://schemas.microsoft.com/office/drawing/2014/main" id="{8275C3BC-BD1D-4AA9-9EFA-0DE2622FBBAC}"/>
                </a:ext>
              </a:extLst>
            </p:cNvPr>
            <p:cNvSpPr>
              <a:spLocks/>
            </p:cNvSpPr>
            <p:nvPr/>
          </p:nvSpPr>
          <p:spPr bwMode="auto">
            <a:xfrm>
              <a:off x="6282675" y="2109179"/>
              <a:ext cx="887424" cy="900224"/>
            </a:xfrm>
            <a:custGeom>
              <a:avLst/>
              <a:gdLst/>
              <a:ahLst/>
              <a:cxnLst>
                <a:cxn ang="0">
                  <a:pos x="590" y="17"/>
                </a:cxn>
                <a:cxn ang="0">
                  <a:pos x="560" y="66"/>
                </a:cxn>
                <a:cxn ang="0">
                  <a:pos x="525" y="94"/>
                </a:cxn>
                <a:cxn ang="0">
                  <a:pos x="489" y="132"/>
                </a:cxn>
                <a:cxn ang="0">
                  <a:pos x="497" y="175"/>
                </a:cxn>
                <a:cxn ang="0">
                  <a:pos x="500" y="231"/>
                </a:cxn>
                <a:cxn ang="0">
                  <a:pos x="530" y="289"/>
                </a:cxn>
                <a:cxn ang="0">
                  <a:pos x="545" y="319"/>
                </a:cxn>
                <a:cxn ang="0">
                  <a:pos x="577" y="327"/>
                </a:cxn>
                <a:cxn ang="0">
                  <a:pos x="630" y="310"/>
                </a:cxn>
                <a:cxn ang="0">
                  <a:pos x="657" y="313"/>
                </a:cxn>
                <a:cxn ang="0">
                  <a:pos x="658" y="332"/>
                </a:cxn>
                <a:cxn ang="0">
                  <a:pos x="677" y="370"/>
                </a:cxn>
                <a:cxn ang="0">
                  <a:pos x="658" y="392"/>
                </a:cxn>
                <a:cxn ang="0">
                  <a:pos x="633" y="368"/>
                </a:cxn>
                <a:cxn ang="0">
                  <a:pos x="591" y="425"/>
                </a:cxn>
                <a:cxn ang="0">
                  <a:pos x="510" y="450"/>
                </a:cxn>
                <a:cxn ang="0">
                  <a:pos x="532" y="440"/>
                </a:cxn>
                <a:cxn ang="0">
                  <a:pos x="519" y="420"/>
                </a:cxn>
                <a:cxn ang="0">
                  <a:pos x="510" y="446"/>
                </a:cxn>
                <a:cxn ang="0">
                  <a:pos x="500" y="445"/>
                </a:cxn>
                <a:cxn ang="0">
                  <a:pos x="474" y="446"/>
                </a:cxn>
                <a:cxn ang="0">
                  <a:pos x="487" y="464"/>
                </a:cxn>
                <a:cxn ang="0">
                  <a:pos x="471" y="463"/>
                </a:cxn>
                <a:cxn ang="0">
                  <a:pos x="459" y="478"/>
                </a:cxn>
                <a:cxn ang="0">
                  <a:pos x="446" y="530"/>
                </a:cxn>
                <a:cxn ang="0">
                  <a:pos x="462" y="555"/>
                </a:cxn>
                <a:cxn ang="0">
                  <a:pos x="476" y="581"/>
                </a:cxn>
                <a:cxn ang="0">
                  <a:pos x="521" y="629"/>
                </a:cxn>
                <a:cxn ang="0">
                  <a:pos x="526" y="654"/>
                </a:cxn>
                <a:cxn ang="0">
                  <a:pos x="508" y="684"/>
                </a:cxn>
                <a:cxn ang="0">
                  <a:pos x="496" y="687"/>
                </a:cxn>
                <a:cxn ang="0">
                  <a:pos x="464" y="673"/>
                </a:cxn>
                <a:cxn ang="0">
                  <a:pos x="438" y="653"/>
                </a:cxn>
                <a:cxn ang="0">
                  <a:pos x="403" y="637"/>
                </a:cxn>
                <a:cxn ang="0">
                  <a:pos x="314" y="641"/>
                </a:cxn>
                <a:cxn ang="0">
                  <a:pos x="236" y="649"/>
                </a:cxn>
                <a:cxn ang="0">
                  <a:pos x="181" y="610"/>
                </a:cxn>
                <a:cxn ang="0">
                  <a:pos x="164" y="585"/>
                </a:cxn>
                <a:cxn ang="0">
                  <a:pos x="118" y="576"/>
                </a:cxn>
                <a:cxn ang="0">
                  <a:pos x="88" y="539"/>
                </a:cxn>
                <a:cxn ang="0">
                  <a:pos x="32" y="508"/>
                </a:cxn>
                <a:cxn ang="0">
                  <a:pos x="13" y="467"/>
                </a:cxn>
                <a:cxn ang="0">
                  <a:pos x="3" y="416"/>
                </a:cxn>
                <a:cxn ang="0">
                  <a:pos x="72" y="330"/>
                </a:cxn>
                <a:cxn ang="0">
                  <a:pos x="98" y="365"/>
                </a:cxn>
                <a:cxn ang="0">
                  <a:pos x="145" y="365"/>
                </a:cxn>
                <a:cxn ang="0">
                  <a:pos x="168" y="310"/>
                </a:cxn>
                <a:cxn ang="0">
                  <a:pos x="190" y="277"/>
                </a:cxn>
                <a:cxn ang="0">
                  <a:pos x="215" y="271"/>
                </a:cxn>
                <a:cxn ang="0">
                  <a:pos x="281" y="268"/>
                </a:cxn>
                <a:cxn ang="0">
                  <a:pos x="297" y="220"/>
                </a:cxn>
                <a:cxn ang="0">
                  <a:pos x="359" y="203"/>
                </a:cxn>
                <a:cxn ang="0">
                  <a:pos x="348" y="153"/>
                </a:cxn>
                <a:cxn ang="0">
                  <a:pos x="339" y="115"/>
                </a:cxn>
                <a:cxn ang="0">
                  <a:pos x="362" y="55"/>
                </a:cxn>
                <a:cxn ang="0">
                  <a:pos x="404" y="7"/>
                </a:cxn>
                <a:cxn ang="0">
                  <a:pos x="453" y="23"/>
                </a:cxn>
                <a:cxn ang="0">
                  <a:pos x="519" y="0"/>
                </a:cxn>
              </a:cxnLst>
              <a:rect l="0" t="0" r="r" b="b"/>
              <a:pathLst>
                <a:path w="693" h="703">
                  <a:moveTo>
                    <a:pt x="519" y="0"/>
                  </a:moveTo>
                  <a:lnTo>
                    <a:pt x="534" y="2"/>
                  </a:lnTo>
                  <a:lnTo>
                    <a:pt x="538" y="7"/>
                  </a:lnTo>
                  <a:lnTo>
                    <a:pt x="545" y="10"/>
                  </a:lnTo>
                  <a:lnTo>
                    <a:pt x="547" y="9"/>
                  </a:lnTo>
                  <a:lnTo>
                    <a:pt x="561" y="9"/>
                  </a:lnTo>
                  <a:lnTo>
                    <a:pt x="568" y="10"/>
                  </a:lnTo>
                  <a:lnTo>
                    <a:pt x="570" y="9"/>
                  </a:lnTo>
                  <a:lnTo>
                    <a:pt x="586" y="11"/>
                  </a:lnTo>
                  <a:lnTo>
                    <a:pt x="590" y="17"/>
                  </a:lnTo>
                  <a:lnTo>
                    <a:pt x="589" y="19"/>
                  </a:lnTo>
                  <a:lnTo>
                    <a:pt x="590" y="28"/>
                  </a:lnTo>
                  <a:lnTo>
                    <a:pt x="594" y="34"/>
                  </a:lnTo>
                  <a:lnTo>
                    <a:pt x="590" y="45"/>
                  </a:lnTo>
                  <a:lnTo>
                    <a:pt x="595" y="51"/>
                  </a:lnTo>
                  <a:lnTo>
                    <a:pt x="590" y="52"/>
                  </a:lnTo>
                  <a:lnTo>
                    <a:pt x="586" y="51"/>
                  </a:lnTo>
                  <a:lnTo>
                    <a:pt x="576" y="56"/>
                  </a:lnTo>
                  <a:lnTo>
                    <a:pt x="561" y="62"/>
                  </a:lnTo>
                  <a:lnTo>
                    <a:pt x="560" y="66"/>
                  </a:lnTo>
                  <a:lnTo>
                    <a:pt x="568" y="73"/>
                  </a:lnTo>
                  <a:lnTo>
                    <a:pt x="569" y="81"/>
                  </a:lnTo>
                  <a:lnTo>
                    <a:pt x="559" y="76"/>
                  </a:lnTo>
                  <a:lnTo>
                    <a:pt x="555" y="81"/>
                  </a:lnTo>
                  <a:lnTo>
                    <a:pt x="545" y="76"/>
                  </a:lnTo>
                  <a:lnTo>
                    <a:pt x="538" y="82"/>
                  </a:lnTo>
                  <a:lnTo>
                    <a:pt x="535" y="81"/>
                  </a:lnTo>
                  <a:lnTo>
                    <a:pt x="534" y="83"/>
                  </a:lnTo>
                  <a:lnTo>
                    <a:pt x="530" y="86"/>
                  </a:lnTo>
                  <a:lnTo>
                    <a:pt x="525" y="94"/>
                  </a:lnTo>
                  <a:lnTo>
                    <a:pt x="525" y="98"/>
                  </a:lnTo>
                  <a:lnTo>
                    <a:pt x="518" y="106"/>
                  </a:lnTo>
                  <a:lnTo>
                    <a:pt x="514" y="107"/>
                  </a:lnTo>
                  <a:lnTo>
                    <a:pt x="515" y="115"/>
                  </a:lnTo>
                  <a:lnTo>
                    <a:pt x="513" y="113"/>
                  </a:lnTo>
                  <a:lnTo>
                    <a:pt x="513" y="117"/>
                  </a:lnTo>
                  <a:lnTo>
                    <a:pt x="502" y="121"/>
                  </a:lnTo>
                  <a:lnTo>
                    <a:pt x="502" y="131"/>
                  </a:lnTo>
                  <a:lnTo>
                    <a:pt x="492" y="131"/>
                  </a:lnTo>
                  <a:lnTo>
                    <a:pt x="489" y="132"/>
                  </a:lnTo>
                  <a:lnTo>
                    <a:pt x="485" y="133"/>
                  </a:lnTo>
                  <a:lnTo>
                    <a:pt x="484" y="144"/>
                  </a:lnTo>
                  <a:lnTo>
                    <a:pt x="483" y="145"/>
                  </a:lnTo>
                  <a:lnTo>
                    <a:pt x="479" y="146"/>
                  </a:lnTo>
                  <a:lnTo>
                    <a:pt x="475" y="154"/>
                  </a:lnTo>
                  <a:lnTo>
                    <a:pt x="481" y="165"/>
                  </a:lnTo>
                  <a:lnTo>
                    <a:pt x="489" y="170"/>
                  </a:lnTo>
                  <a:lnTo>
                    <a:pt x="494" y="168"/>
                  </a:lnTo>
                  <a:lnTo>
                    <a:pt x="498" y="168"/>
                  </a:lnTo>
                  <a:lnTo>
                    <a:pt x="497" y="175"/>
                  </a:lnTo>
                  <a:lnTo>
                    <a:pt x="510" y="176"/>
                  </a:lnTo>
                  <a:lnTo>
                    <a:pt x="513" y="188"/>
                  </a:lnTo>
                  <a:lnTo>
                    <a:pt x="525" y="199"/>
                  </a:lnTo>
                  <a:lnTo>
                    <a:pt x="525" y="205"/>
                  </a:lnTo>
                  <a:lnTo>
                    <a:pt x="523" y="210"/>
                  </a:lnTo>
                  <a:lnTo>
                    <a:pt x="521" y="213"/>
                  </a:lnTo>
                  <a:lnTo>
                    <a:pt x="513" y="220"/>
                  </a:lnTo>
                  <a:lnTo>
                    <a:pt x="510" y="221"/>
                  </a:lnTo>
                  <a:lnTo>
                    <a:pt x="500" y="230"/>
                  </a:lnTo>
                  <a:lnTo>
                    <a:pt x="500" y="231"/>
                  </a:lnTo>
                  <a:lnTo>
                    <a:pt x="497" y="238"/>
                  </a:lnTo>
                  <a:lnTo>
                    <a:pt x="497" y="239"/>
                  </a:lnTo>
                  <a:lnTo>
                    <a:pt x="502" y="246"/>
                  </a:lnTo>
                  <a:lnTo>
                    <a:pt x="505" y="259"/>
                  </a:lnTo>
                  <a:lnTo>
                    <a:pt x="505" y="272"/>
                  </a:lnTo>
                  <a:lnTo>
                    <a:pt x="514" y="275"/>
                  </a:lnTo>
                  <a:lnTo>
                    <a:pt x="515" y="277"/>
                  </a:lnTo>
                  <a:lnTo>
                    <a:pt x="521" y="281"/>
                  </a:lnTo>
                  <a:lnTo>
                    <a:pt x="527" y="282"/>
                  </a:lnTo>
                  <a:lnTo>
                    <a:pt x="530" y="289"/>
                  </a:lnTo>
                  <a:lnTo>
                    <a:pt x="532" y="289"/>
                  </a:lnTo>
                  <a:lnTo>
                    <a:pt x="528" y="292"/>
                  </a:lnTo>
                  <a:lnTo>
                    <a:pt x="534" y="297"/>
                  </a:lnTo>
                  <a:lnTo>
                    <a:pt x="535" y="303"/>
                  </a:lnTo>
                  <a:lnTo>
                    <a:pt x="539" y="306"/>
                  </a:lnTo>
                  <a:lnTo>
                    <a:pt x="540" y="311"/>
                  </a:lnTo>
                  <a:lnTo>
                    <a:pt x="539" y="313"/>
                  </a:lnTo>
                  <a:lnTo>
                    <a:pt x="543" y="318"/>
                  </a:lnTo>
                  <a:lnTo>
                    <a:pt x="545" y="318"/>
                  </a:lnTo>
                  <a:lnTo>
                    <a:pt x="545" y="319"/>
                  </a:lnTo>
                  <a:lnTo>
                    <a:pt x="547" y="319"/>
                  </a:lnTo>
                  <a:lnTo>
                    <a:pt x="553" y="322"/>
                  </a:lnTo>
                  <a:lnTo>
                    <a:pt x="553" y="320"/>
                  </a:lnTo>
                  <a:lnTo>
                    <a:pt x="555" y="313"/>
                  </a:lnTo>
                  <a:lnTo>
                    <a:pt x="559" y="318"/>
                  </a:lnTo>
                  <a:lnTo>
                    <a:pt x="566" y="322"/>
                  </a:lnTo>
                  <a:lnTo>
                    <a:pt x="568" y="324"/>
                  </a:lnTo>
                  <a:lnTo>
                    <a:pt x="568" y="327"/>
                  </a:lnTo>
                  <a:lnTo>
                    <a:pt x="570" y="331"/>
                  </a:lnTo>
                  <a:lnTo>
                    <a:pt x="577" y="327"/>
                  </a:lnTo>
                  <a:lnTo>
                    <a:pt x="590" y="314"/>
                  </a:lnTo>
                  <a:lnTo>
                    <a:pt x="594" y="318"/>
                  </a:lnTo>
                  <a:lnTo>
                    <a:pt x="604" y="307"/>
                  </a:lnTo>
                  <a:lnTo>
                    <a:pt x="608" y="311"/>
                  </a:lnTo>
                  <a:lnTo>
                    <a:pt x="610" y="319"/>
                  </a:lnTo>
                  <a:lnTo>
                    <a:pt x="615" y="319"/>
                  </a:lnTo>
                  <a:lnTo>
                    <a:pt x="616" y="314"/>
                  </a:lnTo>
                  <a:lnTo>
                    <a:pt x="620" y="311"/>
                  </a:lnTo>
                  <a:lnTo>
                    <a:pt x="626" y="310"/>
                  </a:lnTo>
                  <a:lnTo>
                    <a:pt x="630" y="310"/>
                  </a:lnTo>
                  <a:lnTo>
                    <a:pt x="630" y="311"/>
                  </a:lnTo>
                  <a:lnTo>
                    <a:pt x="628" y="316"/>
                  </a:lnTo>
                  <a:lnTo>
                    <a:pt x="632" y="318"/>
                  </a:lnTo>
                  <a:lnTo>
                    <a:pt x="637" y="319"/>
                  </a:lnTo>
                  <a:lnTo>
                    <a:pt x="642" y="316"/>
                  </a:lnTo>
                  <a:lnTo>
                    <a:pt x="646" y="322"/>
                  </a:lnTo>
                  <a:lnTo>
                    <a:pt x="649" y="320"/>
                  </a:lnTo>
                  <a:lnTo>
                    <a:pt x="653" y="319"/>
                  </a:lnTo>
                  <a:lnTo>
                    <a:pt x="653" y="311"/>
                  </a:lnTo>
                  <a:lnTo>
                    <a:pt x="657" y="313"/>
                  </a:lnTo>
                  <a:lnTo>
                    <a:pt x="659" y="316"/>
                  </a:lnTo>
                  <a:lnTo>
                    <a:pt x="658" y="319"/>
                  </a:lnTo>
                  <a:lnTo>
                    <a:pt x="660" y="318"/>
                  </a:lnTo>
                  <a:lnTo>
                    <a:pt x="659" y="319"/>
                  </a:lnTo>
                  <a:lnTo>
                    <a:pt x="663" y="323"/>
                  </a:lnTo>
                  <a:lnTo>
                    <a:pt x="659" y="323"/>
                  </a:lnTo>
                  <a:lnTo>
                    <a:pt x="659" y="328"/>
                  </a:lnTo>
                  <a:lnTo>
                    <a:pt x="662" y="328"/>
                  </a:lnTo>
                  <a:lnTo>
                    <a:pt x="662" y="330"/>
                  </a:lnTo>
                  <a:lnTo>
                    <a:pt x="658" y="332"/>
                  </a:lnTo>
                  <a:lnTo>
                    <a:pt x="660" y="335"/>
                  </a:lnTo>
                  <a:lnTo>
                    <a:pt x="667" y="343"/>
                  </a:lnTo>
                  <a:lnTo>
                    <a:pt x="667" y="344"/>
                  </a:lnTo>
                  <a:lnTo>
                    <a:pt x="668" y="349"/>
                  </a:lnTo>
                  <a:lnTo>
                    <a:pt x="668" y="357"/>
                  </a:lnTo>
                  <a:lnTo>
                    <a:pt x="672" y="353"/>
                  </a:lnTo>
                  <a:lnTo>
                    <a:pt x="677" y="364"/>
                  </a:lnTo>
                  <a:lnTo>
                    <a:pt x="676" y="365"/>
                  </a:lnTo>
                  <a:lnTo>
                    <a:pt x="680" y="369"/>
                  </a:lnTo>
                  <a:lnTo>
                    <a:pt x="677" y="370"/>
                  </a:lnTo>
                  <a:lnTo>
                    <a:pt x="683" y="375"/>
                  </a:lnTo>
                  <a:lnTo>
                    <a:pt x="683" y="382"/>
                  </a:lnTo>
                  <a:lnTo>
                    <a:pt x="689" y="381"/>
                  </a:lnTo>
                  <a:lnTo>
                    <a:pt x="689" y="383"/>
                  </a:lnTo>
                  <a:lnTo>
                    <a:pt x="693" y="386"/>
                  </a:lnTo>
                  <a:lnTo>
                    <a:pt x="692" y="390"/>
                  </a:lnTo>
                  <a:lnTo>
                    <a:pt x="662" y="392"/>
                  </a:lnTo>
                  <a:lnTo>
                    <a:pt x="663" y="390"/>
                  </a:lnTo>
                  <a:lnTo>
                    <a:pt x="658" y="385"/>
                  </a:lnTo>
                  <a:lnTo>
                    <a:pt x="658" y="392"/>
                  </a:lnTo>
                  <a:lnTo>
                    <a:pt x="641" y="395"/>
                  </a:lnTo>
                  <a:lnTo>
                    <a:pt x="642" y="392"/>
                  </a:lnTo>
                  <a:lnTo>
                    <a:pt x="649" y="390"/>
                  </a:lnTo>
                  <a:lnTo>
                    <a:pt x="641" y="379"/>
                  </a:lnTo>
                  <a:lnTo>
                    <a:pt x="646" y="375"/>
                  </a:lnTo>
                  <a:lnTo>
                    <a:pt x="641" y="373"/>
                  </a:lnTo>
                  <a:lnTo>
                    <a:pt x="638" y="369"/>
                  </a:lnTo>
                  <a:lnTo>
                    <a:pt x="638" y="365"/>
                  </a:lnTo>
                  <a:lnTo>
                    <a:pt x="636" y="368"/>
                  </a:lnTo>
                  <a:lnTo>
                    <a:pt x="633" y="368"/>
                  </a:lnTo>
                  <a:lnTo>
                    <a:pt x="630" y="369"/>
                  </a:lnTo>
                  <a:lnTo>
                    <a:pt x="630" y="373"/>
                  </a:lnTo>
                  <a:lnTo>
                    <a:pt x="640" y="381"/>
                  </a:lnTo>
                  <a:lnTo>
                    <a:pt x="640" y="383"/>
                  </a:lnTo>
                  <a:lnTo>
                    <a:pt x="641" y="386"/>
                  </a:lnTo>
                  <a:lnTo>
                    <a:pt x="636" y="392"/>
                  </a:lnTo>
                  <a:lnTo>
                    <a:pt x="638" y="396"/>
                  </a:lnTo>
                  <a:lnTo>
                    <a:pt x="630" y="404"/>
                  </a:lnTo>
                  <a:lnTo>
                    <a:pt x="606" y="417"/>
                  </a:lnTo>
                  <a:lnTo>
                    <a:pt x="591" y="425"/>
                  </a:lnTo>
                  <a:lnTo>
                    <a:pt x="598" y="424"/>
                  </a:lnTo>
                  <a:lnTo>
                    <a:pt x="590" y="426"/>
                  </a:lnTo>
                  <a:lnTo>
                    <a:pt x="547" y="445"/>
                  </a:lnTo>
                  <a:lnTo>
                    <a:pt x="547" y="446"/>
                  </a:lnTo>
                  <a:lnTo>
                    <a:pt x="530" y="455"/>
                  </a:lnTo>
                  <a:lnTo>
                    <a:pt x="509" y="462"/>
                  </a:lnTo>
                  <a:lnTo>
                    <a:pt x="506" y="466"/>
                  </a:lnTo>
                  <a:lnTo>
                    <a:pt x="504" y="462"/>
                  </a:lnTo>
                  <a:lnTo>
                    <a:pt x="505" y="457"/>
                  </a:lnTo>
                  <a:lnTo>
                    <a:pt x="510" y="450"/>
                  </a:lnTo>
                  <a:lnTo>
                    <a:pt x="518" y="447"/>
                  </a:lnTo>
                  <a:lnTo>
                    <a:pt x="519" y="445"/>
                  </a:lnTo>
                  <a:lnTo>
                    <a:pt x="518" y="442"/>
                  </a:lnTo>
                  <a:lnTo>
                    <a:pt x="519" y="442"/>
                  </a:lnTo>
                  <a:lnTo>
                    <a:pt x="521" y="440"/>
                  </a:lnTo>
                  <a:lnTo>
                    <a:pt x="526" y="441"/>
                  </a:lnTo>
                  <a:lnTo>
                    <a:pt x="528" y="441"/>
                  </a:lnTo>
                  <a:lnTo>
                    <a:pt x="527" y="442"/>
                  </a:lnTo>
                  <a:lnTo>
                    <a:pt x="532" y="441"/>
                  </a:lnTo>
                  <a:lnTo>
                    <a:pt x="532" y="440"/>
                  </a:lnTo>
                  <a:lnTo>
                    <a:pt x="534" y="437"/>
                  </a:lnTo>
                  <a:lnTo>
                    <a:pt x="532" y="434"/>
                  </a:lnTo>
                  <a:lnTo>
                    <a:pt x="535" y="434"/>
                  </a:lnTo>
                  <a:lnTo>
                    <a:pt x="547" y="425"/>
                  </a:lnTo>
                  <a:lnTo>
                    <a:pt x="551" y="423"/>
                  </a:lnTo>
                  <a:lnTo>
                    <a:pt x="545" y="420"/>
                  </a:lnTo>
                  <a:lnTo>
                    <a:pt x="539" y="412"/>
                  </a:lnTo>
                  <a:lnTo>
                    <a:pt x="526" y="413"/>
                  </a:lnTo>
                  <a:lnTo>
                    <a:pt x="517" y="416"/>
                  </a:lnTo>
                  <a:lnTo>
                    <a:pt x="519" y="420"/>
                  </a:lnTo>
                  <a:lnTo>
                    <a:pt x="521" y="421"/>
                  </a:lnTo>
                  <a:lnTo>
                    <a:pt x="518" y="421"/>
                  </a:lnTo>
                  <a:lnTo>
                    <a:pt x="510" y="429"/>
                  </a:lnTo>
                  <a:lnTo>
                    <a:pt x="508" y="430"/>
                  </a:lnTo>
                  <a:lnTo>
                    <a:pt x="509" y="432"/>
                  </a:lnTo>
                  <a:lnTo>
                    <a:pt x="514" y="436"/>
                  </a:lnTo>
                  <a:lnTo>
                    <a:pt x="509" y="436"/>
                  </a:lnTo>
                  <a:lnTo>
                    <a:pt x="508" y="441"/>
                  </a:lnTo>
                  <a:lnTo>
                    <a:pt x="505" y="441"/>
                  </a:lnTo>
                  <a:lnTo>
                    <a:pt x="510" y="446"/>
                  </a:lnTo>
                  <a:lnTo>
                    <a:pt x="515" y="443"/>
                  </a:lnTo>
                  <a:lnTo>
                    <a:pt x="515" y="446"/>
                  </a:lnTo>
                  <a:lnTo>
                    <a:pt x="517" y="445"/>
                  </a:lnTo>
                  <a:lnTo>
                    <a:pt x="518" y="442"/>
                  </a:lnTo>
                  <a:lnTo>
                    <a:pt x="518" y="445"/>
                  </a:lnTo>
                  <a:lnTo>
                    <a:pt x="515" y="447"/>
                  </a:lnTo>
                  <a:lnTo>
                    <a:pt x="513" y="447"/>
                  </a:lnTo>
                  <a:lnTo>
                    <a:pt x="508" y="450"/>
                  </a:lnTo>
                  <a:lnTo>
                    <a:pt x="506" y="443"/>
                  </a:lnTo>
                  <a:lnTo>
                    <a:pt x="500" y="445"/>
                  </a:lnTo>
                  <a:lnTo>
                    <a:pt x="497" y="445"/>
                  </a:lnTo>
                  <a:lnTo>
                    <a:pt x="496" y="443"/>
                  </a:lnTo>
                  <a:lnTo>
                    <a:pt x="492" y="442"/>
                  </a:lnTo>
                  <a:lnTo>
                    <a:pt x="493" y="441"/>
                  </a:lnTo>
                  <a:lnTo>
                    <a:pt x="496" y="442"/>
                  </a:lnTo>
                  <a:lnTo>
                    <a:pt x="488" y="436"/>
                  </a:lnTo>
                  <a:lnTo>
                    <a:pt x="487" y="437"/>
                  </a:lnTo>
                  <a:lnTo>
                    <a:pt x="487" y="434"/>
                  </a:lnTo>
                  <a:lnTo>
                    <a:pt x="481" y="443"/>
                  </a:lnTo>
                  <a:lnTo>
                    <a:pt x="474" y="446"/>
                  </a:lnTo>
                  <a:lnTo>
                    <a:pt x="468" y="450"/>
                  </a:lnTo>
                  <a:lnTo>
                    <a:pt x="466" y="447"/>
                  </a:lnTo>
                  <a:lnTo>
                    <a:pt x="464" y="450"/>
                  </a:lnTo>
                  <a:lnTo>
                    <a:pt x="464" y="453"/>
                  </a:lnTo>
                  <a:lnTo>
                    <a:pt x="475" y="458"/>
                  </a:lnTo>
                  <a:lnTo>
                    <a:pt x="477" y="458"/>
                  </a:lnTo>
                  <a:lnTo>
                    <a:pt x="481" y="462"/>
                  </a:lnTo>
                  <a:lnTo>
                    <a:pt x="487" y="462"/>
                  </a:lnTo>
                  <a:lnTo>
                    <a:pt x="484" y="464"/>
                  </a:lnTo>
                  <a:lnTo>
                    <a:pt x="487" y="464"/>
                  </a:lnTo>
                  <a:lnTo>
                    <a:pt x="487" y="467"/>
                  </a:lnTo>
                  <a:lnTo>
                    <a:pt x="485" y="466"/>
                  </a:lnTo>
                  <a:lnTo>
                    <a:pt x="481" y="464"/>
                  </a:lnTo>
                  <a:lnTo>
                    <a:pt x="479" y="464"/>
                  </a:lnTo>
                  <a:lnTo>
                    <a:pt x="479" y="466"/>
                  </a:lnTo>
                  <a:lnTo>
                    <a:pt x="472" y="464"/>
                  </a:lnTo>
                  <a:lnTo>
                    <a:pt x="474" y="463"/>
                  </a:lnTo>
                  <a:lnTo>
                    <a:pt x="471" y="464"/>
                  </a:lnTo>
                  <a:lnTo>
                    <a:pt x="472" y="462"/>
                  </a:lnTo>
                  <a:lnTo>
                    <a:pt x="471" y="463"/>
                  </a:lnTo>
                  <a:lnTo>
                    <a:pt x="471" y="461"/>
                  </a:lnTo>
                  <a:lnTo>
                    <a:pt x="474" y="462"/>
                  </a:lnTo>
                  <a:lnTo>
                    <a:pt x="463" y="453"/>
                  </a:lnTo>
                  <a:lnTo>
                    <a:pt x="462" y="453"/>
                  </a:lnTo>
                  <a:lnTo>
                    <a:pt x="463" y="454"/>
                  </a:lnTo>
                  <a:lnTo>
                    <a:pt x="463" y="458"/>
                  </a:lnTo>
                  <a:lnTo>
                    <a:pt x="457" y="458"/>
                  </a:lnTo>
                  <a:lnTo>
                    <a:pt x="458" y="471"/>
                  </a:lnTo>
                  <a:lnTo>
                    <a:pt x="455" y="478"/>
                  </a:lnTo>
                  <a:lnTo>
                    <a:pt x="459" y="478"/>
                  </a:lnTo>
                  <a:lnTo>
                    <a:pt x="459" y="492"/>
                  </a:lnTo>
                  <a:lnTo>
                    <a:pt x="457" y="497"/>
                  </a:lnTo>
                  <a:lnTo>
                    <a:pt x="447" y="512"/>
                  </a:lnTo>
                  <a:lnTo>
                    <a:pt x="446" y="514"/>
                  </a:lnTo>
                  <a:lnTo>
                    <a:pt x="443" y="517"/>
                  </a:lnTo>
                  <a:lnTo>
                    <a:pt x="446" y="519"/>
                  </a:lnTo>
                  <a:lnTo>
                    <a:pt x="449" y="519"/>
                  </a:lnTo>
                  <a:lnTo>
                    <a:pt x="445" y="527"/>
                  </a:lnTo>
                  <a:lnTo>
                    <a:pt x="446" y="526"/>
                  </a:lnTo>
                  <a:lnTo>
                    <a:pt x="446" y="530"/>
                  </a:lnTo>
                  <a:lnTo>
                    <a:pt x="449" y="530"/>
                  </a:lnTo>
                  <a:lnTo>
                    <a:pt x="451" y="536"/>
                  </a:lnTo>
                  <a:lnTo>
                    <a:pt x="445" y="536"/>
                  </a:lnTo>
                  <a:lnTo>
                    <a:pt x="445" y="540"/>
                  </a:lnTo>
                  <a:lnTo>
                    <a:pt x="449" y="543"/>
                  </a:lnTo>
                  <a:lnTo>
                    <a:pt x="447" y="547"/>
                  </a:lnTo>
                  <a:lnTo>
                    <a:pt x="451" y="548"/>
                  </a:lnTo>
                  <a:lnTo>
                    <a:pt x="451" y="555"/>
                  </a:lnTo>
                  <a:lnTo>
                    <a:pt x="459" y="556"/>
                  </a:lnTo>
                  <a:lnTo>
                    <a:pt x="462" y="555"/>
                  </a:lnTo>
                  <a:lnTo>
                    <a:pt x="458" y="547"/>
                  </a:lnTo>
                  <a:lnTo>
                    <a:pt x="462" y="548"/>
                  </a:lnTo>
                  <a:lnTo>
                    <a:pt x="463" y="540"/>
                  </a:lnTo>
                  <a:lnTo>
                    <a:pt x="466" y="543"/>
                  </a:lnTo>
                  <a:lnTo>
                    <a:pt x="466" y="539"/>
                  </a:lnTo>
                  <a:lnTo>
                    <a:pt x="474" y="540"/>
                  </a:lnTo>
                  <a:lnTo>
                    <a:pt x="468" y="540"/>
                  </a:lnTo>
                  <a:lnTo>
                    <a:pt x="472" y="557"/>
                  </a:lnTo>
                  <a:lnTo>
                    <a:pt x="479" y="564"/>
                  </a:lnTo>
                  <a:lnTo>
                    <a:pt x="476" y="581"/>
                  </a:lnTo>
                  <a:lnTo>
                    <a:pt x="477" y="591"/>
                  </a:lnTo>
                  <a:lnTo>
                    <a:pt x="487" y="601"/>
                  </a:lnTo>
                  <a:lnTo>
                    <a:pt x="500" y="610"/>
                  </a:lnTo>
                  <a:lnTo>
                    <a:pt x="504" y="612"/>
                  </a:lnTo>
                  <a:lnTo>
                    <a:pt x="502" y="612"/>
                  </a:lnTo>
                  <a:lnTo>
                    <a:pt x="508" y="619"/>
                  </a:lnTo>
                  <a:lnTo>
                    <a:pt x="508" y="618"/>
                  </a:lnTo>
                  <a:lnTo>
                    <a:pt x="506" y="612"/>
                  </a:lnTo>
                  <a:lnTo>
                    <a:pt x="519" y="632"/>
                  </a:lnTo>
                  <a:lnTo>
                    <a:pt x="521" y="629"/>
                  </a:lnTo>
                  <a:lnTo>
                    <a:pt x="518" y="628"/>
                  </a:lnTo>
                  <a:lnTo>
                    <a:pt x="530" y="629"/>
                  </a:lnTo>
                  <a:lnTo>
                    <a:pt x="532" y="632"/>
                  </a:lnTo>
                  <a:lnTo>
                    <a:pt x="536" y="637"/>
                  </a:lnTo>
                  <a:lnTo>
                    <a:pt x="536" y="641"/>
                  </a:lnTo>
                  <a:lnTo>
                    <a:pt x="532" y="644"/>
                  </a:lnTo>
                  <a:lnTo>
                    <a:pt x="532" y="648"/>
                  </a:lnTo>
                  <a:lnTo>
                    <a:pt x="534" y="648"/>
                  </a:lnTo>
                  <a:lnTo>
                    <a:pt x="526" y="658"/>
                  </a:lnTo>
                  <a:lnTo>
                    <a:pt x="526" y="654"/>
                  </a:lnTo>
                  <a:lnTo>
                    <a:pt x="525" y="650"/>
                  </a:lnTo>
                  <a:lnTo>
                    <a:pt x="525" y="657"/>
                  </a:lnTo>
                  <a:lnTo>
                    <a:pt x="526" y="662"/>
                  </a:lnTo>
                  <a:lnTo>
                    <a:pt x="525" y="662"/>
                  </a:lnTo>
                  <a:lnTo>
                    <a:pt x="526" y="666"/>
                  </a:lnTo>
                  <a:lnTo>
                    <a:pt x="518" y="679"/>
                  </a:lnTo>
                  <a:lnTo>
                    <a:pt x="518" y="681"/>
                  </a:lnTo>
                  <a:lnTo>
                    <a:pt x="519" y="681"/>
                  </a:lnTo>
                  <a:lnTo>
                    <a:pt x="510" y="691"/>
                  </a:lnTo>
                  <a:lnTo>
                    <a:pt x="508" y="684"/>
                  </a:lnTo>
                  <a:lnTo>
                    <a:pt x="505" y="682"/>
                  </a:lnTo>
                  <a:lnTo>
                    <a:pt x="509" y="671"/>
                  </a:lnTo>
                  <a:lnTo>
                    <a:pt x="508" y="663"/>
                  </a:lnTo>
                  <a:lnTo>
                    <a:pt x="502" y="663"/>
                  </a:lnTo>
                  <a:lnTo>
                    <a:pt x="500" y="666"/>
                  </a:lnTo>
                  <a:lnTo>
                    <a:pt x="494" y="677"/>
                  </a:lnTo>
                  <a:lnTo>
                    <a:pt x="497" y="679"/>
                  </a:lnTo>
                  <a:lnTo>
                    <a:pt x="497" y="678"/>
                  </a:lnTo>
                  <a:lnTo>
                    <a:pt x="504" y="684"/>
                  </a:lnTo>
                  <a:lnTo>
                    <a:pt x="496" y="687"/>
                  </a:lnTo>
                  <a:lnTo>
                    <a:pt x="497" y="691"/>
                  </a:lnTo>
                  <a:lnTo>
                    <a:pt x="502" y="691"/>
                  </a:lnTo>
                  <a:lnTo>
                    <a:pt x="505" y="694"/>
                  </a:lnTo>
                  <a:lnTo>
                    <a:pt x="502" y="699"/>
                  </a:lnTo>
                  <a:lnTo>
                    <a:pt x="500" y="700"/>
                  </a:lnTo>
                  <a:lnTo>
                    <a:pt x="496" y="703"/>
                  </a:lnTo>
                  <a:lnTo>
                    <a:pt x="483" y="691"/>
                  </a:lnTo>
                  <a:lnTo>
                    <a:pt x="481" y="681"/>
                  </a:lnTo>
                  <a:lnTo>
                    <a:pt x="468" y="679"/>
                  </a:lnTo>
                  <a:lnTo>
                    <a:pt x="464" y="673"/>
                  </a:lnTo>
                  <a:lnTo>
                    <a:pt x="466" y="666"/>
                  </a:lnTo>
                  <a:lnTo>
                    <a:pt x="464" y="660"/>
                  </a:lnTo>
                  <a:lnTo>
                    <a:pt x="467" y="652"/>
                  </a:lnTo>
                  <a:lnTo>
                    <a:pt x="463" y="646"/>
                  </a:lnTo>
                  <a:lnTo>
                    <a:pt x="458" y="649"/>
                  </a:lnTo>
                  <a:lnTo>
                    <a:pt x="458" y="646"/>
                  </a:lnTo>
                  <a:lnTo>
                    <a:pt x="457" y="648"/>
                  </a:lnTo>
                  <a:lnTo>
                    <a:pt x="454" y="649"/>
                  </a:lnTo>
                  <a:lnTo>
                    <a:pt x="449" y="653"/>
                  </a:lnTo>
                  <a:lnTo>
                    <a:pt x="438" y="653"/>
                  </a:lnTo>
                  <a:lnTo>
                    <a:pt x="433" y="648"/>
                  </a:lnTo>
                  <a:lnTo>
                    <a:pt x="430" y="650"/>
                  </a:lnTo>
                  <a:lnTo>
                    <a:pt x="425" y="652"/>
                  </a:lnTo>
                  <a:lnTo>
                    <a:pt x="417" y="646"/>
                  </a:lnTo>
                  <a:lnTo>
                    <a:pt x="417" y="641"/>
                  </a:lnTo>
                  <a:lnTo>
                    <a:pt x="413" y="640"/>
                  </a:lnTo>
                  <a:lnTo>
                    <a:pt x="413" y="636"/>
                  </a:lnTo>
                  <a:lnTo>
                    <a:pt x="410" y="637"/>
                  </a:lnTo>
                  <a:lnTo>
                    <a:pt x="407" y="636"/>
                  </a:lnTo>
                  <a:lnTo>
                    <a:pt x="403" y="637"/>
                  </a:lnTo>
                  <a:lnTo>
                    <a:pt x="400" y="633"/>
                  </a:lnTo>
                  <a:lnTo>
                    <a:pt x="390" y="633"/>
                  </a:lnTo>
                  <a:lnTo>
                    <a:pt x="382" y="631"/>
                  </a:lnTo>
                  <a:lnTo>
                    <a:pt x="376" y="629"/>
                  </a:lnTo>
                  <a:lnTo>
                    <a:pt x="365" y="633"/>
                  </a:lnTo>
                  <a:lnTo>
                    <a:pt x="343" y="636"/>
                  </a:lnTo>
                  <a:lnTo>
                    <a:pt x="340" y="636"/>
                  </a:lnTo>
                  <a:lnTo>
                    <a:pt x="330" y="633"/>
                  </a:lnTo>
                  <a:lnTo>
                    <a:pt x="322" y="640"/>
                  </a:lnTo>
                  <a:lnTo>
                    <a:pt x="314" y="641"/>
                  </a:lnTo>
                  <a:lnTo>
                    <a:pt x="313" y="644"/>
                  </a:lnTo>
                  <a:lnTo>
                    <a:pt x="313" y="650"/>
                  </a:lnTo>
                  <a:lnTo>
                    <a:pt x="309" y="652"/>
                  </a:lnTo>
                  <a:lnTo>
                    <a:pt x="289" y="660"/>
                  </a:lnTo>
                  <a:lnTo>
                    <a:pt x="281" y="666"/>
                  </a:lnTo>
                  <a:lnTo>
                    <a:pt x="271" y="666"/>
                  </a:lnTo>
                  <a:lnTo>
                    <a:pt x="270" y="658"/>
                  </a:lnTo>
                  <a:lnTo>
                    <a:pt x="259" y="652"/>
                  </a:lnTo>
                  <a:lnTo>
                    <a:pt x="253" y="649"/>
                  </a:lnTo>
                  <a:lnTo>
                    <a:pt x="236" y="649"/>
                  </a:lnTo>
                  <a:lnTo>
                    <a:pt x="225" y="652"/>
                  </a:lnTo>
                  <a:lnTo>
                    <a:pt x="225" y="644"/>
                  </a:lnTo>
                  <a:lnTo>
                    <a:pt x="226" y="641"/>
                  </a:lnTo>
                  <a:lnTo>
                    <a:pt x="221" y="637"/>
                  </a:lnTo>
                  <a:lnTo>
                    <a:pt x="215" y="636"/>
                  </a:lnTo>
                  <a:lnTo>
                    <a:pt x="198" y="627"/>
                  </a:lnTo>
                  <a:lnTo>
                    <a:pt x="190" y="620"/>
                  </a:lnTo>
                  <a:lnTo>
                    <a:pt x="186" y="620"/>
                  </a:lnTo>
                  <a:lnTo>
                    <a:pt x="179" y="615"/>
                  </a:lnTo>
                  <a:lnTo>
                    <a:pt x="181" y="610"/>
                  </a:lnTo>
                  <a:lnTo>
                    <a:pt x="181" y="606"/>
                  </a:lnTo>
                  <a:lnTo>
                    <a:pt x="176" y="608"/>
                  </a:lnTo>
                  <a:lnTo>
                    <a:pt x="170" y="608"/>
                  </a:lnTo>
                  <a:lnTo>
                    <a:pt x="169" y="607"/>
                  </a:lnTo>
                  <a:lnTo>
                    <a:pt x="164" y="605"/>
                  </a:lnTo>
                  <a:lnTo>
                    <a:pt x="156" y="605"/>
                  </a:lnTo>
                  <a:lnTo>
                    <a:pt x="155" y="602"/>
                  </a:lnTo>
                  <a:lnTo>
                    <a:pt x="157" y="595"/>
                  </a:lnTo>
                  <a:lnTo>
                    <a:pt x="156" y="590"/>
                  </a:lnTo>
                  <a:lnTo>
                    <a:pt x="164" y="585"/>
                  </a:lnTo>
                  <a:lnTo>
                    <a:pt x="161" y="585"/>
                  </a:lnTo>
                  <a:lnTo>
                    <a:pt x="147" y="578"/>
                  </a:lnTo>
                  <a:lnTo>
                    <a:pt x="145" y="580"/>
                  </a:lnTo>
                  <a:lnTo>
                    <a:pt x="143" y="588"/>
                  </a:lnTo>
                  <a:lnTo>
                    <a:pt x="135" y="582"/>
                  </a:lnTo>
                  <a:lnTo>
                    <a:pt x="134" y="590"/>
                  </a:lnTo>
                  <a:lnTo>
                    <a:pt x="127" y="589"/>
                  </a:lnTo>
                  <a:lnTo>
                    <a:pt x="119" y="585"/>
                  </a:lnTo>
                  <a:lnTo>
                    <a:pt x="115" y="580"/>
                  </a:lnTo>
                  <a:lnTo>
                    <a:pt x="118" y="576"/>
                  </a:lnTo>
                  <a:lnTo>
                    <a:pt x="119" y="569"/>
                  </a:lnTo>
                  <a:lnTo>
                    <a:pt x="117" y="569"/>
                  </a:lnTo>
                  <a:lnTo>
                    <a:pt x="115" y="568"/>
                  </a:lnTo>
                  <a:lnTo>
                    <a:pt x="109" y="569"/>
                  </a:lnTo>
                  <a:lnTo>
                    <a:pt x="105" y="568"/>
                  </a:lnTo>
                  <a:lnTo>
                    <a:pt x="106" y="556"/>
                  </a:lnTo>
                  <a:lnTo>
                    <a:pt x="100" y="551"/>
                  </a:lnTo>
                  <a:lnTo>
                    <a:pt x="92" y="548"/>
                  </a:lnTo>
                  <a:lnTo>
                    <a:pt x="88" y="546"/>
                  </a:lnTo>
                  <a:lnTo>
                    <a:pt x="88" y="539"/>
                  </a:lnTo>
                  <a:lnTo>
                    <a:pt x="79" y="538"/>
                  </a:lnTo>
                  <a:lnTo>
                    <a:pt x="77" y="534"/>
                  </a:lnTo>
                  <a:lnTo>
                    <a:pt x="72" y="534"/>
                  </a:lnTo>
                  <a:lnTo>
                    <a:pt x="63" y="530"/>
                  </a:lnTo>
                  <a:lnTo>
                    <a:pt x="62" y="525"/>
                  </a:lnTo>
                  <a:lnTo>
                    <a:pt x="45" y="508"/>
                  </a:lnTo>
                  <a:lnTo>
                    <a:pt x="36" y="517"/>
                  </a:lnTo>
                  <a:lnTo>
                    <a:pt x="33" y="518"/>
                  </a:lnTo>
                  <a:lnTo>
                    <a:pt x="30" y="517"/>
                  </a:lnTo>
                  <a:lnTo>
                    <a:pt x="32" y="508"/>
                  </a:lnTo>
                  <a:lnTo>
                    <a:pt x="24" y="508"/>
                  </a:lnTo>
                  <a:lnTo>
                    <a:pt x="25" y="501"/>
                  </a:lnTo>
                  <a:lnTo>
                    <a:pt x="17" y="498"/>
                  </a:lnTo>
                  <a:lnTo>
                    <a:pt x="17" y="495"/>
                  </a:lnTo>
                  <a:lnTo>
                    <a:pt x="25" y="488"/>
                  </a:lnTo>
                  <a:lnTo>
                    <a:pt x="23" y="484"/>
                  </a:lnTo>
                  <a:lnTo>
                    <a:pt x="28" y="476"/>
                  </a:lnTo>
                  <a:lnTo>
                    <a:pt x="26" y="476"/>
                  </a:lnTo>
                  <a:lnTo>
                    <a:pt x="25" y="471"/>
                  </a:lnTo>
                  <a:lnTo>
                    <a:pt x="13" y="467"/>
                  </a:lnTo>
                  <a:lnTo>
                    <a:pt x="11" y="471"/>
                  </a:lnTo>
                  <a:lnTo>
                    <a:pt x="7" y="471"/>
                  </a:lnTo>
                  <a:lnTo>
                    <a:pt x="9" y="462"/>
                  </a:lnTo>
                  <a:lnTo>
                    <a:pt x="2" y="463"/>
                  </a:lnTo>
                  <a:lnTo>
                    <a:pt x="0" y="461"/>
                  </a:lnTo>
                  <a:lnTo>
                    <a:pt x="6" y="461"/>
                  </a:lnTo>
                  <a:lnTo>
                    <a:pt x="6" y="446"/>
                  </a:lnTo>
                  <a:lnTo>
                    <a:pt x="4" y="434"/>
                  </a:lnTo>
                  <a:lnTo>
                    <a:pt x="4" y="429"/>
                  </a:lnTo>
                  <a:lnTo>
                    <a:pt x="3" y="416"/>
                  </a:lnTo>
                  <a:lnTo>
                    <a:pt x="3" y="411"/>
                  </a:lnTo>
                  <a:lnTo>
                    <a:pt x="2" y="400"/>
                  </a:lnTo>
                  <a:lnTo>
                    <a:pt x="20" y="379"/>
                  </a:lnTo>
                  <a:lnTo>
                    <a:pt x="32" y="362"/>
                  </a:lnTo>
                  <a:lnTo>
                    <a:pt x="41" y="349"/>
                  </a:lnTo>
                  <a:lnTo>
                    <a:pt x="53" y="331"/>
                  </a:lnTo>
                  <a:lnTo>
                    <a:pt x="63" y="316"/>
                  </a:lnTo>
                  <a:lnTo>
                    <a:pt x="75" y="323"/>
                  </a:lnTo>
                  <a:lnTo>
                    <a:pt x="74" y="324"/>
                  </a:lnTo>
                  <a:lnTo>
                    <a:pt x="72" y="330"/>
                  </a:lnTo>
                  <a:lnTo>
                    <a:pt x="75" y="335"/>
                  </a:lnTo>
                  <a:lnTo>
                    <a:pt x="68" y="344"/>
                  </a:lnTo>
                  <a:lnTo>
                    <a:pt x="63" y="358"/>
                  </a:lnTo>
                  <a:lnTo>
                    <a:pt x="72" y="358"/>
                  </a:lnTo>
                  <a:lnTo>
                    <a:pt x="85" y="364"/>
                  </a:lnTo>
                  <a:lnTo>
                    <a:pt x="83" y="369"/>
                  </a:lnTo>
                  <a:lnTo>
                    <a:pt x="89" y="374"/>
                  </a:lnTo>
                  <a:lnTo>
                    <a:pt x="94" y="370"/>
                  </a:lnTo>
                  <a:lnTo>
                    <a:pt x="96" y="370"/>
                  </a:lnTo>
                  <a:lnTo>
                    <a:pt x="98" y="365"/>
                  </a:lnTo>
                  <a:lnTo>
                    <a:pt x="97" y="371"/>
                  </a:lnTo>
                  <a:lnTo>
                    <a:pt x="106" y="364"/>
                  </a:lnTo>
                  <a:lnTo>
                    <a:pt x="106" y="362"/>
                  </a:lnTo>
                  <a:lnTo>
                    <a:pt x="110" y="358"/>
                  </a:lnTo>
                  <a:lnTo>
                    <a:pt x="110" y="362"/>
                  </a:lnTo>
                  <a:lnTo>
                    <a:pt x="118" y="362"/>
                  </a:lnTo>
                  <a:lnTo>
                    <a:pt x="123" y="358"/>
                  </a:lnTo>
                  <a:lnTo>
                    <a:pt x="134" y="368"/>
                  </a:lnTo>
                  <a:lnTo>
                    <a:pt x="140" y="368"/>
                  </a:lnTo>
                  <a:lnTo>
                    <a:pt x="145" y="365"/>
                  </a:lnTo>
                  <a:lnTo>
                    <a:pt x="147" y="360"/>
                  </a:lnTo>
                  <a:lnTo>
                    <a:pt x="155" y="353"/>
                  </a:lnTo>
                  <a:lnTo>
                    <a:pt x="156" y="337"/>
                  </a:lnTo>
                  <a:lnTo>
                    <a:pt x="156" y="332"/>
                  </a:lnTo>
                  <a:lnTo>
                    <a:pt x="164" y="333"/>
                  </a:lnTo>
                  <a:lnTo>
                    <a:pt x="161" y="330"/>
                  </a:lnTo>
                  <a:lnTo>
                    <a:pt x="160" y="322"/>
                  </a:lnTo>
                  <a:lnTo>
                    <a:pt x="161" y="319"/>
                  </a:lnTo>
                  <a:lnTo>
                    <a:pt x="168" y="316"/>
                  </a:lnTo>
                  <a:lnTo>
                    <a:pt x="168" y="310"/>
                  </a:lnTo>
                  <a:lnTo>
                    <a:pt x="174" y="303"/>
                  </a:lnTo>
                  <a:lnTo>
                    <a:pt x="174" y="299"/>
                  </a:lnTo>
                  <a:lnTo>
                    <a:pt x="172" y="298"/>
                  </a:lnTo>
                  <a:lnTo>
                    <a:pt x="177" y="296"/>
                  </a:lnTo>
                  <a:lnTo>
                    <a:pt x="177" y="290"/>
                  </a:lnTo>
                  <a:lnTo>
                    <a:pt x="179" y="285"/>
                  </a:lnTo>
                  <a:lnTo>
                    <a:pt x="178" y="282"/>
                  </a:lnTo>
                  <a:lnTo>
                    <a:pt x="181" y="285"/>
                  </a:lnTo>
                  <a:lnTo>
                    <a:pt x="190" y="282"/>
                  </a:lnTo>
                  <a:lnTo>
                    <a:pt x="190" y="277"/>
                  </a:lnTo>
                  <a:lnTo>
                    <a:pt x="191" y="280"/>
                  </a:lnTo>
                  <a:lnTo>
                    <a:pt x="194" y="278"/>
                  </a:lnTo>
                  <a:lnTo>
                    <a:pt x="198" y="285"/>
                  </a:lnTo>
                  <a:lnTo>
                    <a:pt x="202" y="286"/>
                  </a:lnTo>
                  <a:lnTo>
                    <a:pt x="204" y="286"/>
                  </a:lnTo>
                  <a:lnTo>
                    <a:pt x="204" y="281"/>
                  </a:lnTo>
                  <a:lnTo>
                    <a:pt x="207" y="280"/>
                  </a:lnTo>
                  <a:lnTo>
                    <a:pt x="207" y="275"/>
                  </a:lnTo>
                  <a:lnTo>
                    <a:pt x="215" y="272"/>
                  </a:lnTo>
                  <a:lnTo>
                    <a:pt x="215" y="271"/>
                  </a:lnTo>
                  <a:lnTo>
                    <a:pt x="211" y="259"/>
                  </a:lnTo>
                  <a:lnTo>
                    <a:pt x="232" y="260"/>
                  </a:lnTo>
                  <a:lnTo>
                    <a:pt x="240" y="252"/>
                  </a:lnTo>
                  <a:lnTo>
                    <a:pt x="243" y="250"/>
                  </a:lnTo>
                  <a:lnTo>
                    <a:pt x="249" y="248"/>
                  </a:lnTo>
                  <a:lnTo>
                    <a:pt x="259" y="248"/>
                  </a:lnTo>
                  <a:lnTo>
                    <a:pt x="268" y="250"/>
                  </a:lnTo>
                  <a:lnTo>
                    <a:pt x="270" y="265"/>
                  </a:lnTo>
                  <a:lnTo>
                    <a:pt x="281" y="265"/>
                  </a:lnTo>
                  <a:lnTo>
                    <a:pt x="281" y="268"/>
                  </a:lnTo>
                  <a:lnTo>
                    <a:pt x="298" y="265"/>
                  </a:lnTo>
                  <a:lnTo>
                    <a:pt x="297" y="259"/>
                  </a:lnTo>
                  <a:lnTo>
                    <a:pt x="298" y="258"/>
                  </a:lnTo>
                  <a:lnTo>
                    <a:pt x="293" y="247"/>
                  </a:lnTo>
                  <a:lnTo>
                    <a:pt x="297" y="242"/>
                  </a:lnTo>
                  <a:lnTo>
                    <a:pt x="292" y="239"/>
                  </a:lnTo>
                  <a:lnTo>
                    <a:pt x="300" y="237"/>
                  </a:lnTo>
                  <a:lnTo>
                    <a:pt x="304" y="237"/>
                  </a:lnTo>
                  <a:lnTo>
                    <a:pt x="301" y="230"/>
                  </a:lnTo>
                  <a:lnTo>
                    <a:pt x="297" y="220"/>
                  </a:lnTo>
                  <a:lnTo>
                    <a:pt x="313" y="214"/>
                  </a:lnTo>
                  <a:lnTo>
                    <a:pt x="315" y="214"/>
                  </a:lnTo>
                  <a:lnTo>
                    <a:pt x="319" y="218"/>
                  </a:lnTo>
                  <a:lnTo>
                    <a:pt x="322" y="214"/>
                  </a:lnTo>
                  <a:lnTo>
                    <a:pt x="334" y="214"/>
                  </a:lnTo>
                  <a:lnTo>
                    <a:pt x="338" y="213"/>
                  </a:lnTo>
                  <a:lnTo>
                    <a:pt x="342" y="213"/>
                  </a:lnTo>
                  <a:lnTo>
                    <a:pt x="355" y="208"/>
                  </a:lnTo>
                  <a:lnTo>
                    <a:pt x="360" y="204"/>
                  </a:lnTo>
                  <a:lnTo>
                    <a:pt x="359" y="203"/>
                  </a:lnTo>
                  <a:lnTo>
                    <a:pt x="362" y="196"/>
                  </a:lnTo>
                  <a:lnTo>
                    <a:pt x="365" y="188"/>
                  </a:lnTo>
                  <a:lnTo>
                    <a:pt x="372" y="189"/>
                  </a:lnTo>
                  <a:lnTo>
                    <a:pt x="374" y="182"/>
                  </a:lnTo>
                  <a:lnTo>
                    <a:pt x="370" y="179"/>
                  </a:lnTo>
                  <a:lnTo>
                    <a:pt x="361" y="170"/>
                  </a:lnTo>
                  <a:lnTo>
                    <a:pt x="365" y="159"/>
                  </a:lnTo>
                  <a:lnTo>
                    <a:pt x="356" y="159"/>
                  </a:lnTo>
                  <a:lnTo>
                    <a:pt x="353" y="149"/>
                  </a:lnTo>
                  <a:lnTo>
                    <a:pt x="348" y="153"/>
                  </a:lnTo>
                  <a:lnTo>
                    <a:pt x="340" y="153"/>
                  </a:lnTo>
                  <a:lnTo>
                    <a:pt x="339" y="148"/>
                  </a:lnTo>
                  <a:lnTo>
                    <a:pt x="342" y="138"/>
                  </a:lnTo>
                  <a:lnTo>
                    <a:pt x="339" y="134"/>
                  </a:lnTo>
                  <a:lnTo>
                    <a:pt x="330" y="127"/>
                  </a:lnTo>
                  <a:lnTo>
                    <a:pt x="322" y="120"/>
                  </a:lnTo>
                  <a:lnTo>
                    <a:pt x="330" y="116"/>
                  </a:lnTo>
                  <a:lnTo>
                    <a:pt x="334" y="113"/>
                  </a:lnTo>
                  <a:lnTo>
                    <a:pt x="335" y="112"/>
                  </a:lnTo>
                  <a:lnTo>
                    <a:pt x="339" y="115"/>
                  </a:lnTo>
                  <a:lnTo>
                    <a:pt x="342" y="100"/>
                  </a:lnTo>
                  <a:lnTo>
                    <a:pt x="340" y="98"/>
                  </a:lnTo>
                  <a:lnTo>
                    <a:pt x="343" y="93"/>
                  </a:lnTo>
                  <a:lnTo>
                    <a:pt x="351" y="87"/>
                  </a:lnTo>
                  <a:lnTo>
                    <a:pt x="353" y="82"/>
                  </a:lnTo>
                  <a:lnTo>
                    <a:pt x="344" y="77"/>
                  </a:lnTo>
                  <a:lnTo>
                    <a:pt x="332" y="76"/>
                  </a:lnTo>
                  <a:lnTo>
                    <a:pt x="334" y="66"/>
                  </a:lnTo>
                  <a:lnTo>
                    <a:pt x="338" y="64"/>
                  </a:lnTo>
                  <a:lnTo>
                    <a:pt x="362" y="55"/>
                  </a:lnTo>
                  <a:lnTo>
                    <a:pt x="370" y="55"/>
                  </a:lnTo>
                  <a:lnTo>
                    <a:pt x="374" y="51"/>
                  </a:lnTo>
                  <a:lnTo>
                    <a:pt x="382" y="51"/>
                  </a:lnTo>
                  <a:lnTo>
                    <a:pt x="383" y="55"/>
                  </a:lnTo>
                  <a:lnTo>
                    <a:pt x="390" y="49"/>
                  </a:lnTo>
                  <a:lnTo>
                    <a:pt x="399" y="31"/>
                  </a:lnTo>
                  <a:lnTo>
                    <a:pt x="399" y="27"/>
                  </a:lnTo>
                  <a:lnTo>
                    <a:pt x="403" y="18"/>
                  </a:lnTo>
                  <a:lnTo>
                    <a:pt x="406" y="14"/>
                  </a:lnTo>
                  <a:lnTo>
                    <a:pt x="404" y="7"/>
                  </a:lnTo>
                  <a:lnTo>
                    <a:pt x="404" y="2"/>
                  </a:lnTo>
                  <a:lnTo>
                    <a:pt x="424" y="17"/>
                  </a:lnTo>
                  <a:lnTo>
                    <a:pt x="425" y="18"/>
                  </a:lnTo>
                  <a:lnTo>
                    <a:pt x="433" y="18"/>
                  </a:lnTo>
                  <a:lnTo>
                    <a:pt x="437" y="22"/>
                  </a:lnTo>
                  <a:lnTo>
                    <a:pt x="441" y="27"/>
                  </a:lnTo>
                  <a:lnTo>
                    <a:pt x="438" y="28"/>
                  </a:lnTo>
                  <a:lnTo>
                    <a:pt x="438" y="32"/>
                  </a:lnTo>
                  <a:lnTo>
                    <a:pt x="447" y="24"/>
                  </a:lnTo>
                  <a:lnTo>
                    <a:pt x="453" y="23"/>
                  </a:lnTo>
                  <a:lnTo>
                    <a:pt x="455" y="21"/>
                  </a:lnTo>
                  <a:lnTo>
                    <a:pt x="468" y="22"/>
                  </a:lnTo>
                  <a:lnTo>
                    <a:pt x="474" y="19"/>
                  </a:lnTo>
                  <a:lnTo>
                    <a:pt x="481" y="19"/>
                  </a:lnTo>
                  <a:lnTo>
                    <a:pt x="487" y="22"/>
                  </a:lnTo>
                  <a:lnTo>
                    <a:pt x="494" y="19"/>
                  </a:lnTo>
                  <a:lnTo>
                    <a:pt x="492" y="13"/>
                  </a:lnTo>
                  <a:lnTo>
                    <a:pt x="500" y="11"/>
                  </a:lnTo>
                  <a:lnTo>
                    <a:pt x="510" y="2"/>
                  </a:lnTo>
                  <a:lnTo>
                    <a:pt x="51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2">
                    <a:lumMod val="50000"/>
                  </a:schemeClr>
                </a:solidFill>
                <a:effectLst/>
                <a:uLnTx/>
                <a:uFillTx/>
                <a:latin typeface="Calibri"/>
                <a:ea typeface="+mn-ea"/>
                <a:cs typeface="+mn-cs"/>
              </a:endParaRPr>
            </a:p>
          </p:txBody>
        </p:sp>
        <p:sp>
          <p:nvSpPr>
            <p:cNvPr id="81" name="Freeform 105">
              <a:extLst>
                <a:ext uri="{FF2B5EF4-FFF2-40B4-BE49-F238E27FC236}">
                  <a16:creationId xmlns:a16="http://schemas.microsoft.com/office/drawing/2014/main" id="{5702C1F8-44B3-40C1-8693-B7417D6572D6}"/>
                </a:ext>
              </a:extLst>
            </p:cNvPr>
            <p:cNvSpPr>
              <a:spLocks/>
            </p:cNvSpPr>
            <p:nvPr/>
          </p:nvSpPr>
          <p:spPr bwMode="auto">
            <a:xfrm>
              <a:off x="6198158" y="1914536"/>
              <a:ext cx="749117" cy="673567"/>
            </a:xfrm>
            <a:custGeom>
              <a:avLst/>
              <a:gdLst/>
              <a:ahLst/>
              <a:cxnLst>
                <a:cxn ang="0">
                  <a:pos x="509" y="22"/>
                </a:cxn>
                <a:cxn ang="0">
                  <a:pos x="490" y="49"/>
                </a:cxn>
                <a:cxn ang="0">
                  <a:pos x="519" y="74"/>
                </a:cxn>
                <a:cxn ang="0">
                  <a:pos x="532" y="104"/>
                </a:cxn>
                <a:cxn ang="0">
                  <a:pos x="559" y="138"/>
                </a:cxn>
                <a:cxn ang="0">
                  <a:pos x="566" y="163"/>
                </a:cxn>
                <a:cxn ang="0">
                  <a:pos x="540" y="171"/>
                </a:cxn>
                <a:cxn ang="0">
                  <a:pos x="504" y="184"/>
                </a:cxn>
                <a:cxn ang="0">
                  <a:pos x="491" y="170"/>
                </a:cxn>
                <a:cxn ang="0">
                  <a:pos x="469" y="170"/>
                </a:cxn>
                <a:cxn ang="0">
                  <a:pos x="448" y="203"/>
                </a:cxn>
                <a:cxn ang="0">
                  <a:pos x="400" y="218"/>
                </a:cxn>
                <a:cxn ang="0">
                  <a:pos x="409" y="245"/>
                </a:cxn>
                <a:cxn ang="0">
                  <a:pos x="400" y="265"/>
                </a:cxn>
                <a:cxn ang="0">
                  <a:pos x="408" y="290"/>
                </a:cxn>
                <a:cxn ang="0">
                  <a:pos x="422" y="311"/>
                </a:cxn>
                <a:cxn ang="0">
                  <a:pos x="438" y="341"/>
                </a:cxn>
                <a:cxn ang="0">
                  <a:pos x="421" y="360"/>
                </a:cxn>
                <a:cxn ang="0">
                  <a:pos x="385" y="370"/>
                </a:cxn>
                <a:cxn ang="0">
                  <a:pos x="370" y="389"/>
                </a:cxn>
                <a:cxn ang="0">
                  <a:pos x="364" y="410"/>
                </a:cxn>
                <a:cxn ang="0">
                  <a:pos x="336" y="417"/>
                </a:cxn>
                <a:cxn ang="0">
                  <a:pos x="306" y="404"/>
                </a:cxn>
                <a:cxn ang="0">
                  <a:pos x="273" y="427"/>
                </a:cxn>
                <a:cxn ang="0">
                  <a:pos x="264" y="437"/>
                </a:cxn>
                <a:cxn ang="0">
                  <a:pos x="247" y="437"/>
                </a:cxn>
                <a:cxn ang="0">
                  <a:pos x="238" y="450"/>
                </a:cxn>
                <a:cxn ang="0">
                  <a:pos x="227" y="471"/>
                </a:cxn>
                <a:cxn ang="0">
                  <a:pos x="222" y="489"/>
                </a:cxn>
                <a:cxn ang="0">
                  <a:pos x="200" y="520"/>
                </a:cxn>
                <a:cxn ang="0">
                  <a:pos x="172" y="514"/>
                </a:cxn>
                <a:cxn ang="0">
                  <a:pos x="160" y="522"/>
                </a:cxn>
                <a:cxn ang="0">
                  <a:pos x="129" y="510"/>
                </a:cxn>
                <a:cxn ang="0">
                  <a:pos x="141" y="475"/>
                </a:cxn>
                <a:cxn ang="0">
                  <a:pos x="103" y="468"/>
                </a:cxn>
                <a:cxn ang="0">
                  <a:pos x="77" y="470"/>
                </a:cxn>
                <a:cxn ang="0">
                  <a:pos x="45" y="485"/>
                </a:cxn>
                <a:cxn ang="0">
                  <a:pos x="32" y="470"/>
                </a:cxn>
                <a:cxn ang="0">
                  <a:pos x="32" y="433"/>
                </a:cxn>
                <a:cxn ang="0">
                  <a:pos x="21" y="407"/>
                </a:cxn>
                <a:cxn ang="0">
                  <a:pos x="44" y="369"/>
                </a:cxn>
                <a:cxn ang="0">
                  <a:pos x="52" y="320"/>
                </a:cxn>
                <a:cxn ang="0">
                  <a:pos x="51" y="285"/>
                </a:cxn>
                <a:cxn ang="0">
                  <a:pos x="52" y="265"/>
                </a:cxn>
                <a:cxn ang="0">
                  <a:pos x="60" y="231"/>
                </a:cxn>
                <a:cxn ang="0">
                  <a:pos x="18" y="207"/>
                </a:cxn>
                <a:cxn ang="0">
                  <a:pos x="4" y="155"/>
                </a:cxn>
                <a:cxn ang="0">
                  <a:pos x="15" y="124"/>
                </a:cxn>
                <a:cxn ang="0">
                  <a:pos x="25" y="85"/>
                </a:cxn>
                <a:cxn ang="0">
                  <a:pos x="77" y="80"/>
                </a:cxn>
                <a:cxn ang="0">
                  <a:pos x="96" y="108"/>
                </a:cxn>
                <a:cxn ang="0">
                  <a:pos x="128" y="115"/>
                </a:cxn>
                <a:cxn ang="0">
                  <a:pos x="179" y="120"/>
                </a:cxn>
                <a:cxn ang="0">
                  <a:pos x="201" y="64"/>
                </a:cxn>
                <a:cxn ang="0">
                  <a:pos x="219" y="45"/>
                </a:cxn>
                <a:cxn ang="0">
                  <a:pos x="260" y="38"/>
                </a:cxn>
                <a:cxn ang="0">
                  <a:pos x="289" y="45"/>
                </a:cxn>
                <a:cxn ang="0">
                  <a:pos x="317" y="32"/>
                </a:cxn>
                <a:cxn ang="0">
                  <a:pos x="374" y="38"/>
                </a:cxn>
                <a:cxn ang="0">
                  <a:pos x="398" y="36"/>
                </a:cxn>
                <a:cxn ang="0">
                  <a:pos x="443" y="17"/>
                </a:cxn>
                <a:cxn ang="0">
                  <a:pos x="479" y="5"/>
                </a:cxn>
              </a:cxnLst>
              <a:rect l="0" t="0" r="r" b="b"/>
              <a:pathLst>
                <a:path w="585" h="526">
                  <a:moveTo>
                    <a:pt x="507" y="0"/>
                  </a:moveTo>
                  <a:lnTo>
                    <a:pt x="515" y="2"/>
                  </a:lnTo>
                  <a:lnTo>
                    <a:pt x="519" y="8"/>
                  </a:lnTo>
                  <a:lnTo>
                    <a:pt x="511" y="11"/>
                  </a:lnTo>
                  <a:lnTo>
                    <a:pt x="509" y="22"/>
                  </a:lnTo>
                  <a:lnTo>
                    <a:pt x="496" y="25"/>
                  </a:lnTo>
                  <a:lnTo>
                    <a:pt x="487" y="27"/>
                  </a:lnTo>
                  <a:lnTo>
                    <a:pt x="486" y="30"/>
                  </a:lnTo>
                  <a:lnTo>
                    <a:pt x="490" y="40"/>
                  </a:lnTo>
                  <a:lnTo>
                    <a:pt x="490" y="49"/>
                  </a:lnTo>
                  <a:lnTo>
                    <a:pt x="499" y="57"/>
                  </a:lnTo>
                  <a:lnTo>
                    <a:pt x="492" y="64"/>
                  </a:lnTo>
                  <a:lnTo>
                    <a:pt x="507" y="70"/>
                  </a:lnTo>
                  <a:lnTo>
                    <a:pt x="512" y="81"/>
                  </a:lnTo>
                  <a:lnTo>
                    <a:pt x="519" y="74"/>
                  </a:lnTo>
                  <a:lnTo>
                    <a:pt x="525" y="74"/>
                  </a:lnTo>
                  <a:lnTo>
                    <a:pt x="532" y="85"/>
                  </a:lnTo>
                  <a:lnTo>
                    <a:pt x="537" y="91"/>
                  </a:lnTo>
                  <a:lnTo>
                    <a:pt x="533" y="99"/>
                  </a:lnTo>
                  <a:lnTo>
                    <a:pt x="532" y="104"/>
                  </a:lnTo>
                  <a:lnTo>
                    <a:pt x="530" y="111"/>
                  </a:lnTo>
                  <a:lnTo>
                    <a:pt x="533" y="114"/>
                  </a:lnTo>
                  <a:lnTo>
                    <a:pt x="543" y="114"/>
                  </a:lnTo>
                  <a:lnTo>
                    <a:pt x="551" y="119"/>
                  </a:lnTo>
                  <a:lnTo>
                    <a:pt x="559" y="138"/>
                  </a:lnTo>
                  <a:lnTo>
                    <a:pt x="579" y="149"/>
                  </a:lnTo>
                  <a:lnTo>
                    <a:pt x="584" y="150"/>
                  </a:lnTo>
                  <a:lnTo>
                    <a:pt x="585" y="152"/>
                  </a:lnTo>
                  <a:lnTo>
                    <a:pt x="576" y="154"/>
                  </a:lnTo>
                  <a:lnTo>
                    <a:pt x="566" y="163"/>
                  </a:lnTo>
                  <a:lnTo>
                    <a:pt x="558" y="165"/>
                  </a:lnTo>
                  <a:lnTo>
                    <a:pt x="560" y="171"/>
                  </a:lnTo>
                  <a:lnTo>
                    <a:pt x="553" y="174"/>
                  </a:lnTo>
                  <a:lnTo>
                    <a:pt x="547" y="171"/>
                  </a:lnTo>
                  <a:lnTo>
                    <a:pt x="540" y="171"/>
                  </a:lnTo>
                  <a:lnTo>
                    <a:pt x="534" y="174"/>
                  </a:lnTo>
                  <a:lnTo>
                    <a:pt x="521" y="173"/>
                  </a:lnTo>
                  <a:lnTo>
                    <a:pt x="519" y="175"/>
                  </a:lnTo>
                  <a:lnTo>
                    <a:pt x="513" y="176"/>
                  </a:lnTo>
                  <a:lnTo>
                    <a:pt x="504" y="184"/>
                  </a:lnTo>
                  <a:lnTo>
                    <a:pt x="504" y="180"/>
                  </a:lnTo>
                  <a:lnTo>
                    <a:pt x="507" y="179"/>
                  </a:lnTo>
                  <a:lnTo>
                    <a:pt x="503" y="174"/>
                  </a:lnTo>
                  <a:lnTo>
                    <a:pt x="499" y="170"/>
                  </a:lnTo>
                  <a:lnTo>
                    <a:pt x="491" y="170"/>
                  </a:lnTo>
                  <a:lnTo>
                    <a:pt x="490" y="169"/>
                  </a:lnTo>
                  <a:lnTo>
                    <a:pt x="470" y="154"/>
                  </a:lnTo>
                  <a:lnTo>
                    <a:pt x="470" y="159"/>
                  </a:lnTo>
                  <a:lnTo>
                    <a:pt x="472" y="166"/>
                  </a:lnTo>
                  <a:lnTo>
                    <a:pt x="469" y="170"/>
                  </a:lnTo>
                  <a:lnTo>
                    <a:pt x="465" y="179"/>
                  </a:lnTo>
                  <a:lnTo>
                    <a:pt x="465" y="183"/>
                  </a:lnTo>
                  <a:lnTo>
                    <a:pt x="456" y="201"/>
                  </a:lnTo>
                  <a:lnTo>
                    <a:pt x="449" y="207"/>
                  </a:lnTo>
                  <a:lnTo>
                    <a:pt x="448" y="203"/>
                  </a:lnTo>
                  <a:lnTo>
                    <a:pt x="440" y="203"/>
                  </a:lnTo>
                  <a:lnTo>
                    <a:pt x="436" y="207"/>
                  </a:lnTo>
                  <a:lnTo>
                    <a:pt x="428" y="207"/>
                  </a:lnTo>
                  <a:lnTo>
                    <a:pt x="404" y="216"/>
                  </a:lnTo>
                  <a:lnTo>
                    <a:pt x="400" y="218"/>
                  </a:lnTo>
                  <a:lnTo>
                    <a:pt x="398" y="228"/>
                  </a:lnTo>
                  <a:lnTo>
                    <a:pt x="410" y="229"/>
                  </a:lnTo>
                  <a:lnTo>
                    <a:pt x="419" y="234"/>
                  </a:lnTo>
                  <a:lnTo>
                    <a:pt x="417" y="239"/>
                  </a:lnTo>
                  <a:lnTo>
                    <a:pt x="409" y="245"/>
                  </a:lnTo>
                  <a:lnTo>
                    <a:pt x="406" y="250"/>
                  </a:lnTo>
                  <a:lnTo>
                    <a:pt x="408" y="252"/>
                  </a:lnTo>
                  <a:lnTo>
                    <a:pt x="405" y="267"/>
                  </a:lnTo>
                  <a:lnTo>
                    <a:pt x="401" y="264"/>
                  </a:lnTo>
                  <a:lnTo>
                    <a:pt x="400" y="265"/>
                  </a:lnTo>
                  <a:lnTo>
                    <a:pt x="396" y="268"/>
                  </a:lnTo>
                  <a:lnTo>
                    <a:pt x="388" y="272"/>
                  </a:lnTo>
                  <a:lnTo>
                    <a:pt x="396" y="279"/>
                  </a:lnTo>
                  <a:lnTo>
                    <a:pt x="405" y="286"/>
                  </a:lnTo>
                  <a:lnTo>
                    <a:pt x="408" y="290"/>
                  </a:lnTo>
                  <a:lnTo>
                    <a:pt x="405" y="300"/>
                  </a:lnTo>
                  <a:lnTo>
                    <a:pt x="406" y="305"/>
                  </a:lnTo>
                  <a:lnTo>
                    <a:pt x="414" y="305"/>
                  </a:lnTo>
                  <a:lnTo>
                    <a:pt x="419" y="301"/>
                  </a:lnTo>
                  <a:lnTo>
                    <a:pt x="422" y="311"/>
                  </a:lnTo>
                  <a:lnTo>
                    <a:pt x="431" y="311"/>
                  </a:lnTo>
                  <a:lnTo>
                    <a:pt x="427" y="322"/>
                  </a:lnTo>
                  <a:lnTo>
                    <a:pt x="436" y="331"/>
                  </a:lnTo>
                  <a:lnTo>
                    <a:pt x="440" y="334"/>
                  </a:lnTo>
                  <a:lnTo>
                    <a:pt x="438" y="341"/>
                  </a:lnTo>
                  <a:lnTo>
                    <a:pt x="431" y="340"/>
                  </a:lnTo>
                  <a:lnTo>
                    <a:pt x="428" y="348"/>
                  </a:lnTo>
                  <a:lnTo>
                    <a:pt x="425" y="355"/>
                  </a:lnTo>
                  <a:lnTo>
                    <a:pt x="426" y="356"/>
                  </a:lnTo>
                  <a:lnTo>
                    <a:pt x="421" y="360"/>
                  </a:lnTo>
                  <a:lnTo>
                    <a:pt x="408" y="365"/>
                  </a:lnTo>
                  <a:lnTo>
                    <a:pt x="404" y="365"/>
                  </a:lnTo>
                  <a:lnTo>
                    <a:pt x="400" y="366"/>
                  </a:lnTo>
                  <a:lnTo>
                    <a:pt x="388" y="366"/>
                  </a:lnTo>
                  <a:lnTo>
                    <a:pt x="385" y="370"/>
                  </a:lnTo>
                  <a:lnTo>
                    <a:pt x="381" y="366"/>
                  </a:lnTo>
                  <a:lnTo>
                    <a:pt x="379" y="366"/>
                  </a:lnTo>
                  <a:lnTo>
                    <a:pt x="363" y="372"/>
                  </a:lnTo>
                  <a:lnTo>
                    <a:pt x="367" y="382"/>
                  </a:lnTo>
                  <a:lnTo>
                    <a:pt x="370" y="389"/>
                  </a:lnTo>
                  <a:lnTo>
                    <a:pt x="366" y="389"/>
                  </a:lnTo>
                  <a:lnTo>
                    <a:pt x="358" y="391"/>
                  </a:lnTo>
                  <a:lnTo>
                    <a:pt x="363" y="394"/>
                  </a:lnTo>
                  <a:lnTo>
                    <a:pt x="359" y="399"/>
                  </a:lnTo>
                  <a:lnTo>
                    <a:pt x="364" y="410"/>
                  </a:lnTo>
                  <a:lnTo>
                    <a:pt x="363" y="411"/>
                  </a:lnTo>
                  <a:lnTo>
                    <a:pt x="364" y="417"/>
                  </a:lnTo>
                  <a:lnTo>
                    <a:pt x="347" y="420"/>
                  </a:lnTo>
                  <a:lnTo>
                    <a:pt x="347" y="417"/>
                  </a:lnTo>
                  <a:lnTo>
                    <a:pt x="336" y="417"/>
                  </a:lnTo>
                  <a:lnTo>
                    <a:pt x="334" y="402"/>
                  </a:lnTo>
                  <a:lnTo>
                    <a:pt x="325" y="400"/>
                  </a:lnTo>
                  <a:lnTo>
                    <a:pt x="315" y="400"/>
                  </a:lnTo>
                  <a:lnTo>
                    <a:pt x="309" y="402"/>
                  </a:lnTo>
                  <a:lnTo>
                    <a:pt x="306" y="404"/>
                  </a:lnTo>
                  <a:lnTo>
                    <a:pt x="298" y="412"/>
                  </a:lnTo>
                  <a:lnTo>
                    <a:pt x="277" y="411"/>
                  </a:lnTo>
                  <a:lnTo>
                    <a:pt x="281" y="423"/>
                  </a:lnTo>
                  <a:lnTo>
                    <a:pt x="281" y="424"/>
                  </a:lnTo>
                  <a:lnTo>
                    <a:pt x="273" y="427"/>
                  </a:lnTo>
                  <a:lnTo>
                    <a:pt x="273" y="432"/>
                  </a:lnTo>
                  <a:lnTo>
                    <a:pt x="270" y="433"/>
                  </a:lnTo>
                  <a:lnTo>
                    <a:pt x="270" y="438"/>
                  </a:lnTo>
                  <a:lnTo>
                    <a:pt x="268" y="438"/>
                  </a:lnTo>
                  <a:lnTo>
                    <a:pt x="264" y="437"/>
                  </a:lnTo>
                  <a:lnTo>
                    <a:pt x="260" y="430"/>
                  </a:lnTo>
                  <a:lnTo>
                    <a:pt x="257" y="432"/>
                  </a:lnTo>
                  <a:lnTo>
                    <a:pt x="256" y="429"/>
                  </a:lnTo>
                  <a:lnTo>
                    <a:pt x="256" y="434"/>
                  </a:lnTo>
                  <a:lnTo>
                    <a:pt x="247" y="437"/>
                  </a:lnTo>
                  <a:lnTo>
                    <a:pt x="244" y="434"/>
                  </a:lnTo>
                  <a:lnTo>
                    <a:pt x="245" y="437"/>
                  </a:lnTo>
                  <a:lnTo>
                    <a:pt x="243" y="442"/>
                  </a:lnTo>
                  <a:lnTo>
                    <a:pt x="243" y="448"/>
                  </a:lnTo>
                  <a:lnTo>
                    <a:pt x="238" y="450"/>
                  </a:lnTo>
                  <a:lnTo>
                    <a:pt x="240" y="451"/>
                  </a:lnTo>
                  <a:lnTo>
                    <a:pt x="240" y="455"/>
                  </a:lnTo>
                  <a:lnTo>
                    <a:pt x="234" y="462"/>
                  </a:lnTo>
                  <a:lnTo>
                    <a:pt x="234" y="468"/>
                  </a:lnTo>
                  <a:lnTo>
                    <a:pt x="227" y="471"/>
                  </a:lnTo>
                  <a:lnTo>
                    <a:pt x="226" y="474"/>
                  </a:lnTo>
                  <a:lnTo>
                    <a:pt x="227" y="482"/>
                  </a:lnTo>
                  <a:lnTo>
                    <a:pt x="230" y="485"/>
                  </a:lnTo>
                  <a:lnTo>
                    <a:pt x="222" y="484"/>
                  </a:lnTo>
                  <a:lnTo>
                    <a:pt x="222" y="489"/>
                  </a:lnTo>
                  <a:lnTo>
                    <a:pt x="221" y="505"/>
                  </a:lnTo>
                  <a:lnTo>
                    <a:pt x="213" y="512"/>
                  </a:lnTo>
                  <a:lnTo>
                    <a:pt x="211" y="517"/>
                  </a:lnTo>
                  <a:lnTo>
                    <a:pt x="206" y="520"/>
                  </a:lnTo>
                  <a:lnTo>
                    <a:pt x="200" y="520"/>
                  </a:lnTo>
                  <a:lnTo>
                    <a:pt x="189" y="510"/>
                  </a:lnTo>
                  <a:lnTo>
                    <a:pt x="184" y="514"/>
                  </a:lnTo>
                  <a:lnTo>
                    <a:pt x="176" y="514"/>
                  </a:lnTo>
                  <a:lnTo>
                    <a:pt x="176" y="510"/>
                  </a:lnTo>
                  <a:lnTo>
                    <a:pt x="172" y="514"/>
                  </a:lnTo>
                  <a:lnTo>
                    <a:pt x="172" y="516"/>
                  </a:lnTo>
                  <a:lnTo>
                    <a:pt x="163" y="523"/>
                  </a:lnTo>
                  <a:lnTo>
                    <a:pt x="164" y="517"/>
                  </a:lnTo>
                  <a:lnTo>
                    <a:pt x="162" y="522"/>
                  </a:lnTo>
                  <a:lnTo>
                    <a:pt x="160" y="522"/>
                  </a:lnTo>
                  <a:lnTo>
                    <a:pt x="155" y="526"/>
                  </a:lnTo>
                  <a:lnTo>
                    <a:pt x="149" y="521"/>
                  </a:lnTo>
                  <a:lnTo>
                    <a:pt x="151" y="516"/>
                  </a:lnTo>
                  <a:lnTo>
                    <a:pt x="138" y="510"/>
                  </a:lnTo>
                  <a:lnTo>
                    <a:pt x="129" y="510"/>
                  </a:lnTo>
                  <a:lnTo>
                    <a:pt x="134" y="496"/>
                  </a:lnTo>
                  <a:lnTo>
                    <a:pt x="141" y="487"/>
                  </a:lnTo>
                  <a:lnTo>
                    <a:pt x="138" y="482"/>
                  </a:lnTo>
                  <a:lnTo>
                    <a:pt x="140" y="476"/>
                  </a:lnTo>
                  <a:lnTo>
                    <a:pt x="141" y="475"/>
                  </a:lnTo>
                  <a:lnTo>
                    <a:pt x="129" y="468"/>
                  </a:lnTo>
                  <a:lnTo>
                    <a:pt x="123" y="465"/>
                  </a:lnTo>
                  <a:lnTo>
                    <a:pt x="116" y="466"/>
                  </a:lnTo>
                  <a:lnTo>
                    <a:pt x="108" y="463"/>
                  </a:lnTo>
                  <a:lnTo>
                    <a:pt x="103" y="468"/>
                  </a:lnTo>
                  <a:lnTo>
                    <a:pt x="102" y="465"/>
                  </a:lnTo>
                  <a:lnTo>
                    <a:pt x="89" y="465"/>
                  </a:lnTo>
                  <a:lnTo>
                    <a:pt x="86" y="466"/>
                  </a:lnTo>
                  <a:lnTo>
                    <a:pt x="78" y="468"/>
                  </a:lnTo>
                  <a:lnTo>
                    <a:pt x="77" y="470"/>
                  </a:lnTo>
                  <a:lnTo>
                    <a:pt x="72" y="479"/>
                  </a:lnTo>
                  <a:lnTo>
                    <a:pt x="70" y="476"/>
                  </a:lnTo>
                  <a:lnTo>
                    <a:pt x="60" y="480"/>
                  </a:lnTo>
                  <a:lnTo>
                    <a:pt x="56" y="483"/>
                  </a:lnTo>
                  <a:lnTo>
                    <a:pt x="45" y="485"/>
                  </a:lnTo>
                  <a:lnTo>
                    <a:pt x="44" y="484"/>
                  </a:lnTo>
                  <a:lnTo>
                    <a:pt x="40" y="476"/>
                  </a:lnTo>
                  <a:lnTo>
                    <a:pt x="45" y="474"/>
                  </a:lnTo>
                  <a:lnTo>
                    <a:pt x="39" y="471"/>
                  </a:lnTo>
                  <a:lnTo>
                    <a:pt x="32" y="470"/>
                  </a:lnTo>
                  <a:lnTo>
                    <a:pt x="32" y="451"/>
                  </a:lnTo>
                  <a:lnTo>
                    <a:pt x="30" y="448"/>
                  </a:lnTo>
                  <a:lnTo>
                    <a:pt x="32" y="444"/>
                  </a:lnTo>
                  <a:lnTo>
                    <a:pt x="35" y="441"/>
                  </a:lnTo>
                  <a:lnTo>
                    <a:pt x="32" y="433"/>
                  </a:lnTo>
                  <a:lnTo>
                    <a:pt x="30" y="430"/>
                  </a:lnTo>
                  <a:lnTo>
                    <a:pt x="30" y="428"/>
                  </a:lnTo>
                  <a:lnTo>
                    <a:pt x="28" y="417"/>
                  </a:lnTo>
                  <a:lnTo>
                    <a:pt x="18" y="413"/>
                  </a:lnTo>
                  <a:lnTo>
                    <a:pt x="21" y="407"/>
                  </a:lnTo>
                  <a:lnTo>
                    <a:pt x="26" y="398"/>
                  </a:lnTo>
                  <a:lnTo>
                    <a:pt x="28" y="394"/>
                  </a:lnTo>
                  <a:lnTo>
                    <a:pt x="28" y="383"/>
                  </a:lnTo>
                  <a:lnTo>
                    <a:pt x="35" y="378"/>
                  </a:lnTo>
                  <a:lnTo>
                    <a:pt x="44" y="369"/>
                  </a:lnTo>
                  <a:lnTo>
                    <a:pt x="48" y="351"/>
                  </a:lnTo>
                  <a:lnTo>
                    <a:pt x="49" y="345"/>
                  </a:lnTo>
                  <a:lnTo>
                    <a:pt x="45" y="336"/>
                  </a:lnTo>
                  <a:lnTo>
                    <a:pt x="52" y="322"/>
                  </a:lnTo>
                  <a:lnTo>
                    <a:pt x="52" y="320"/>
                  </a:lnTo>
                  <a:lnTo>
                    <a:pt x="56" y="315"/>
                  </a:lnTo>
                  <a:lnTo>
                    <a:pt x="55" y="306"/>
                  </a:lnTo>
                  <a:lnTo>
                    <a:pt x="49" y="300"/>
                  </a:lnTo>
                  <a:lnTo>
                    <a:pt x="55" y="294"/>
                  </a:lnTo>
                  <a:lnTo>
                    <a:pt x="51" y="285"/>
                  </a:lnTo>
                  <a:lnTo>
                    <a:pt x="38" y="277"/>
                  </a:lnTo>
                  <a:lnTo>
                    <a:pt x="40" y="273"/>
                  </a:lnTo>
                  <a:lnTo>
                    <a:pt x="45" y="272"/>
                  </a:lnTo>
                  <a:lnTo>
                    <a:pt x="45" y="268"/>
                  </a:lnTo>
                  <a:lnTo>
                    <a:pt x="52" y="265"/>
                  </a:lnTo>
                  <a:lnTo>
                    <a:pt x="62" y="264"/>
                  </a:lnTo>
                  <a:lnTo>
                    <a:pt x="69" y="254"/>
                  </a:lnTo>
                  <a:lnTo>
                    <a:pt x="66" y="247"/>
                  </a:lnTo>
                  <a:lnTo>
                    <a:pt x="68" y="238"/>
                  </a:lnTo>
                  <a:lnTo>
                    <a:pt x="60" y="231"/>
                  </a:lnTo>
                  <a:lnTo>
                    <a:pt x="48" y="225"/>
                  </a:lnTo>
                  <a:lnTo>
                    <a:pt x="40" y="221"/>
                  </a:lnTo>
                  <a:lnTo>
                    <a:pt x="26" y="221"/>
                  </a:lnTo>
                  <a:lnTo>
                    <a:pt x="19" y="214"/>
                  </a:lnTo>
                  <a:lnTo>
                    <a:pt x="18" y="207"/>
                  </a:lnTo>
                  <a:lnTo>
                    <a:pt x="26" y="200"/>
                  </a:lnTo>
                  <a:lnTo>
                    <a:pt x="30" y="176"/>
                  </a:lnTo>
                  <a:lnTo>
                    <a:pt x="17" y="166"/>
                  </a:lnTo>
                  <a:lnTo>
                    <a:pt x="6" y="169"/>
                  </a:lnTo>
                  <a:lnTo>
                    <a:pt x="4" y="155"/>
                  </a:lnTo>
                  <a:lnTo>
                    <a:pt x="0" y="149"/>
                  </a:lnTo>
                  <a:lnTo>
                    <a:pt x="8" y="142"/>
                  </a:lnTo>
                  <a:lnTo>
                    <a:pt x="9" y="136"/>
                  </a:lnTo>
                  <a:lnTo>
                    <a:pt x="5" y="131"/>
                  </a:lnTo>
                  <a:lnTo>
                    <a:pt x="15" y="124"/>
                  </a:lnTo>
                  <a:lnTo>
                    <a:pt x="17" y="124"/>
                  </a:lnTo>
                  <a:lnTo>
                    <a:pt x="11" y="112"/>
                  </a:lnTo>
                  <a:lnTo>
                    <a:pt x="10" y="108"/>
                  </a:lnTo>
                  <a:lnTo>
                    <a:pt x="18" y="104"/>
                  </a:lnTo>
                  <a:lnTo>
                    <a:pt x="25" y="85"/>
                  </a:lnTo>
                  <a:lnTo>
                    <a:pt x="38" y="90"/>
                  </a:lnTo>
                  <a:lnTo>
                    <a:pt x="47" y="89"/>
                  </a:lnTo>
                  <a:lnTo>
                    <a:pt x="47" y="91"/>
                  </a:lnTo>
                  <a:lnTo>
                    <a:pt x="68" y="82"/>
                  </a:lnTo>
                  <a:lnTo>
                    <a:pt x="77" y="80"/>
                  </a:lnTo>
                  <a:lnTo>
                    <a:pt x="87" y="83"/>
                  </a:lnTo>
                  <a:lnTo>
                    <a:pt x="89" y="89"/>
                  </a:lnTo>
                  <a:lnTo>
                    <a:pt x="92" y="91"/>
                  </a:lnTo>
                  <a:lnTo>
                    <a:pt x="107" y="99"/>
                  </a:lnTo>
                  <a:lnTo>
                    <a:pt x="96" y="108"/>
                  </a:lnTo>
                  <a:lnTo>
                    <a:pt x="96" y="111"/>
                  </a:lnTo>
                  <a:lnTo>
                    <a:pt x="108" y="111"/>
                  </a:lnTo>
                  <a:lnTo>
                    <a:pt x="112" y="110"/>
                  </a:lnTo>
                  <a:lnTo>
                    <a:pt x="123" y="118"/>
                  </a:lnTo>
                  <a:lnTo>
                    <a:pt x="128" y="115"/>
                  </a:lnTo>
                  <a:lnTo>
                    <a:pt x="141" y="121"/>
                  </a:lnTo>
                  <a:lnTo>
                    <a:pt x="154" y="118"/>
                  </a:lnTo>
                  <a:lnTo>
                    <a:pt x="174" y="119"/>
                  </a:lnTo>
                  <a:lnTo>
                    <a:pt x="175" y="119"/>
                  </a:lnTo>
                  <a:lnTo>
                    <a:pt x="179" y="120"/>
                  </a:lnTo>
                  <a:lnTo>
                    <a:pt x="185" y="104"/>
                  </a:lnTo>
                  <a:lnTo>
                    <a:pt x="196" y="99"/>
                  </a:lnTo>
                  <a:lnTo>
                    <a:pt x="192" y="87"/>
                  </a:lnTo>
                  <a:lnTo>
                    <a:pt x="200" y="72"/>
                  </a:lnTo>
                  <a:lnTo>
                    <a:pt x="201" y="64"/>
                  </a:lnTo>
                  <a:lnTo>
                    <a:pt x="202" y="60"/>
                  </a:lnTo>
                  <a:lnTo>
                    <a:pt x="206" y="59"/>
                  </a:lnTo>
                  <a:lnTo>
                    <a:pt x="214" y="57"/>
                  </a:lnTo>
                  <a:lnTo>
                    <a:pt x="219" y="52"/>
                  </a:lnTo>
                  <a:lnTo>
                    <a:pt x="219" y="45"/>
                  </a:lnTo>
                  <a:lnTo>
                    <a:pt x="230" y="43"/>
                  </a:lnTo>
                  <a:lnTo>
                    <a:pt x="232" y="45"/>
                  </a:lnTo>
                  <a:lnTo>
                    <a:pt x="240" y="43"/>
                  </a:lnTo>
                  <a:lnTo>
                    <a:pt x="253" y="38"/>
                  </a:lnTo>
                  <a:lnTo>
                    <a:pt x="260" y="38"/>
                  </a:lnTo>
                  <a:lnTo>
                    <a:pt x="264" y="36"/>
                  </a:lnTo>
                  <a:lnTo>
                    <a:pt x="268" y="36"/>
                  </a:lnTo>
                  <a:lnTo>
                    <a:pt x="274" y="38"/>
                  </a:lnTo>
                  <a:lnTo>
                    <a:pt x="281" y="43"/>
                  </a:lnTo>
                  <a:lnTo>
                    <a:pt x="289" y="45"/>
                  </a:lnTo>
                  <a:lnTo>
                    <a:pt x="296" y="40"/>
                  </a:lnTo>
                  <a:lnTo>
                    <a:pt x="299" y="36"/>
                  </a:lnTo>
                  <a:lnTo>
                    <a:pt x="303" y="35"/>
                  </a:lnTo>
                  <a:lnTo>
                    <a:pt x="307" y="28"/>
                  </a:lnTo>
                  <a:lnTo>
                    <a:pt x="317" y="32"/>
                  </a:lnTo>
                  <a:lnTo>
                    <a:pt x="323" y="39"/>
                  </a:lnTo>
                  <a:lnTo>
                    <a:pt x="336" y="31"/>
                  </a:lnTo>
                  <a:lnTo>
                    <a:pt x="347" y="28"/>
                  </a:lnTo>
                  <a:lnTo>
                    <a:pt x="358" y="36"/>
                  </a:lnTo>
                  <a:lnTo>
                    <a:pt x="374" y="38"/>
                  </a:lnTo>
                  <a:lnTo>
                    <a:pt x="377" y="43"/>
                  </a:lnTo>
                  <a:lnTo>
                    <a:pt x="380" y="45"/>
                  </a:lnTo>
                  <a:lnTo>
                    <a:pt x="387" y="40"/>
                  </a:lnTo>
                  <a:lnTo>
                    <a:pt x="393" y="36"/>
                  </a:lnTo>
                  <a:lnTo>
                    <a:pt x="398" y="36"/>
                  </a:lnTo>
                  <a:lnTo>
                    <a:pt x="411" y="31"/>
                  </a:lnTo>
                  <a:lnTo>
                    <a:pt x="415" y="27"/>
                  </a:lnTo>
                  <a:lnTo>
                    <a:pt x="418" y="28"/>
                  </a:lnTo>
                  <a:lnTo>
                    <a:pt x="435" y="18"/>
                  </a:lnTo>
                  <a:lnTo>
                    <a:pt x="443" y="17"/>
                  </a:lnTo>
                  <a:lnTo>
                    <a:pt x="452" y="15"/>
                  </a:lnTo>
                  <a:lnTo>
                    <a:pt x="460" y="14"/>
                  </a:lnTo>
                  <a:lnTo>
                    <a:pt x="468" y="10"/>
                  </a:lnTo>
                  <a:lnTo>
                    <a:pt x="473" y="10"/>
                  </a:lnTo>
                  <a:lnTo>
                    <a:pt x="479" y="5"/>
                  </a:lnTo>
                  <a:lnTo>
                    <a:pt x="487" y="5"/>
                  </a:lnTo>
                  <a:lnTo>
                    <a:pt x="50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2">
                    <a:lumMod val="50000"/>
                  </a:schemeClr>
                </a:solidFill>
                <a:effectLst/>
                <a:uLnTx/>
                <a:uFillTx/>
                <a:latin typeface="Calibri"/>
                <a:ea typeface="+mn-ea"/>
                <a:cs typeface="+mn-cs"/>
              </a:endParaRPr>
            </a:p>
          </p:txBody>
        </p:sp>
      </p:grpSp>
      <p:grpSp>
        <p:nvGrpSpPr>
          <p:cNvPr id="82" name="Gruppo 81">
            <a:extLst>
              <a:ext uri="{FF2B5EF4-FFF2-40B4-BE49-F238E27FC236}">
                <a16:creationId xmlns:a16="http://schemas.microsoft.com/office/drawing/2014/main" id="{BF00E386-373E-4381-A46A-9899F679FDF8}"/>
              </a:ext>
            </a:extLst>
          </p:cNvPr>
          <p:cNvGrpSpPr>
            <a:grpSpLocks noChangeAspect="1"/>
          </p:cNvGrpSpPr>
          <p:nvPr/>
        </p:nvGrpSpPr>
        <p:grpSpPr>
          <a:xfrm>
            <a:off x="6478093" y="2077724"/>
            <a:ext cx="316797" cy="300026"/>
            <a:chOff x="3920239" y="2351140"/>
            <a:chExt cx="1552020" cy="1557146"/>
          </a:xfrm>
          <a:solidFill>
            <a:srgbClr val="009900"/>
          </a:solidFill>
        </p:grpSpPr>
        <p:sp>
          <p:nvSpPr>
            <p:cNvPr id="83" name="Freeform 65">
              <a:extLst>
                <a:ext uri="{FF2B5EF4-FFF2-40B4-BE49-F238E27FC236}">
                  <a16:creationId xmlns:a16="http://schemas.microsoft.com/office/drawing/2014/main" id="{2584BB4C-1177-4DDB-BDEC-8841824B8046}"/>
                </a:ext>
              </a:extLst>
            </p:cNvPr>
            <p:cNvSpPr>
              <a:spLocks/>
            </p:cNvSpPr>
            <p:nvPr/>
          </p:nvSpPr>
          <p:spPr bwMode="auto">
            <a:xfrm>
              <a:off x="4551547" y="3130993"/>
              <a:ext cx="920712" cy="777293"/>
            </a:xfrm>
            <a:custGeom>
              <a:avLst/>
              <a:gdLst/>
              <a:ahLst/>
              <a:cxnLst>
                <a:cxn ang="0">
                  <a:pos x="149" y="30"/>
                </a:cxn>
                <a:cxn ang="0">
                  <a:pos x="138" y="56"/>
                </a:cxn>
                <a:cxn ang="0">
                  <a:pos x="183" y="64"/>
                </a:cxn>
                <a:cxn ang="0">
                  <a:pos x="213" y="68"/>
                </a:cxn>
                <a:cxn ang="0">
                  <a:pos x="222" y="89"/>
                </a:cxn>
                <a:cxn ang="0">
                  <a:pos x="227" y="112"/>
                </a:cxn>
                <a:cxn ang="0">
                  <a:pos x="236" y="130"/>
                </a:cxn>
                <a:cxn ang="0">
                  <a:pos x="262" y="126"/>
                </a:cxn>
                <a:cxn ang="0">
                  <a:pos x="268" y="143"/>
                </a:cxn>
                <a:cxn ang="0">
                  <a:pos x="283" y="164"/>
                </a:cxn>
                <a:cxn ang="0">
                  <a:pos x="298" y="175"/>
                </a:cxn>
                <a:cxn ang="0">
                  <a:pos x="325" y="157"/>
                </a:cxn>
                <a:cxn ang="0">
                  <a:pos x="338" y="148"/>
                </a:cxn>
                <a:cxn ang="0">
                  <a:pos x="362" y="123"/>
                </a:cxn>
                <a:cxn ang="0">
                  <a:pos x="397" y="103"/>
                </a:cxn>
                <a:cxn ang="0">
                  <a:pos x="438" y="81"/>
                </a:cxn>
                <a:cxn ang="0">
                  <a:pos x="469" y="65"/>
                </a:cxn>
                <a:cxn ang="0">
                  <a:pos x="486" y="39"/>
                </a:cxn>
                <a:cxn ang="0">
                  <a:pos x="532" y="54"/>
                </a:cxn>
                <a:cxn ang="0">
                  <a:pos x="547" y="73"/>
                </a:cxn>
                <a:cxn ang="0">
                  <a:pos x="516" y="98"/>
                </a:cxn>
                <a:cxn ang="0">
                  <a:pos x="481" y="109"/>
                </a:cxn>
                <a:cxn ang="0">
                  <a:pos x="481" y="132"/>
                </a:cxn>
                <a:cxn ang="0">
                  <a:pos x="486" y="161"/>
                </a:cxn>
                <a:cxn ang="0">
                  <a:pos x="489" y="187"/>
                </a:cxn>
                <a:cxn ang="0">
                  <a:pos x="527" y="229"/>
                </a:cxn>
                <a:cxn ang="0">
                  <a:pos x="532" y="250"/>
                </a:cxn>
                <a:cxn ang="0">
                  <a:pos x="502" y="264"/>
                </a:cxn>
                <a:cxn ang="0">
                  <a:pos x="457" y="246"/>
                </a:cxn>
                <a:cxn ang="0">
                  <a:pos x="440" y="275"/>
                </a:cxn>
                <a:cxn ang="0">
                  <a:pos x="456" y="309"/>
                </a:cxn>
                <a:cxn ang="0">
                  <a:pos x="512" y="329"/>
                </a:cxn>
                <a:cxn ang="0">
                  <a:pos x="538" y="344"/>
                </a:cxn>
                <a:cxn ang="0">
                  <a:pos x="542" y="380"/>
                </a:cxn>
                <a:cxn ang="0">
                  <a:pos x="574" y="386"/>
                </a:cxn>
                <a:cxn ang="0">
                  <a:pos x="613" y="390"/>
                </a:cxn>
                <a:cxn ang="0">
                  <a:pos x="642" y="395"/>
                </a:cxn>
                <a:cxn ang="0">
                  <a:pos x="673" y="412"/>
                </a:cxn>
                <a:cxn ang="0">
                  <a:pos x="691" y="418"/>
                </a:cxn>
                <a:cxn ang="0">
                  <a:pos x="712" y="453"/>
                </a:cxn>
                <a:cxn ang="0">
                  <a:pos x="717" y="480"/>
                </a:cxn>
                <a:cxn ang="0">
                  <a:pos x="711" y="504"/>
                </a:cxn>
                <a:cxn ang="0">
                  <a:pos x="674" y="529"/>
                </a:cxn>
                <a:cxn ang="0">
                  <a:pos x="677" y="558"/>
                </a:cxn>
                <a:cxn ang="0">
                  <a:pos x="664" y="583"/>
                </a:cxn>
                <a:cxn ang="0">
                  <a:pos x="649" y="593"/>
                </a:cxn>
                <a:cxn ang="0">
                  <a:pos x="592" y="600"/>
                </a:cxn>
                <a:cxn ang="0">
                  <a:pos x="564" y="594"/>
                </a:cxn>
                <a:cxn ang="0">
                  <a:pos x="459" y="601"/>
                </a:cxn>
                <a:cxn ang="0">
                  <a:pos x="370" y="529"/>
                </a:cxn>
                <a:cxn ang="0">
                  <a:pos x="307" y="486"/>
                </a:cxn>
                <a:cxn ang="0">
                  <a:pos x="219" y="407"/>
                </a:cxn>
                <a:cxn ang="0">
                  <a:pos x="204" y="360"/>
                </a:cxn>
                <a:cxn ang="0">
                  <a:pos x="163" y="321"/>
                </a:cxn>
                <a:cxn ang="0">
                  <a:pos x="102" y="291"/>
                </a:cxn>
                <a:cxn ang="0">
                  <a:pos x="68" y="222"/>
                </a:cxn>
                <a:cxn ang="0">
                  <a:pos x="10" y="148"/>
                </a:cxn>
                <a:cxn ang="0">
                  <a:pos x="35" y="122"/>
                </a:cxn>
                <a:cxn ang="0">
                  <a:pos x="47" y="103"/>
                </a:cxn>
                <a:cxn ang="0">
                  <a:pos x="73" y="85"/>
                </a:cxn>
                <a:cxn ang="0">
                  <a:pos x="99" y="72"/>
                </a:cxn>
                <a:cxn ang="0">
                  <a:pos x="103" y="34"/>
                </a:cxn>
                <a:cxn ang="0">
                  <a:pos x="91" y="5"/>
                </a:cxn>
              </a:cxnLst>
              <a:rect l="0" t="0" r="r" b="b"/>
              <a:pathLst>
                <a:path w="719" h="607">
                  <a:moveTo>
                    <a:pt x="112" y="0"/>
                  </a:moveTo>
                  <a:lnTo>
                    <a:pt x="124" y="1"/>
                  </a:lnTo>
                  <a:lnTo>
                    <a:pt x="128" y="2"/>
                  </a:lnTo>
                  <a:lnTo>
                    <a:pt x="134" y="22"/>
                  </a:lnTo>
                  <a:lnTo>
                    <a:pt x="149" y="27"/>
                  </a:lnTo>
                  <a:lnTo>
                    <a:pt x="149" y="30"/>
                  </a:lnTo>
                  <a:lnTo>
                    <a:pt x="145" y="37"/>
                  </a:lnTo>
                  <a:lnTo>
                    <a:pt x="142" y="40"/>
                  </a:lnTo>
                  <a:lnTo>
                    <a:pt x="138" y="42"/>
                  </a:lnTo>
                  <a:lnTo>
                    <a:pt x="132" y="50"/>
                  </a:lnTo>
                  <a:lnTo>
                    <a:pt x="140" y="52"/>
                  </a:lnTo>
                  <a:lnTo>
                    <a:pt x="138" y="56"/>
                  </a:lnTo>
                  <a:lnTo>
                    <a:pt x="155" y="64"/>
                  </a:lnTo>
                  <a:lnTo>
                    <a:pt x="162" y="72"/>
                  </a:lnTo>
                  <a:lnTo>
                    <a:pt x="168" y="71"/>
                  </a:lnTo>
                  <a:lnTo>
                    <a:pt x="175" y="67"/>
                  </a:lnTo>
                  <a:lnTo>
                    <a:pt x="181" y="65"/>
                  </a:lnTo>
                  <a:lnTo>
                    <a:pt x="183" y="64"/>
                  </a:lnTo>
                  <a:lnTo>
                    <a:pt x="189" y="68"/>
                  </a:lnTo>
                  <a:lnTo>
                    <a:pt x="191" y="65"/>
                  </a:lnTo>
                  <a:lnTo>
                    <a:pt x="193" y="67"/>
                  </a:lnTo>
                  <a:lnTo>
                    <a:pt x="198" y="60"/>
                  </a:lnTo>
                  <a:lnTo>
                    <a:pt x="209" y="64"/>
                  </a:lnTo>
                  <a:lnTo>
                    <a:pt x="213" y="68"/>
                  </a:lnTo>
                  <a:lnTo>
                    <a:pt x="215" y="75"/>
                  </a:lnTo>
                  <a:lnTo>
                    <a:pt x="222" y="77"/>
                  </a:lnTo>
                  <a:lnTo>
                    <a:pt x="221" y="78"/>
                  </a:lnTo>
                  <a:lnTo>
                    <a:pt x="219" y="82"/>
                  </a:lnTo>
                  <a:lnTo>
                    <a:pt x="221" y="85"/>
                  </a:lnTo>
                  <a:lnTo>
                    <a:pt x="222" y="89"/>
                  </a:lnTo>
                  <a:lnTo>
                    <a:pt x="219" y="94"/>
                  </a:lnTo>
                  <a:lnTo>
                    <a:pt x="222" y="99"/>
                  </a:lnTo>
                  <a:lnTo>
                    <a:pt x="227" y="103"/>
                  </a:lnTo>
                  <a:lnTo>
                    <a:pt x="231" y="103"/>
                  </a:lnTo>
                  <a:lnTo>
                    <a:pt x="231" y="109"/>
                  </a:lnTo>
                  <a:lnTo>
                    <a:pt x="227" y="112"/>
                  </a:lnTo>
                  <a:lnTo>
                    <a:pt x="234" y="119"/>
                  </a:lnTo>
                  <a:lnTo>
                    <a:pt x="231" y="122"/>
                  </a:lnTo>
                  <a:lnTo>
                    <a:pt x="236" y="124"/>
                  </a:lnTo>
                  <a:lnTo>
                    <a:pt x="240" y="127"/>
                  </a:lnTo>
                  <a:lnTo>
                    <a:pt x="234" y="127"/>
                  </a:lnTo>
                  <a:lnTo>
                    <a:pt x="236" y="130"/>
                  </a:lnTo>
                  <a:lnTo>
                    <a:pt x="239" y="130"/>
                  </a:lnTo>
                  <a:lnTo>
                    <a:pt x="245" y="128"/>
                  </a:lnTo>
                  <a:lnTo>
                    <a:pt x="247" y="128"/>
                  </a:lnTo>
                  <a:lnTo>
                    <a:pt x="252" y="135"/>
                  </a:lnTo>
                  <a:lnTo>
                    <a:pt x="262" y="128"/>
                  </a:lnTo>
                  <a:lnTo>
                    <a:pt x="262" y="126"/>
                  </a:lnTo>
                  <a:lnTo>
                    <a:pt x="270" y="128"/>
                  </a:lnTo>
                  <a:lnTo>
                    <a:pt x="272" y="132"/>
                  </a:lnTo>
                  <a:lnTo>
                    <a:pt x="268" y="136"/>
                  </a:lnTo>
                  <a:lnTo>
                    <a:pt x="272" y="137"/>
                  </a:lnTo>
                  <a:lnTo>
                    <a:pt x="273" y="140"/>
                  </a:lnTo>
                  <a:lnTo>
                    <a:pt x="268" y="143"/>
                  </a:lnTo>
                  <a:lnTo>
                    <a:pt x="270" y="154"/>
                  </a:lnTo>
                  <a:lnTo>
                    <a:pt x="281" y="153"/>
                  </a:lnTo>
                  <a:lnTo>
                    <a:pt x="283" y="153"/>
                  </a:lnTo>
                  <a:lnTo>
                    <a:pt x="282" y="160"/>
                  </a:lnTo>
                  <a:lnTo>
                    <a:pt x="277" y="164"/>
                  </a:lnTo>
                  <a:lnTo>
                    <a:pt x="283" y="164"/>
                  </a:lnTo>
                  <a:lnTo>
                    <a:pt x="283" y="165"/>
                  </a:lnTo>
                  <a:lnTo>
                    <a:pt x="287" y="161"/>
                  </a:lnTo>
                  <a:lnTo>
                    <a:pt x="291" y="164"/>
                  </a:lnTo>
                  <a:lnTo>
                    <a:pt x="296" y="161"/>
                  </a:lnTo>
                  <a:lnTo>
                    <a:pt x="296" y="166"/>
                  </a:lnTo>
                  <a:lnTo>
                    <a:pt x="298" y="175"/>
                  </a:lnTo>
                  <a:lnTo>
                    <a:pt x="300" y="177"/>
                  </a:lnTo>
                  <a:lnTo>
                    <a:pt x="307" y="169"/>
                  </a:lnTo>
                  <a:lnTo>
                    <a:pt x="315" y="166"/>
                  </a:lnTo>
                  <a:lnTo>
                    <a:pt x="323" y="161"/>
                  </a:lnTo>
                  <a:lnTo>
                    <a:pt x="324" y="161"/>
                  </a:lnTo>
                  <a:lnTo>
                    <a:pt x="325" y="157"/>
                  </a:lnTo>
                  <a:lnTo>
                    <a:pt x="324" y="153"/>
                  </a:lnTo>
                  <a:lnTo>
                    <a:pt x="327" y="144"/>
                  </a:lnTo>
                  <a:lnTo>
                    <a:pt x="325" y="139"/>
                  </a:lnTo>
                  <a:lnTo>
                    <a:pt x="333" y="137"/>
                  </a:lnTo>
                  <a:lnTo>
                    <a:pt x="336" y="145"/>
                  </a:lnTo>
                  <a:lnTo>
                    <a:pt x="338" y="148"/>
                  </a:lnTo>
                  <a:lnTo>
                    <a:pt x="349" y="143"/>
                  </a:lnTo>
                  <a:lnTo>
                    <a:pt x="353" y="139"/>
                  </a:lnTo>
                  <a:lnTo>
                    <a:pt x="357" y="140"/>
                  </a:lnTo>
                  <a:lnTo>
                    <a:pt x="362" y="136"/>
                  </a:lnTo>
                  <a:lnTo>
                    <a:pt x="353" y="126"/>
                  </a:lnTo>
                  <a:lnTo>
                    <a:pt x="362" y="123"/>
                  </a:lnTo>
                  <a:lnTo>
                    <a:pt x="363" y="123"/>
                  </a:lnTo>
                  <a:lnTo>
                    <a:pt x="370" y="122"/>
                  </a:lnTo>
                  <a:lnTo>
                    <a:pt x="370" y="114"/>
                  </a:lnTo>
                  <a:lnTo>
                    <a:pt x="383" y="114"/>
                  </a:lnTo>
                  <a:lnTo>
                    <a:pt x="394" y="105"/>
                  </a:lnTo>
                  <a:lnTo>
                    <a:pt x="397" y="103"/>
                  </a:lnTo>
                  <a:lnTo>
                    <a:pt x="404" y="102"/>
                  </a:lnTo>
                  <a:lnTo>
                    <a:pt x="398" y="85"/>
                  </a:lnTo>
                  <a:lnTo>
                    <a:pt x="404" y="82"/>
                  </a:lnTo>
                  <a:lnTo>
                    <a:pt x="411" y="86"/>
                  </a:lnTo>
                  <a:lnTo>
                    <a:pt x="419" y="81"/>
                  </a:lnTo>
                  <a:lnTo>
                    <a:pt x="438" y="81"/>
                  </a:lnTo>
                  <a:lnTo>
                    <a:pt x="439" y="75"/>
                  </a:lnTo>
                  <a:lnTo>
                    <a:pt x="442" y="75"/>
                  </a:lnTo>
                  <a:lnTo>
                    <a:pt x="444" y="77"/>
                  </a:lnTo>
                  <a:lnTo>
                    <a:pt x="449" y="78"/>
                  </a:lnTo>
                  <a:lnTo>
                    <a:pt x="461" y="75"/>
                  </a:lnTo>
                  <a:lnTo>
                    <a:pt x="469" y="65"/>
                  </a:lnTo>
                  <a:lnTo>
                    <a:pt x="473" y="71"/>
                  </a:lnTo>
                  <a:lnTo>
                    <a:pt x="478" y="67"/>
                  </a:lnTo>
                  <a:lnTo>
                    <a:pt x="483" y="57"/>
                  </a:lnTo>
                  <a:lnTo>
                    <a:pt x="481" y="55"/>
                  </a:lnTo>
                  <a:lnTo>
                    <a:pt x="487" y="46"/>
                  </a:lnTo>
                  <a:lnTo>
                    <a:pt x="486" y="39"/>
                  </a:lnTo>
                  <a:lnTo>
                    <a:pt x="503" y="43"/>
                  </a:lnTo>
                  <a:lnTo>
                    <a:pt x="508" y="35"/>
                  </a:lnTo>
                  <a:lnTo>
                    <a:pt x="512" y="35"/>
                  </a:lnTo>
                  <a:lnTo>
                    <a:pt x="516" y="40"/>
                  </a:lnTo>
                  <a:lnTo>
                    <a:pt x="527" y="47"/>
                  </a:lnTo>
                  <a:lnTo>
                    <a:pt x="532" y="54"/>
                  </a:lnTo>
                  <a:lnTo>
                    <a:pt x="530" y="57"/>
                  </a:lnTo>
                  <a:lnTo>
                    <a:pt x="530" y="63"/>
                  </a:lnTo>
                  <a:lnTo>
                    <a:pt x="538" y="71"/>
                  </a:lnTo>
                  <a:lnTo>
                    <a:pt x="538" y="68"/>
                  </a:lnTo>
                  <a:lnTo>
                    <a:pt x="547" y="72"/>
                  </a:lnTo>
                  <a:lnTo>
                    <a:pt x="547" y="73"/>
                  </a:lnTo>
                  <a:lnTo>
                    <a:pt x="544" y="81"/>
                  </a:lnTo>
                  <a:lnTo>
                    <a:pt x="542" y="92"/>
                  </a:lnTo>
                  <a:lnTo>
                    <a:pt x="541" y="93"/>
                  </a:lnTo>
                  <a:lnTo>
                    <a:pt x="532" y="97"/>
                  </a:lnTo>
                  <a:lnTo>
                    <a:pt x="527" y="95"/>
                  </a:lnTo>
                  <a:lnTo>
                    <a:pt x="516" y="98"/>
                  </a:lnTo>
                  <a:lnTo>
                    <a:pt x="511" y="94"/>
                  </a:lnTo>
                  <a:lnTo>
                    <a:pt x="503" y="97"/>
                  </a:lnTo>
                  <a:lnTo>
                    <a:pt x="487" y="93"/>
                  </a:lnTo>
                  <a:lnTo>
                    <a:pt x="487" y="97"/>
                  </a:lnTo>
                  <a:lnTo>
                    <a:pt x="482" y="99"/>
                  </a:lnTo>
                  <a:lnTo>
                    <a:pt x="481" y="109"/>
                  </a:lnTo>
                  <a:lnTo>
                    <a:pt x="479" y="112"/>
                  </a:lnTo>
                  <a:lnTo>
                    <a:pt x="477" y="110"/>
                  </a:lnTo>
                  <a:lnTo>
                    <a:pt x="478" y="115"/>
                  </a:lnTo>
                  <a:lnTo>
                    <a:pt x="479" y="119"/>
                  </a:lnTo>
                  <a:lnTo>
                    <a:pt x="482" y="123"/>
                  </a:lnTo>
                  <a:lnTo>
                    <a:pt x="481" y="132"/>
                  </a:lnTo>
                  <a:lnTo>
                    <a:pt x="482" y="133"/>
                  </a:lnTo>
                  <a:lnTo>
                    <a:pt x="477" y="139"/>
                  </a:lnTo>
                  <a:lnTo>
                    <a:pt x="472" y="139"/>
                  </a:lnTo>
                  <a:lnTo>
                    <a:pt x="466" y="147"/>
                  </a:lnTo>
                  <a:lnTo>
                    <a:pt x="479" y="160"/>
                  </a:lnTo>
                  <a:lnTo>
                    <a:pt x="486" y="161"/>
                  </a:lnTo>
                  <a:lnTo>
                    <a:pt x="487" y="165"/>
                  </a:lnTo>
                  <a:lnTo>
                    <a:pt x="483" y="170"/>
                  </a:lnTo>
                  <a:lnTo>
                    <a:pt x="476" y="178"/>
                  </a:lnTo>
                  <a:lnTo>
                    <a:pt x="481" y="182"/>
                  </a:lnTo>
                  <a:lnTo>
                    <a:pt x="482" y="185"/>
                  </a:lnTo>
                  <a:lnTo>
                    <a:pt x="489" y="187"/>
                  </a:lnTo>
                  <a:lnTo>
                    <a:pt x="498" y="191"/>
                  </a:lnTo>
                  <a:lnTo>
                    <a:pt x="499" y="208"/>
                  </a:lnTo>
                  <a:lnTo>
                    <a:pt x="500" y="211"/>
                  </a:lnTo>
                  <a:lnTo>
                    <a:pt x="510" y="219"/>
                  </a:lnTo>
                  <a:lnTo>
                    <a:pt x="517" y="226"/>
                  </a:lnTo>
                  <a:lnTo>
                    <a:pt x="527" y="229"/>
                  </a:lnTo>
                  <a:lnTo>
                    <a:pt x="528" y="230"/>
                  </a:lnTo>
                  <a:lnTo>
                    <a:pt x="527" y="233"/>
                  </a:lnTo>
                  <a:lnTo>
                    <a:pt x="534" y="242"/>
                  </a:lnTo>
                  <a:lnTo>
                    <a:pt x="538" y="246"/>
                  </a:lnTo>
                  <a:lnTo>
                    <a:pt x="529" y="247"/>
                  </a:lnTo>
                  <a:lnTo>
                    <a:pt x="532" y="250"/>
                  </a:lnTo>
                  <a:lnTo>
                    <a:pt x="523" y="251"/>
                  </a:lnTo>
                  <a:lnTo>
                    <a:pt x="524" y="254"/>
                  </a:lnTo>
                  <a:lnTo>
                    <a:pt x="517" y="263"/>
                  </a:lnTo>
                  <a:lnTo>
                    <a:pt x="512" y="263"/>
                  </a:lnTo>
                  <a:lnTo>
                    <a:pt x="510" y="260"/>
                  </a:lnTo>
                  <a:lnTo>
                    <a:pt x="502" y="264"/>
                  </a:lnTo>
                  <a:lnTo>
                    <a:pt x="499" y="263"/>
                  </a:lnTo>
                  <a:lnTo>
                    <a:pt x="496" y="260"/>
                  </a:lnTo>
                  <a:lnTo>
                    <a:pt x="483" y="253"/>
                  </a:lnTo>
                  <a:lnTo>
                    <a:pt x="481" y="257"/>
                  </a:lnTo>
                  <a:lnTo>
                    <a:pt x="469" y="247"/>
                  </a:lnTo>
                  <a:lnTo>
                    <a:pt x="457" y="246"/>
                  </a:lnTo>
                  <a:lnTo>
                    <a:pt x="459" y="250"/>
                  </a:lnTo>
                  <a:lnTo>
                    <a:pt x="455" y="260"/>
                  </a:lnTo>
                  <a:lnTo>
                    <a:pt x="445" y="268"/>
                  </a:lnTo>
                  <a:lnTo>
                    <a:pt x="442" y="267"/>
                  </a:lnTo>
                  <a:lnTo>
                    <a:pt x="442" y="268"/>
                  </a:lnTo>
                  <a:lnTo>
                    <a:pt x="440" y="275"/>
                  </a:lnTo>
                  <a:lnTo>
                    <a:pt x="439" y="277"/>
                  </a:lnTo>
                  <a:lnTo>
                    <a:pt x="439" y="288"/>
                  </a:lnTo>
                  <a:lnTo>
                    <a:pt x="440" y="293"/>
                  </a:lnTo>
                  <a:lnTo>
                    <a:pt x="447" y="301"/>
                  </a:lnTo>
                  <a:lnTo>
                    <a:pt x="447" y="302"/>
                  </a:lnTo>
                  <a:lnTo>
                    <a:pt x="456" y="309"/>
                  </a:lnTo>
                  <a:lnTo>
                    <a:pt x="459" y="309"/>
                  </a:lnTo>
                  <a:lnTo>
                    <a:pt x="461" y="308"/>
                  </a:lnTo>
                  <a:lnTo>
                    <a:pt x="461" y="301"/>
                  </a:lnTo>
                  <a:lnTo>
                    <a:pt x="489" y="315"/>
                  </a:lnTo>
                  <a:lnTo>
                    <a:pt x="499" y="321"/>
                  </a:lnTo>
                  <a:lnTo>
                    <a:pt x="512" y="329"/>
                  </a:lnTo>
                  <a:lnTo>
                    <a:pt x="516" y="331"/>
                  </a:lnTo>
                  <a:lnTo>
                    <a:pt x="517" y="330"/>
                  </a:lnTo>
                  <a:lnTo>
                    <a:pt x="523" y="332"/>
                  </a:lnTo>
                  <a:lnTo>
                    <a:pt x="530" y="340"/>
                  </a:lnTo>
                  <a:lnTo>
                    <a:pt x="532" y="339"/>
                  </a:lnTo>
                  <a:lnTo>
                    <a:pt x="538" y="344"/>
                  </a:lnTo>
                  <a:lnTo>
                    <a:pt x="540" y="347"/>
                  </a:lnTo>
                  <a:lnTo>
                    <a:pt x="533" y="360"/>
                  </a:lnTo>
                  <a:lnTo>
                    <a:pt x="534" y="363"/>
                  </a:lnTo>
                  <a:lnTo>
                    <a:pt x="534" y="372"/>
                  </a:lnTo>
                  <a:lnTo>
                    <a:pt x="540" y="380"/>
                  </a:lnTo>
                  <a:lnTo>
                    <a:pt x="542" y="380"/>
                  </a:lnTo>
                  <a:lnTo>
                    <a:pt x="544" y="373"/>
                  </a:lnTo>
                  <a:lnTo>
                    <a:pt x="549" y="373"/>
                  </a:lnTo>
                  <a:lnTo>
                    <a:pt x="559" y="377"/>
                  </a:lnTo>
                  <a:lnTo>
                    <a:pt x="568" y="385"/>
                  </a:lnTo>
                  <a:lnTo>
                    <a:pt x="571" y="385"/>
                  </a:lnTo>
                  <a:lnTo>
                    <a:pt x="574" y="386"/>
                  </a:lnTo>
                  <a:lnTo>
                    <a:pt x="579" y="394"/>
                  </a:lnTo>
                  <a:lnTo>
                    <a:pt x="579" y="395"/>
                  </a:lnTo>
                  <a:lnTo>
                    <a:pt x="593" y="403"/>
                  </a:lnTo>
                  <a:lnTo>
                    <a:pt x="596" y="398"/>
                  </a:lnTo>
                  <a:lnTo>
                    <a:pt x="604" y="394"/>
                  </a:lnTo>
                  <a:lnTo>
                    <a:pt x="613" y="390"/>
                  </a:lnTo>
                  <a:lnTo>
                    <a:pt x="611" y="385"/>
                  </a:lnTo>
                  <a:lnTo>
                    <a:pt x="617" y="382"/>
                  </a:lnTo>
                  <a:lnTo>
                    <a:pt x="625" y="387"/>
                  </a:lnTo>
                  <a:lnTo>
                    <a:pt x="631" y="391"/>
                  </a:lnTo>
                  <a:lnTo>
                    <a:pt x="636" y="386"/>
                  </a:lnTo>
                  <a:lnTo>
                    <a:pt x="642" y="395"/>
                  </a:lnTo>
                  <a:lnTo>
                    <a:pt x="643" y="401"/>
                  </a:lnTo>
                  <a:lnTo>
                    <a:pt x="645" y="402"/>
                  </a:lnTo>
                  <a:lnTo>
                    <a:pt x="653" y="407"/>
                  </a:lnTo>
                  <a:lnTo>
                    <a:pt x="661" y="403"/>
                  </a:lnTo>
                  <a:lnTo>
                    <a:pt x="662" y="407"/>
                  </a:lnTo>
                  <a:lnTo>
                    <a:pt x="673" y="412"/>
                  </a:lnTo>
                  <a:lnTo>
                    <a:pt x="681" y="411"/>
                  </a:lnTo>
                  <a:lnTo>
                    <a:pt x="682" y="408"/>
                  </a:lnTo>
                  <a:lnTo>
                    <a:pt x="683" y="411"/>
                  </a:lnTo>
                  <a:lnTo>
                    <a:pt x="683" y="414"/>
                  </a:lnTo>
                  <a:lnTo>
                    <a:pt x="686" y="416"/>
                  </a:lnTo>
                  <a:lnTo>
                    <a:pt x="691" y="418"/>
                  </a:lnTo>
                  <a:lnTo>
                    <a:pt x="693" y="422"/>
                  </a:lnTo>
                  <a:lnTo>
                    <a:pt x="695" y="427"/>
                  </a:lnTo>
                  <a:lnTo>
                    <a:pt x="706" y="436"/>
                  </a:lnTo>
                  <a:lnTo>
                    <a:pt x="708" y="440"/>
                  </a:lnTo>
                  <a:lnTo>
                    <a:pt x="711" y="446"/>
                  </a:lnTo>
                  <a:lnTo>
                    <a:pt x="712" y="453"/>
                  </a:lnTo>
                  <a:lnTo>
                    <a:pt x="713" y="454"/>
                  </a:lnTo>
                  <a:lnTo>
                    <a:pt x="715" y="465"/>
                  </a:lnTo>
                  <a:lnTo>
                    <a:pt x="712" y="467"/>
                  </a:lnTo>
                  <a:lnTo>
                    <a:pt x="713" y="473"/>
                  </a:lnTo>
                  <a:lnTo>
                    <a:pt x="719" y="477"/>
                  </a:lnTo>
                  <a:lnTo>
                    <a:pt x="717" y="480"/>
                  </a:lnTo>
                  <a:lnTo>
                    <a:pt x="713" y="483"/>
                  </a:lnTo>
                  <a:lnTo>
                    <a:pt x="719" y="488"/>
                  </a:lnTo>
                  <a:lnTo>
                    <a:pt x="717" y="490"/>
                  </a:lnTo>
                  <a:lnTo>
                    <a:pt x="711" y="494"/>
                  </a:lnTo>
                  <a:lnTo>
                    <a:pt x="704" y="500"/>
                  </a:lnTo>
                  <a:lnTo>
                    <a:pt x="711" y="504"/>
                  </a:lnTo>
                  <a:lnTo>
                    <a:pt x="706" y="511"/>
                  </a:lnTo>
                  <a:lnTo>
                    <a:pt x="703" y="511"/>
                  </a:lnTo>
                  <a:lnTo>
                    <a:pt x="693" y="520"/>
                  </a:lnTo>
                  <a:lnTo>
                    <a:pt x="686" y="525"/>
                  </a:lnTo>
                  <a:lnTo>
                    <a:pt x="682" y="525"/>
                  </a:lnTo>
                  <a:lnTo>
                    <a:pt x="674" y="529"/>
                  </a:lnTo>
                  <a:lnTo>
                    <a:pt x="674" y="530"/>
                  </a:lnTo>
                  <a:lnTo>
                    <a:pt x="676" y="534"/>
                  </a:lnTo>
                  <a:lnTo>
                    <a:pt x="677" y="537"/>
                  </a:lnTo>
                  <a:lnTo>
                    <a:pt x="681" y="539"/>
                  </a:lnTo>
                  <a:lnTo>
                    <a:pt x="677" y="545"/>
                  </a:lnTo>
                  <a:lnTo>
                    <a:pt x="677" y="558"/>
                  </a:lnTo>
                  <a:lnTo>
                    <a:pt x="682" y="566"/>
                  </a:lnTo>
                  <a:lnTo>
                    <a:pt x="682" y="572"/>
                  </a:lnTo>
                  <a:lnTo>
                    <a:pt x="674" y="576"/>
                  </a:lnTo>
                  <a:lnTo>
                    <a:pt x="672" y="576"/>
                  </a:lnTo>
                  <a:lnTo>
                    <a:pt x="664" y="579"/>
                  </a:lnTo>
                  <a:lnTo>
                    <a:pt x="664" y="583"/>
                  </a:lnTo>
                  <a:lnTo>
                    <a:pt x="668" y="587"/>
                  </a:lnTo>
                  <a:lnTo>
                    <a:pt x="665" y="587"/>
                  </a:lnTo>
                  <a:lnTo>
                    <a:pt x="665" y="589"/>
                  </a:lnTo>
                  <a:lnTo>
                    <a:pt x="662" y="592"/>
                  </a:lnTo>
                  <a:lnTo>
                    <a:pt x="657" y="592"/>
                  </a:lnTo>
                  <a:lnTo>
                    <a:pt x="649" y="593"/>
                  </a:lnTo>
                  <a:lnTo>
                    <a:pt x="645" y="601"/>
                  </a:lnTo>
                  <a:lnTo>
                    <a:pt x="631" y="589"/>
                  </a:lnTo>
                  <a:lnTo>
                    <a:pt x="625" y="592"/>
                  </a:lnTo>
                  <a:lnTo>
                    <a:pt x="609" y="587"/>
                  </a:lnTo>
                  <a:lnTo>
                    <a:pt x="594" y="592"/>
                  </a:lnTo>
                  <a:lnTo>
                    <a:pt x="592" y="600"/>
                  </a:lnTo>
                  <a:lnTo>
                    <a:pt x="598" y="607"/>
                  </a:lnTo>
                  <a:lnTo>
                    <a:pt x="592" y="607"/>
                  </a:lnTo>
                  <a:lnTo>
                    <a:pt x="584" y="604"/>
                  </a:lnTo>
                  <a:lnTo>
                    <a:pt x="575" y="601"/>
                  </a:lnTo>
                  <a:lnTo>
                    <a:pt x="568" y="594"/>
                  </a:lnTo>
                  <a:lnTo>
                    <a:pt x="564" y="594"/>
                  </a:lnTo>
                  <a:lnTo>
                    <a:pt x="538" y="579"/>
                  </a:lnTo>
                  <a:lnTo>
                    <a:pt x="511" y="572"/>
                  </a:lnTo>
                  <a:lnTo>
                    <a:pt x="506" y="577"/>
                  </a:lnTo>
                  <a:lnTo>
                    <a:pt x="490" y="579"/>
                  </a:lnTo>
                  <a:lnTo>
                    <a:pt x="470" y="588"/>
                  </a:lnTo>
                  <a:lnTo>
                    <a:pt x="459" y="601"/>
                  </a:lnTo>
                  <a:lnTo>
                    <a:pt x="447" y="600"/>
                  </a:lnTo>
                  <a:lnTo>
                    <a:pt x="442" y="592"/>
                  </a:lnTo>
                  <a:lnTo>
                    <a:pt x="427" y="559"/>
                  </a:lnTo>
                  <a:lnTo>
                    <a:pt x="409" y="541"/>
                  </a:lnTo>
                  <a:lnTo>
                    <a:pt x="393" y="530"/>
                  </a:lnTo>
                  <a:lnTo>
                    <a:pt x="370" y="529"/>
                  </a:lnTo>
                  <a:lnTo>
                    <a:pt x="367" y="532"/>
                  </a:lnTo>
                  <a:lnTo>
                    <a:pt x="342" y="515"/>
                  </a:lnTo>
                  <a:lnTo>
                    <a:pt x="332" y="516"/>
                  </a:lnTo>
                  <a:lnTo>
                    <a:pt x="329" y="518"/>
                  </a:lnTo>
                  <a:lnTo>
                    <a:pt x="328" y="518"/>
                  </a:lnTo>
                  <a:lnTo>
                    <a:pt x="307" y="486"/>
                  </a:lnTo>
                  <a:lnTo>
                    <a:pt x="270" y="439"/>
                  </a:lnTo>
                  <a:lnTo>
                    <a:pt x="256" y="427"/>
                  </a:lnTo>
                  <a:lnTo>
                    <a:pt x="244" y="419"/>
                  </a:lnTo>
                  <a:lnTo>
                    <a:pt x="234" y="414"/>
                  </a:lnTo>
                  <a:lnTo>
                    <a:pt x="222" y="408"/>
                  </a:lnTo>
                  <a:lnTo>
                    <a:pt x="219" y="407"/>
                  </a:lnTo>
                  <a:lnTo>
                    <a:pt x="215" y="406"/>
                  </a:lnTo>
                  <a:lnTo>
                    <a:pt x="217" y="406"/>
                  </a:lnTo>
                  <a:lnTo>
                    <a:pt x="214" y="397"/>
                  </a:lnTo>
                  <a:lnTo>
                    <a:pt x="215" y="393"/>
                  </a:lnTo>
                  <a:lnTo>
                    <a:pt x="211" y="377"/>
                  </a:lnTo>
                  <a:lnTo>
                    <a:pt x="204" y="360"/>
                  </a:lnTo>
                  <a:lnTo>
                    <a:pt x="198" y="351"/>
                  </a:lnTo>
                  <a:lnTo>
                    <a:pt x="193" y="343"/>
                  </a:lnTo>
                  <a:lnTo>
                    <a:pt x="189" y="340"/>
                  </a:lnTo>
                  <a:lnTo>
                    <a:pt x="171" y="330"/>
                  </a:lnTo>
                  <a:lnTo>
                    <a:pt x="167" y="329"/>
                  </a:lnTo>
                  <a:lnTo>
                    <a:pt x="163" y="321"/>
                  </a:lnTo>
                  <a:lnTo>
                    <a:pt x="155" y="314"/>
                  </a:lnTo>
                  <a:lnTo>
                    <a:pt x="149" y="313"/>
                  </a:lnTo>
                  <a:lnTo>
                    <a:pt x="144" y="308"/>
                  </a:lnTo>
                  <a:lnTo>
                    <a:pt x="130" y="297"/>
                  </a:lnTo>
                  <a:lnTo>
                    <a:pt x="110" y="301"/>
                  </a:lnTo>
                  <a:lnTo>
                    <a:pt x="102" y="291"/>
                  </a:lnTo>
                  <a:lnTo>
                    <a:pt x="102" y="289"/>
                  </a:lnTo>
                  <a:lnTo>
                    <a:pt x="91" y="272"/>
                  </a:lnTo>
                  <a:lnTo>
                    <a:pt x="79" y="253"/>
                  </a:lnTo>
                  <a:lnTo>
                    <a:pt x="81" y="247"/>
                  </a:lnTo>
                  <a:lnTo>
                    <a:pt x="73" y="237"/>
                  </a:lnTo>
                  <a:lnTo>
                    <a:pt x="68" y="222"/>
                  </a:lnTo>
                  <a:lnTo>
                    <a:pt x="51" y="202"/>
                  </a:lnTo>
                  <a:lnTo>
                    <a:pt x="35" y="190"/>
                  </a:lnTo>
                  <a:lnTo>
                    <a:pt x="0" y="170"/>
                  </a:lnTo>
                  <a:lnTo>
                    <a:pt x="1" y="161"/>
                  </a:lnTo>
                  <a:lnTo>
                    <a:pt x="9" y="154"/>
                  </a:lnTo>
                  <a:lnTo>
                    <a:pt x="10" y="148"/>
                  </a:lnTo>
                  <a:lnTo>
                    <a:pt x="19" y="149"/>
                  </a:lnTo>
                  <a:lnTo>
                    <a:pt x="27" y="148"/>
                  </a:lnTo>
                  <a:lnTo>
                    <a:pt x="47" y="149"/>
                  </a:lnTo>
                  <a:lnTo>
                    <a:pt x="47" y="130"/>
                  </a:lnTo>
                  <a:lnTo>
                    <a:pt x="38" y="126"/>
                  </a:lnTo>
                  <a:lnTo>
                    <a:pt x="35" y="122"/>
                  </a:lnTo>
                  <a:lnTo>
                    <a:pt x="31" y="118"/>
                  </a:lnTo>
                  <a:lnTo>
                    <a:pt x="38" y="109"/>
                  </a:lnTo>
                  <a:lnTo>
                    <a:pt x="38" y="107"/>
                  </a:lnTo>
                  <a:lnTo>
                    <a:pt x="36" y="102"/>
                  </a:lnTo>
                  <a:lnTo>
                    <a:pt x="42" y="99"/>
                  </a:lnTo>
                  <a:lnTo>
                    <a:pt x="47" y="103"/>
                  </a:lnTo>
                  <a:lnTo>
                    <a:pt x="51" y="99"/>
                  </a:lnTo>
                  <a:lnTo>
                    <a:pt x="56" y="99"/>
                  </a:lnTo>
                  <a:lnTo>
                    <a:pt x="60" y="97"/>
                  </a:lnTo>
                  <a:lnTo>
                    <a:pt x="66" y="93"/>
                  </a:lnTo>
                  <a:lnTo>
                    <a:pt x="65" y="89"/>
                  </a:lnTo>
                  <a:lnTo>
                    <a:pt x="73" y="85"/>
                  </a:lnTo>
                  <a:lnTo>
                    <a:pt x="79" y="85"/>
                  </a:lnTo>
                  <a:lnTo>
                    <a:pt x="83" y="76"/>
                  </a:lnTo>
                  <a:lnTo>
                    <a:pt x="86" y="73"/>
                  </a:lnTo>
                  <a:lnTo>
                    <a:pt x="93" y="76"/>
                  </a:lnTo>
                  <a:lnTo>
                    <a:pt x="98" y="73"/>
                  </a:lnTo>
                  <a:lnTo>
                    <a:pt x="99" y="72"/>
                  </a:lnTo>
                  <a:lnTo>
                    <a:pt x="99" y="63"/>
                  </a:lnTo>
                  <a:lnTo>
                    <a:pt x="93" y="60"/>
                  </a:lnTo>
                  <a:lnTo>
                    <a:pt x="91" y="47"/>
                  </a:lnTo>
                  <a:lnTo>
                    <a:pt x="98" y="47"/>
                  </a:lnTo>
                  <a:lnTo>
                    <a:pt x="100" y="39"/>
                  </a:lnTo>
                  <a:lnTo>
                    <a:pt x="103" y="34"/>
                  </a:lnTo>
                  <a:lnTo>
                    <a:pt x="93" y="30"/>
                  </a:lnTo>
                  <a:lnTo>
                    <a:pt x="93" y="26"/>
                  </a:lnTo>
                  <a:lnTo>
                    <a:pt x="87" y="22"/>
                  </a:lnTo>
                  <a:lnTo>
                    <a:pt x="82" y="20"/>
                  </a:lnTo>
                  <a:lnTo>
                    <a:pt x="89" y="6"/>
                  </a:lnTo>
                  <a:lnTo>
                    <a:pt x="91" y="5"/>
                  </a:lnTo>
                  <a:lnTo>
                    <a:pt x="99" y="16"/>
                  </a:lnTo>
                  <a:lnTo>
                    <a:pt x="103" y="4"/>
                  </a:lnTo>
                  <a:lnTo>
                    <a:pt x="11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2">
                    <a:lumMod val="50000"/>
                  </a:schemeClr>
                </a:solidFill>
                <a:effectLst/>
                <a:uLnTx/>
                <a:uFillTx/>
                <a:latin typeface="Calibri"/>
                <a:ea typeface="+mn-ea"/>
                <a:cs typeface="+mn-cs"/>
              </a:endParaRPr>
            </a:p>
          </p:txBody>
        </p:sp>
        <p:sp>
          <p:nvSpPr>
            <p:cNvPr id="84" name="Freeform 71">
              <a:extLst>
                <a:ext uri="{FF2B5EF4-FFF2-40B4-BE49-F238E27FC236}">
                  <a16:creationId xmlns:a16="http://schemas.microsoft.com/office/drawing/2014/main" id="{C6F2BB8F-A392-4E5F-9D45-8B89B91B3A63}"/>
                </a:ext>
              </a:extLst>
            </p:cNvPr>
            <p:cNvSpPr>
              <a:spLocks/>
            </p:cNvSpPr>
            <p:nvPr/>
          </p:nvSpPr>
          <p:spPr bwMode="auto">
            <a:xfrm>
              <a:off x="4709055" y="2759634"/>
              <a:ext cx="491730" cy="598016"/>
            </a:xfrm>
            <a:custGeom>
              <a:avLst/>
              <a:gdLst/>
              <a:ahLst/>
              <a:cxnLst>
                <a:cxn ang="0">
                  <a:pos x="128" y="24"/>
                </a:cxn>
                <a:cxn ang="0">
                  <a:pos x="133" y="31"/>
                </a:cxn>
                <a:cxn ang="0">
                  <a:pos x="150" y="31"/>
                </a:cxn>
                <a:cxn ang="0">
                  <a:pos x="171" y="36"/>
                </a:cxn>
                <a:cxn ang="0">
                  <a:pos x="204" y="74"/>
                </a:cxn>
                <a:cxn ang="0">
                  <a:pos x="232" y="59"/>
                </a:cxn>
                <a:cxn ang="0">
                  <a:pos x="247" y="67"/>
                </a:cxn>
                <a:cxn ang="0">
                  <a:pos x="241" y="86"/>
                </a:cxn>
                <a:cxn ang="0">
                  <a:pos x="249" y="103"/>
                </a:cxn>
                <a:cxn ang="0">
                  <a:pos x="261" y="129"/>
                </a:cxn>
                <a:cxn ang="0">
                  <a:pos x="273" y="150"/>
                </a:cxn>
                <a:cxn ang="0">
                  <a:pos x="271" y="182"/>
                </a:cxn>
                <a:cxn ang="0">
                  <a:pos x="282" y="213"/>
                </a:cxn>
                <a:cxn ang="0">
                  <a:pos x="281" y="243"/>
                </a:cxn>
                <a:cxn ang="0">
                  <a:pos x="302" y="269"/>
                </a:cxn>
                <a:cxn ang="0">
                  <a:pos x="312" y="261"/>
                </a:cxn>
                <a:cxn ang="0">
                  <a:pos x="334" y="265"/>
                </a:cxn>
                <a:cxn ang="0">
                  <a:pos x="364" y="290"/>
                </a:cxn>
                <a:cxn ang="0">
                  <a:pos x="380" y="306"/>
                </a:cxn>
                <a:cxn ang="0">
                  <a:pos x="373" y="315"/>
                </a:cxn>
                <a:cxn ang="0">
                  <a:pos x="358" y="345"/>
                </a:cxn>
                <a:cxn ang="0">
                  <a:pos x="338" y="365"/>
                </a:cxn>
                <a:cxn ang="0">
                  <a:pos x="315" y="371"/>
                </a:cxn>
                <a:cxn ang="0">
                  <a:pos x="281" y="392"/>
                </a:cxn>
                <a:cxn ang="0">
                  <a:pos x="247" y="412"/>
                </a:cxn>
                <a:cxn ang="0">
                  <a:pos x="234" y="430"/>
                </a:cxn>
                <a:cxn ang="0">
                  <a:pos x="210" y="427"/>
                </a:cxn>
                <a:cxn ang="0">
                  <a:pos x="201" y="451"/>
                </a:cxn>
                <a:cxn ang="0">
                  <a:pos x="175" y="465"/>
                </a:cxn>
                <a:cxn ang="0">
                  <a:pos x="160" y="455"/>
                </a:cxn>
                <a:cxn ang="0">
                  <a:pos x="158" y="443"/>
                </a:cxn>
                <a:cxn ang="0">
                  <a:pos x="145" y="426"/>
                </a:cxn>
                <a:cxn ang="0">
                  <a:pos x="129" y="425"/>
                </a:cxn>
                <a:cxn ang="0">
                  <a:pos x="111" y="417"/>
                </a:cxn>
                <a:cxn ang="0">
                  <a:pos x="104" y="402"/>
                </a:cxn>
                <a:cxn ang="0">
                  <a:pos x="96" y="384"/>
                </a:cxn>
                <a:cxn ang="0">
                  <a:pos x="99" y="367"/>
                </a:cxn>
                <a:cxn ang="0">
                  <a:pos x="70" y="357"/>
                </a:cxn>
                <a:cxn ang="0">
                  <a:pos x="52" y="357"/>
                </a:cxn>
                <a:cxn ang="0">
                  <a:pos x="17" y="342"/>
                </a:cxn>
                <a:cxn ang="0">
                  <a:pos x="26" y="320"/>
                </a:cxn>
                <a:cxn ang="0">
                  <a:pos x="0" y="289"/>
                </a:cxn>
                <a:cxn ang="0">
                  <a:pos x="17" y="265"/>
                </a:cxn>
                <a:cxn ang="0">
                  <a:pos x="22" y="222"/>
                </a:cxn>
                <a:cxn ang="0">
                  <a:pos x="10" y="197"/>
                </a:cxn>
                <a:cxn ang="0">
                  <a:pos x="36" y="160"/>
                </a:cxn>
                <a:cxn ang="0">
                  <a:pos x="66" y="135"/>
                </a:cxn>
                <a:cxn ang="0">
                  <a:pos x="86" y="113"/>
                </a:cxn>
                <a:cxn ang="0">
                  <a:pos x="69" y="103"/>
                </a:cxn>
                <a:cxn ang="0">
                  <a:pos x="38" y="75"/>
                </a:cxn>
                <a:cxn ang="0">
                  <a:pos x="70" y="54"/>
                </a:cxn>
                <a:cxn ang="0">
                  <a:pos x="70" y="32"/>
                </a:cxn>
                <a:cxn ang="0">
                  <a:pos x="113" y="10"/>
                </a:cxn>
                <a:cxn ang="0">
                  <a:pos x="124" y="2"/>
                </a:cxn>
              </a:cxnLst>
              <a:rect l="0" t="0" r="r" b="b"/>
              <a:pathLst>
                <a:path w="384" h="467">
                  <a:moveTo>
                    <a:pt x="130" y="0"/>
                  </a:moveTo>
                  <a:lnTo>
                    <a:pt x="134" y="2"/>
                  </a:lnTo>
                  <a:lnTo>
                    <a:pt x="132" y="4"/>
                  </a:lnTo>
                  <a:lnTo>
                    <a:pt x="134" y="12"/>
                  </a:lnTo>
                  <a:lnTo>
                    <a:pt x="128" y="24"/>
                  </a:lnTo>
                  <a:lnTo>
                    <a:pt x="120" y="23"/>
                  </a:lnTo>
                  <a:lnTo>
                    <a:pt x="119" y="27"/>
                  </a:lnTo>
                  <a:lnTo>
                    <a:pt x="122" y="33"/>
                  </a:lnTo>
                  <a:lnTo>
                    <a:pt x="129" y="35"/>
                  </a:lnTo>
                  <a:lnTo>
                    <a:pt x="133" y="31"/>
                  </a:lnTo>
                  <a:lnTo>
                    <a:pt x="139" y="35"/>
                  </a:lnTo>
                  <a:lnTo>
                    <a:pt x="138" y="38"/>
                  </a:lnTo>
                  <a:lnTo>
                    <a:pt x="142" y="38"/>
                  </a:lnTo>
                  <a:lnTo>
                    <a:pt x="149" y="28"/>
                  </a:lnTo>
                  <a:lnTo>
                    <a:pt x="150" y="31"/>
                  </a:lnTo>
                  <a:lnTo>
                    <a:pt x="151" y="28"/>
                  </a:lnTo>
                  <a:lnTo>
                    <a:pt x="159" y="37"/>
                  </a:lnTo>
                  <a:lnTo>
                    <a:pt x="163" y="37"/>
                  </a:lnTo>
                  <a:lnTo>
                    <a:pt x="164" y="33"/>
                  </a:lnTo>
                  <a:lnTo>
                    <a:pt x="171" y="36"/>
                  </a:lnTo>
                  <a:lnTo>
                    <a:pt x="177" y="42"/>
                  </a:lnTo>
                  <a:lnTo>
                    <a:pt x="183" y="52"/>
                  </a:lnTo>
                  <a:lnTo>
                    <a:pt x="192" y="63"/>
                  </a:lnTo>
                  <a:lnTo>
                    <a:pt x="205" y="72"/>
                  </a:lnTo>
                  <a:lnTo>
                    <a:pt x="204" y="74"/>
                  </a:lnTo>
                  <a:lnTo>
                    <a:pt x="211" y="67"/>
                  </a:lnTo>
                  <a:lnTo>
                    <a:pt x="221" y="67"/>
                  </a:lnTo>
                  <a:lnTo>
                    <a:pt x="227" y="70"/>
                  </a:lnTo>
                  <a:lnTo>
                    <a:pt x="231" y="63"/>
                  </a:lnTo>
                  <a:lnTo>
                    <a:pt x="232" y="59"/>
                  </a:lnTo>
                  <a:lnTo>
                    <a:pt x="235" y="55"/>
                  </a:lnTo>
                  <a:lnTo>
                    <a:pt x="244" y="57"/>
                  </a:lnTo>
                  <a:lnTo>
                    <a:pt x="247" y="62"/>
                  </a:lnTo>
                  <a:lnTo>
                    <a:pt x="244" y="63"/>
                  </a:lnTo>
                  <a:lnTo>
                    <a:pt x="247" y="67"/>
                  </a:lnTo>
                  <a:lnTo>
                    <a:pt x="244" y="67"/>
                  </a:lnTo>
                  <a:lnTo>
                    <a:pt x="249" y="74"/>
                  </a:lnTo>
                  <a:lnTo>
                    <a:pt x="245" y="79"/>
                  </a:lnTo>
                  <a:lnTo>
                    <a:pt x="240" y="84"/>
                  </a:lnTo>
                  <a:lnTo>
                    <a:pt x="241" y="86"/>
                  </a:lnTo>
                  <a:lnTo>
                    <a:pt x="240" y="87"/>
                  </a:lnTo>
                  <a:lnTo>
                    <a:pt x="243" y="93"/>
                  </a:lnTo>
                  <a:lnTo>
                    <a:pt x="245" y="95"/>
                  </a:lnTo>
                  <a:lnTo>
                    <a:pt x="247" y="99"/>
                  </a:lnTo>
                  <a:lnTo>
                    <a:pt x="249" y="103"/>
                  </a:lnTo>
                  <a:lnTo>
                    <a:pt x="252" y="105"/>
                  </a:lnTo>
                  <a:lnTo>
                    <a:pt x="255" y="121"/>
                  </a:lnTo>
                  <a:lnTo>
                    <a:pt x="252" y="125"/>
                  </a:lnTo>
                  <a:lnTo>
                    <a:pt x="255" y="129"/>
                  </a:lnTo>
                  <a:lnTo>
                    <a:pt x="261" y="129"/>
                  </a:lnTo>
                  <a:lnTo>
                    <a:pt x="264" y="131"/>
                  </a:lnTo>
                  <a:lnTo>
                    <a:pt x="261" y="137"/>
                  </a:lnTo>
                  <a:lnTo>
                    <a:pt x="264" y="148"/>
                  </a:lnTo>
                  <a:lnTo>
                    <a:pt x="271" y="151"/>
                  </a:lnTo>
                  <a:lnTo>
                    <a:pt x="273" y="150"/>
                  </a:lnTo>
                  <a:lnTo>
                    <a:pt x="273" y="163"/>
                  </a:lnTo>
                  <a:lnTo>
                    <a:pt x="270" y="171"/>
                  </a:lnTo>
                  <a:lnTo>
                    <a:pt x="262" y="176"/>
                  </a:lnTo>
                  <a:lnTo>
                    <a:pt x="266" y="185"/>
                  </a:lnTo>
                  <a:lnTo>
                    <a:pt x="271" y="182"/>
                  </a:lnTo>
                  <a:lnTo>
                    <a:pt x="277" y="185"/>
                  </a:lnTo>
                  <a:lnTo>
                    <a:pt x="281" y="196"/>
                  </a:lnTo>
                  <a:lnTo>
                    <a:pt x="282" y="193"/>
                  </a:lnTo>
                  <a:lnTo>
                    <a:pt x="278" y="207"/>
                  </a:lnTo>
                  <a:lnTo>
                    <a:pt x="282" y="213"/>
                  </a:lnTo>
                  <a:lnTo>
                    <a:pt x="283" y="222"/>
                  </a:lnTo>
                  <a:lnTo>
                    <a:pt x="282" y="220"/>
                  </a:lnTo>
                  <a:lnTo>
                    <a:pt x="278" y="224"/>
                  </a:lnTo>
                  <a:lnTo>
                    <a:pt x="283" y="237"/>
                  </a:lnTo>
                  <a:lnTo>
                    <a:pt x="281" y="243"/>
                  </a:lnTo>
                  <a:lnTo>
                    <a:pt x="287" y="245"/>
                  </a:lnTo>
                  <a:lnTo>
                    <a:pt x="295" y="251"/>
                  </a:lnTo>
                  <a:lnTo>
                    <a:pt x="295" y="255"/>
                  </a:lnTo>
                  <a:lnTo>
                    <a:pt x="304" y="257"/>
                  </a:lnTo>
                  <a:lnTo>
                    <a:pt x="302" y="269"/>
                  </a:lnTo>
                  <a:lnTo>
                    <a:pt x="303" y="278"/>
                  </a:lnTo>
                  <a:lnTo>
                    <a:pt x="307" y="278"/>
                  </a:lnTo>
                  <a:lnTo>
                    <a:pt x="311" y="268"/>
                  </a:lnTo>
                  <a:lnTo>
                    <a:pt x="307" y="268"/>
                  </a:lnTo>
                  <a:lnTo>
                    <a:pt x="312" y="261"/>
                  </a:lnTo>
                  <a:lnTo>
                    <a:pt x="313" y="265"/>
                  </a:lnTo>
                  <a:lnTo>
                    <a:pt x="321" y="264"/>
                  </a:lnTo>
                  <a:lnTo>
                    <a:pt x="325" y="260"/>
                  </a:lnTo>
                  <a:lnTo>
                    <a:pt x="333" y="268"/>
                  </a:lnTo>
                  <a:lnTo>
                    <a:pt x="334" y="265"/>
                  </a:lnTo>
                  <a:lnTo>
                    <a:pt x="336" y="269"/>
                  </a:lnTo>
                  <a:lnTo>
                    <a:pt x="342" y="272"/>
                  </a:lnTo>
                  <a:lnTo>
                    <a:pt x="355" y="292"/>
                  </a:lnTo>
                  <a:lnTo>
                    <a:pt x="360" y="290"/>
                  </a:lnTo>
                  <a:lnTo>
                    <a:pt x="364" y="290"/>
                  </a:lnTo>
                  <a:lnTo>
                    <a:pt x="371" y="286"/>
                  </a:lnTo>
                  <a:lnTo>
                    <a:pt x="376" y="279"/>
                  </a:lnTo>
                  <a:lnTo>
                    <a:pt x="384" y="299"/>
                  </a:lnTo>
                  <a:lnTo>
                    <a:pt x="384" y="302"/>
                  </a:lnTo>
                  <a:lnTo>
                    <a:pt x="380" y="306"/>
                  </a:lnTo>
                  <a:lnTo>
                    <a:pt x="383" y="307"/>
                  </a:lnTo>
                  <a:lnTo>
                    <a:pt x="380" y="307"/>
                  </a:lnTo>
                  <a:lnTo>
                    <a:pt x="376" y="317"/>
                  </a:lnTo>
                  <a:lnTo>
                    <a:pt x="376" y="315"/>
                  </a:lnTo>
                  <a:lnTo>
                    <a:pt x="373" y="315"/>
                  </a:lnTo>
                  <a:lnTo>
                    <a:pt x="364" y="317"/>
                  </a:lnTo>
                  <a:lnTo>
                    <a:pt x="366" y="321"/>
                  </a:lnTo>
                  <a:lnTo>
                    <a:pt x="363" y="329"/>
                  </a:lnTo>
                  <a:lnTo>
                    <a:pt x="364" y="336"/>
                  </a:lnTo>
                  <a:lnTo>
                    <a:pt x="358" y="345"/>
                  </a:lnTo>
                  <a:lnTo>
                    <a:pt x="360" y="347"/>
                  </a:lnTo>
                  <a:lnTo>
                    <a:pt x="355" y="357"/>
                  </a:lnTo>
                  <a:lnTo>
                    <a:pt x="350" y="361"/>
                  </a:lnTo>
                  <a:lnTo>
                    <a:pt x="346" y="355"/>
                  </a:lnTo>
                  <a:lnTo>
                    <a:pt x="338" y="365"/>
                  </a:lnTo>
                  <a:lnTo>
                    <a:pt x="326" y="368"/>
                  </a:lnTo>
                  <a:lnTo>
                    <a:pt x="321" y="367"/>
                  </a:lnTo>
                  <a:lnTo>
                    <a:pt x="319" y="365"/>
                  </a:lnTo>
                  <a:lnTo>
                    <a:pt x="316" y="365"/>
                  </a:lnTo>
                  <a:lnTo>
                    <a:pt x="315" y="371"/>
                  </a:lnTo>
                  <a:lnTo>
                    <a:pt x="296" y="371"/>
                  </a:lnTo>
                  <a:lnTo>
                    <a:pt x="288" y="376"/>
                  </a:lnTo>
                  <a:lnTo>
                    <a:pt x="281" y="372"/>
                  </a:lnTo>
                  <a:lnTo>
                    <a:pt x="275" y="375"/>
                  </a:lnTo>
                  <a:lnTo>
                    <a:pt x="281" y="392"/>
                  </a:lnTo>
                  <a:lnTo>
                    <a:pt x="274" y="393"/>
                  </a:lnTo>
                  <a:lnTo>
                    <a:pt x="271" y="395"/>
                  </a:lnTo>
                  <a:lnTo>
                    <a:pt x="260" y="404"/>
                  </a:lnTo>
                  <a:lnTo>
                    <a:pt x="247" y="404"/>
                  </a:lnTo>
                  <a:lnTo>
                    <a:pt x="247" y="412"/>
                  </a:lnTo>
                  <a:lnTo>
                    <a:pt x="240" y="413"/>
                  </a:lnTo>
                  <a:lnTo>
                    <a:pt x="239" y="413"/>
                  </a:lnTo>
                  <a:lnTo>
                    <a:pt x="230" y="416"/>
                  </a:lnTo>
                  <a:lnTo>
                    <a:pt x="239" y="426"/>
                  </a:lnTo>
                  <a:lnTo>
                    <a:pt x="234" y="430"/>
                  </a:lnTo>
                  <a:lnTo>
                    <a:pt x="230" y="429"/>
                  </a:lnTo>
                  <a:lnTo>
                    <a:pt x="226" y="433"/>
                  </a:lnTo>
                  <a:lnTo>
                    <a:pt x="215" y="438"/>
                  </a:lnTo>
                  <a:lnTo>
                    <a:pt x="213" y="435"/>
                  </a:lnTo>
                  <a:lnTo>
                    <a:pt x="210" y="427"/>
                  </a:lnTo>
                  <a:lnTo>
                    <a:pt x="202" y="429"/>
                  </a:lnTo>
                  <a:lnTo>
                    <a:pt x="204" y="434"/>
                  </a:lnTo>
                  <a:lnTo>
                    <a:pt x="201" y="443"/>
                  </a:lnTo>
                  <a:lnTo>
                    <a:pt x="202" y="447"/>
                  </a:lnTo>
                  <a:lnTo>
                    <a:pt x="201" y="451"/>
                  </a:lnTo>
                  <a:lnTo>
                    <a:pt x="200" y="451"/>
                  </a:lnTo>
                  <a:lnTo>
                    <a:pt x="192" y="456"/>
                  </a:lnTo>
                  <a:lnTo>
                    <a:pt x="184" y="459"/>
                  </a:lnTo>
                  <a:lnTo>
                    <a:pt x="177" y="467"/>
                  </a:lnTo>
                  <a:lnTo>
                    <a:pt x="175" y="465"/>
                  </a:lnTo>
                  <a:lnTo>
                    <a:pt x="173" y="456"/>
                  </a:lnTo>
                  <a:lnTo>
                    <a:pt x="173" y="451"/>
                  </a:lnTo>
                  <a:lnTo>
                    <a:pt x="168" y="454"/>
                  </a:lnTo>
                  <a:lnTo>
                    <a:pt x="164" y="451"/>
                  </a:lnTo>
                  <a:lnTo>
                    <a:pt x="160" y="455"/>
                  </a:lnTo>
                  <a:lnTo>
                    <a:pt x="160" y="454"/>
                  </a:lnTo>
                  <a:lnTo>
                    <a:pt x="154" y="454"/>
                  </a:lnTo>
                  <a:lnTo>
                    <a:pt x="159" y="450"/>
                  </a:lnTo>
                  <a:lnTo>
                    <a:pt x="160" y="443"/>
                  </a:lnTo>
                  <a:lnTo>
                    <a:pt x="158" y="443"/>
                  </a:lnTo>
                  <a:lnTo>
                    <a:pt x="147" y="444"/>
                  </a:lnTo>
                  <a:lnTo>
                    <a:pt x="145" y="433"/>
                  </a:lnTo>
                  <a:lnTo>
                    <a:pt x="150" y="430"/>
                  </a:lnTo>
                  <a:lnTo>
                    <a:pt x="149" y="427"/>
                  </a:lnTo>
                  <a:lnTo>
                    <a:pt x="145" y="426"/>
                  </a:lnTo>
                  <a:lnTo>
                    <a:pt x="149" y="422"/>
                  </a:lnTo>
                  <a:lnTo>
                    <a:pt x="147" y="418"/>
                  </a:lnTo>
                  <a:lnTo>
                    <a:pt x="139" y="416"/>
                  </a:lnTo>
                  <a:lnTo>
                    <a:pt x="139" y="418"/>
                  </a:lnTo>
                  <a:lnTo>
                    <a:pt x="129" y="425"/>
                  </a:lnTo>
                  <a:lnTo>
                    <a:pt x="124" y="418"/>
                  </a:lnTo>
                  <a:lnTo>
                    <a:pt x="122" y="418"/>
                  </a:lnTo>
                  <a:lnTo>
                    <a:pt x="116" y="420"/>
                  </a:lnTo>
                  <a:lnTo>
                    <a:pt x="113" y="420"/>
                  </a:lnTo>
                  <a:lnTo>
                    <a:pt x="111" y="417"/>
                  </a:lnTo>
                  <a:lnTo>
                    <a:pt x="117" y="417"/>
                  </a:lnTo>
                  <a:lnTo>
                    <a:pt x="113" y="414"/>
                  </a:lnTo>
                  <a:lnTo>
                    <a:pt x="108" y="412"/>
                  </a:lnTo>
                  <a:lnTo>
                    <a:pt x="111" y="409"/>
                  </a:lnTo>
                  <a:lnTo>
                    <a:pt x="104" y="402"/>
                  </a:lnTo>
                  <a:lnTo>
                    <a:pt x="108" y="399"/>
                  </a:lnTo>
                  <a:lnTo>
                    <a:pt x="108" y="393"/>
                  </a:lnTo>
                  <a:lnTo>
                    <a:pt x="104" y="393"/>
                  </a:lnTo>
                  <a:lnTo>
                    <a:pt x="99" y="389"/>
                  </a:lnTo>
                  <a:lnTo>
                    <a:pt x="96" y="384"/>
                  </a:lnTo>
                  <a:lnTo>
                    <a:pt x="99" y="379"/>
                  </a:lnTo>
                  <a:lnTo>
                    <a:pt x="98" y="375"/>
                  </a:lnTo>
                  <a:lnTo>
                    <a:pt x="96" y="372"/>
                  </a:lnTo>
                  <a:lnTo>
                    <a:pt x="98" y="368"/>
                  </a:lnTo>
                  <a:lnTo>
                    <a:pt x="99" y="367"/>
                  </a:lnTo>
                  <a:lnTo>
                    <a:pt x="92" y="365"/>
                  </a:lnTo>
                  <a:lnTo>
                    <a:pt x="90" y="358"/>
                  </a:lnTo>
                  <a:lnTo>
                    <a:pt x="86" y="354"/>
                  </a:lnTo>
                  <a:lnTo>
                    <a:pt x="75" y="350"/>
                  </a:lnTo>
                  <a:lnTo>
                    <a:pt x="70" y="357"/>
                  </a:lnTo>
                  <a:lnTo>
                    <a:pt x="68" y="355"/>
                  </a:lnTo>
                  <a:lnTo>
                    <a:pt x="66" y="358"/>
                  </a:lnTo>
                  <a:lnTo>
                    <a:pt x="60" y="354"/>
                  </a:lnTo>
                  <a:lnTo>
                    <a:pt x="58" y="355"/>
                  </a:lnTo>
                  <a:lnTo>
                    <a:pt x="52" y="357"/>
                  </a:lnTo>
                  <a:lnTo>
                    <a:pt x="45" y="361"/>
                  </a:lnTo>
                  <a:lnTo>
                    <a:pt x="39" y="362"/>
                  </a:lnTo>
                  <a:lnTo>
                    <a:pt x="32" y="354"/>
                  </a:lnTo>
                  <a:lnTo>
                    <a:pt x="15" y="346"/>
                  </a:lnTo>
                  <a:lnTo>
                    <a:pt x="17" y="342"/>
                  </a:lnTo>
                  <a:lnTo>
                    <a:pt x="9" y="340"/>
                  </a:lnTo>
                  <a:lnTo>
                    <a:pt x="15" y="332"/>
                  </a:lnTo>
                  <a:lnTo>
                    <a:pt x="19" y="330"/>
                  </a:lnTo>
                  <a:lnTo>
                    <a:pt x="22" y="327"/>
                  </a:lnTo>
                  <a:lnTo>
                    <a:pt x="26" y="320"/>
                  </a:lnTo>
                  <a:lnTo>
                    <a:pt x="26" y="317"/>
                  </a:lnTo>
                  <a:lnTo>
                    <a:pt x="11" y="312"/>
                  </a:lnTo>
                  <a:lnTo>
                    <a:pt x="5" y="292"/>
                  </a:lnTo>
                  <a:lnTo>
                    <a:pt x="1" y="291"/>
                  </a:lnTo>
                  <a:lnTo>
                    <a:pt x="0" y="289"/>
                  </a:lnTo>
                  <a:lnTo>
                    <a:pt x="4" y="286"/>
                  </a:lnTo>
                  <a:lnTo>
                    <a:pt x="11" y="278"/>
                  </a:lnTo>
                  <a:lnTo>
                    <a:pt x="19" y="279"/>
                  </a:lnTo>
                  <a:lnTo>
                    <a:pt x="19" y="270"/>
                  </a:lnTo>
                  <a:lnTo>
                    <a:pt x="17" y="265"/>
                  </a:lnTo>
                  <a:lnTo>
                    <a:pt x="11" y="264"/>
                  </a:lnTo>
                  <a:lnTo>
                    <a:pt x="17" y="251"/>
                  </a:lnTo>
                  <a:lnTo>
                    <a:pt x="17" y="237"/>
                  </a:lnTo>
                  <a:lnTo>
                    <a:pt x="21" y="223"/>
                  </a:lnTo>
                  <a:lnTo>
                    <a:pt x="22" y="222"/>
                  </a:lnTo>
                  <a:lnTo>
                    <a:pt x="26" y="209"/>
                  </a:lnTo>
                  <a:lnTo>
                    <a:pt x="18" y="203"/>
                  </a:lnTo>
                  <a:lnTo>
                    <a:pt x="14" y="209"/>
                  </a:lnTo>
                  <a:lnTo>
                    <a:pt x="9" y="201"/>
                  </a:lnTo>
                  <a:lnTo>
                    <a:pt x="10" y="197"/>
                  </a:lnTo>
                  <a:lnTo>
                    <a:pt x="7" y="182"/>
                  </a:lnTo>
                  <a:lnTo>
                    <a:pt x="9" y="176"/>
                  </a:lnTo>
                  <a:lnTo>
                    <a:pt x="19" y="167"/>
                  </a:lnTo>
                  <a:lnTo>
                    <a:pt x="30" y="162"/>
                  </a:lnTo>
                  <a:lnTo>
                    <a:pt x="36" y="160"/>
                  </a:lnTo>
                  <a:lnTo>
                    <a:pt x="41" y="142"/>
                  </a:lnTo>
                  <a:lnTo>
                    <a:pt x="41" y="137"/>
                  </a:lnTo>
                  <a:lnTo>
                    <a:pt x="47" y="137"/>
                  </a:lnTo>
                  <a:lnTo>
                    <a:pt x="57" y="141"/>
                  </a:lnTo>
                  <a:lnTo>
                    <a:pt x="66" y="135"/>
                  </a:lnTo>
                  <a:lnTo>
                    <a:pt x="73" y="134"/>
                  </a:lnTo>
                  <a:lnTo>
                    <a:pt x="87" y="125"/>
                  </a:lnTo>
                  <a:lnTo>
                    <a:pt x="88" y="125"/>
                  </a:lnTo>
                  <a:lnTo>
                    <a:pt x="92" y="120"/>
                  </a:lnTo>
                  <a:lnTo>
                    <a:pt x="86" y="113"/>
                  </a:lnTo>
                  <a:lnTo>
                    <a:pt x="82" y="117"/>
                  </a:lnTo>
                  <a:lnTo>
                    <a:pt x="79" y="125"/>
                  </a:lnTo>
                  <a:lnTo>
                    <a:pt x="69" y="120"/>
                  </a:lnTo>
                  <a:lnTo>
                    <a:pt x="66" y="114"/>
                  </a:lnTo>
                  <a:lnTo>
                    <a:pt x="69" y="103"/>
                  </a:lnTo>
                  <a:lnTo>
                    <a:pt x="60" y="92"/>
                  </a:lnTo>
                  <a:lnTo>
                    <a:pt x="52" y="93"/>
                  </a:lnTo>
                  <a:lnTo>
                    <a:pt x="51" y="79"/>
                  </a:lnTo>
                  <a:lnTo>
                    <a:pt x="39" y="79"/>
                  </a:lnTo>
                  <a:lnTo>
                    <a:pt x="38" y="75"/>
                  </a:lnTo>
                  <a:lnTo>
                    <a:pt x="47" y="67"/>
                  </a:lnTo>
                  <a:lnTo>
                    <a:pt x="56" y="66"/>
                  </a:lnTo>
                  <a:lnTo>
                    <a:pt x="58" y="62"/>
                  </a:lnTo>
                  <a:lnTo>
                    <a:pt x="68" y="54"/>
                  </a:lnTo>
                  <a:lnTo>
                    <a:pt x="70" y="54"/>
                  </a:lnTo>
                  <a:lnTo>
                    <a:pt x="70" y="52"/>
                  </a:lnTo>
                  <a:lnTo>
                    <a:pt x="68" y="48"/>
                  </a:lnTo>
                  <a:lnTo>
                    <a:pt x="56" y="41"/>
                  </a:lnTo>
                  <a:lnTo>
                    <a:pt x="60" y="32"/>
                  </a:lnTo>
                  <a:lnTo>
                    <a:pt x="70" y="32"/>
                  </a:lnTo>
                  <a:lnTo>
                    <a:pt x="73" y="33"/>
                  </a:lnTo>
                  <a:lnTo>
                    <a:pt x="78" y="17"/>
                  </a:lnTo>
                  <a:lnTo>
                    <a:pt x="90" y="2"/>
                  </a:lnTo>
                  <a:lnTo>
                    <a:pt x="92" y="10"/>
                  </a:lnTo>
                  <a:lnTo>
                    <a:pt x="113" y="10"/>
                  </a:lnTo>
                  <a:lnTo>
                    <a:pt x="112" y="12"/>
                  </a:lnTo>
                  <a:lnTo>
                    <a:pt x="117" y="10"/>
                  </a:lnTo>
                  <a:lnTo>
                    <a:pt x="119" y="4"/>
                  </a:lnTo>
                  <a:lnTo>
                    <a:pt x="121" y="6"/>
                  </a:lnTo>
                  <a:lnTo>
                    <a:pt x="124" y="2"/>
                  </a:lnTo>
                  <a:lnTo>
                    <a:pt x="129" y="3"/>
                  </a:lnTo>
                  <a:lnTo>
                    <a:pt x="13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2">
                    <a:lumMod val="50000"/>
                  </a:schemeClr>
                </a:solidFill>
                <a:effectLst/>
                <a:uLnTx/>
                <a:uFillTx/>
                <a:latin typeface="Calibri"/>
                <a:ea typeface="+mn-ea"/>
                <a:cs typeface="+mn-cs"/>
              </a:endParaRPr>
            </a:p>
          </p:txBody>
        </p:sp>
        <p:sp>
          <p:nvSpPr>
            <p:cNvPr id="85" name="Freeform 72">
              <a:extLst>
                <a:ext uri="{FF2B5EF4-FFF2-40B4-BE49-F238E27FC236}">
                  <a16:creationId xmlns:a16="http://schemas.microsoft.com/office/drawing/2014/main" id="{DF99DA9E-62F4-4454-82B2-488BCD6DDB7F}"/>
                </a:ext>
              </a:extLst>
            </p:cNvPr>
            <p:cNvSpPr>
              <a:spLocks/>
            </p:cNvSpPr>
            <p:nvPr/>
          </p:nvSpPr>
          <p:spPr bwMode="auto">
            <a:xfrm>
              <a:off x="4782046" y="2590602"/>
              <a:ext cx="651798" cy="610821"/>
            </a:xfrm>
            <a:custGeom>
              <a:avLst/>
              <a:gdLst/>
              <a:ahLst/>
              <a:cxnLst>
                <a:cxn ang="0">
                  <a:pos x="242" y="33"/>
                </a:cxn>
                <a:cxn ang="0">
                  <a:pos x="339" y="109"/>
                </a:cxn>
                <a:cxn ang="0">
                  <a:pos x="371" y="130"/>
                </a:cxn>
                <a:cxn ang="0">
                  <a:pos x="408" y="136"/>
                </a:cxn>
                <a:cxn ang="0">
                  <a:pos x="429" y="156"/>
                </a:cxn>
                <a:cxn ang="0">
                  <a:pos x="450" y="231"/>
                </a:cxn>
                <a:cxn ang="0">
                  <a:pos x="480" y="300"/>
                </a:cxn>
                <a:cxn ang="0">
                  <a:pos x="492" y="341"/>
                </a:cxn>
                <a:cxn ang="0">
                  <a:pos x="502" y="377"/>
                </a:cxn>
                <a:cxn ang="0">
                  <a:pos x="485" y="405"/>
                </a:cxn>
                <a:cxn ang="0">
                  <a:pos x="451" y="417"/>
                </a:cxn>
                <a:cxn ang="0">
                  <a:pos x="430" y="435"/>
                </a:cxn>
                <a:cxn ang="0">
                  <a:pos x="403" y="428"/>
                </a:cxn>
                <a:cxn ang="0">
                  <a:pos x="383" y="461"/>
                </a:cxn>
                <a:cxn ang="0">
                  <a:pos x="353" y="474"/>
                </a:cxn>
                <a:cxn ang="0">
                  <a:pos x="328" y="457"/>
                </a:cxn>
                <a:cxn ang="0">
                  <a:pos x="316" y="447"/>
                </a:cxn>
                <a:cxn ang="0">
                  <a:pos x="323" y="438"/>
                </a:cxn>
                <a:cxn ang="0">
                  <a:pos x="307" y="422"/>
                </a:cxn>
                <a:cxn ang="0">
                  <a:pos x="277" y="397"/>
                </a:cxn>
                <a:cxn ang="0">
                  <a:pos x="255" y="393"/>
                </a:cxn>
                <a:cxn ang="0">
                  <a:pos x="245" y="401"/>
                </a:cxn>
                <a:cxn ang="0">
                  <a:pos x="224" y="375"/>
                </a:cxn>
                <a:cxn ang="0">
                  <a:pos x="225" y="345"/>
                </a:cxn>
                <a:cxn ang="0">
                  <a:pos x="214" y="314"/>
                </a:cxn>
                <a:cxn ang="0">
                  <a:pos x="216" y="282"/>
                </a:cxn>
                <a:cxn ang="0">
                  <a:pos x="204" y="261"/>
                </a:cxn>
                <a:cxn ang="0">
                  <a:pos x="192" y="235"/>
                </a:cxn>
                <a:cxn ang="0">
                  <a:pos x="184" y="218"/>
                </a:cxn>
                <a:cxn ang="0">
                  <a:pos x="190" y="199"/>
                </a:cxn>
                <a:cxn ang="0">
                  <a:pos x="175" y="191"/>
                </a:cxn>
                <a:cxn ang="0">
                  <a:pos x="147" y="206"/>
                </a:cxn>
                <a:cxn ang="0">
                  <a:pos x="114" y="168"/>
                </a:cxn>
                <a:cxn ang="0">
                  <a:pos x="93" y="163"/>
                </a:cxn>
                <a:cxn ang="0">
                  <a:pos x="76" y="163"/>
                </a:cxn>
                <a:cxn ang="0">
                  <a:pos x="71" y="156"/>
                </a:cxn>
                <a:cxn ang="0">
                  <a:pos x="72" y="135"/>
                </a:cxn>
                <a:cxn ang="0">
                  <a:pos x="55" y="144"/>
                </a:cxn>
                <a:cxn ang="0">
                  <a:pos x="29" y="122"/>
                </a:cxn>
                <a:cxn ang="0">
                  <a:pos x="59" y="101"/>
                </a:cxn>
                <a:cxn ang="0">
                  <a:pos x="67" y="97"/>
                </a:cxn>
                <a:cxn ang="0">
                  <a:pos x="52" y="76"/>
                </a:cxn>
                <a:cxn ang="0">
                  <a:pos x="26" y="88"/>
                </a:cxn>
                <a:cxn ang="0">
                  <a:pos x="1" y="67"/>
                </a:cxn>
                <a:cxn ang="0">
                  <a:pos x="13" y="41"/>
                </a:cxn>
                <a:cxn ang="0">
                  <a:pos x="21" y="16"/>
                </a:cxn>
                <a:cxn ang="0">
                  <a:pos x="39" y="20"/>
                </a:cxn>
                <a:cxn ang="0">
                  <a:pos x="62" y="9"/>
                </a:cxn>
                <a:cxn ang="0">
                  <a:pos x="85" y="3"/>
                </a:cxn>
                <a:cxn ang="0">
                  <a:pos x="85" y="30"/>
                </a:cxn>
                <a:cxn ang="0">
                  <a:pos x="111" y="20"/>
                </a:cxn>
                <a:cxn ang="0">
                  <a:pos x="124" y="39"/>
                </a:cxn>
                <a:cxn ang="0">
                  <a:pos x="137" y="39"/>
                </a:cxn>
                <a:cxn ang="0">
                  <a:pos x="147" y="54"/>
                </a:cxn>
                <a:cxn ang="0">
                  <a:pos x="178" y="37"/>
                </a:cxn>
                <a:cxn ang="0">
                  <a:pos x="178" y="15"/>
                </a:cxn>
              </a:cxnLst>
              <a:rect l="0" t="0" r="r" b="b"/>
              <a:pathLst>
                <a:path w="509" h="477">
                  <a:moveTo>
                    <a:pt x="184" y="0"/>
                  </a:moveTo>
                  <a:lnTo>
                    <a:pt x="194" y="2"/>
                  </a:lnTo>
                  <a:lnTo>
                    <a:pt x="196" y="2"/>
                  </a:lnTo>
                  <a:lnTo>
                    <a:pt x="226" y="19"/>
                  </a:lnTo>
                  <a:lnTo>
                    <a:pt x="242" y="33"/>
                  </a:lnTo>
                  <a:lnTo>
                    <a:pt x="256" y="45"/>
                  </a:lnTo>
                  <a:lnTo>
                    <a:pt x="268" y="53"/>
                  </a:lnTo>
                  <a:lnTo>
                    <a:pt x="290" y="74"/>
                  </a:lnTo>
                  <a:lnTo>
                    <a:pt x="302" y="81"/>
                  </a:lnTo>
                  <a:lnTo>
                    <a:pt x="339" y="109"/>
                  </a:lnTo>
                  <a:lnTo>
                    <a:pt x="350" y="117"/>
                  </a:lnTo>
                  <a:lnTo>
                    <a:pt x="360" y="123"/>
                  </a:lnTo>
                  <a:lnTo>
                    <a:pt x="362" y="119"/>
                  </a:lnTo>
                  <a:lnTo>
                    <a:pt x="361" y="123"/>
                  </a:lnTo>
                  <a:lnTo>
                    <a:pt x="371" y="130"/>
                  </a:lnTo>
                  <a:lnTo>
                    <a:pt x="390" y="135"/>
                  </a:lnTo>
                  <a:lnTo>
                    <a:pt x="394" y="132"/>
                  </a:lnTo>
                  <a:lnTo>
                    <a:pt x="394" y="127"/>
                  </a:lnTo>
                  <a:lnTo>
                    <a:pt x="395" y="127"/>
                  </a:lnTo>
                  <a:lnTo>
                    <a:pt x="408" y="136"/>
                  </a:lnTo>
                  <a:lnTo>
                    <a:pt x="413" y="146"/>
                  </a:lnTo>
                  <a:lnTo>
                    <a:pt x="412" y="144"/>
                  </a:lnTo>
                  <a:lnTo>
                    <a:pt x="418" y="152"/>
                  </a:lnTo>
                  <a:lnTo>
                    <a:pt x="424" y="153"/>
                  </a:lnTo>
                  <a:lnTo>
                    <a:pt x="429" y="156"/>
                  </a:lnTo>
                  <a:lnTo>
                    <a:pt x="426" y="168"/>
                  </a:lnTo>
                  <a:lnTo>
                    <a:pt x="426" y="173"/>
                  </a:lnTo>
                  <a:lnTo>
                    <a:pt x="433" y="185"/>
                  </a:lnTo>
                  <a:lnTo>
                    <a:pt x="443" y="210"/>
                  </a:lnTo>
                  <a:lnTo>
                    <a:pt x="450" y="231"/>
                  </a:lnTo>
                  <a:lnTo>
                    <a:pt x="458" y="246"/>
                  </a:lnTo>
                  <a:lnTo>
                    <a:pt x="462" y="250"/>
                  </a:lnTo>
                  <a:lnTo>
                    <a:pt x="471" y="274"/>
                  </a:lnTo>
                  <a:lnTo>
                    <a:pt x="473" y="287"/>
                  </a:lnTo>
                  <a:lnTo>
                    <a:pt x="480" y="300"/>
                  </a:lnTo>
                  <a:lnTo>
                    <a:pt x="484" y="313"/>
                  </a:lnTo>
                  <a:lnTo>
                    <a:pt x="488" y="322"/>
                  </a:lnTo>
                  <a:lnTo>
                    <a:pt x="490" y="332"/>
                  </a:lnTo>
                  <a:lnTo>
                    <a:pt x="490" y="335"/>
                  </a:lnTo>
                  <a:lnTo>
                    <a:pt x="492" y="341"/>
                  </a:lnTo>
                  <a:lnTo>
                    <a:pt x="494" y="356"/>
                  </a:lnTo>
                  <a:lnTo>
                    <a:pt x="498" y="375"/>
                  </a:lnTo>
                  <a:lnTo>
                    <a:pt x="501" y="376"/>
                  </a:lnTo>
                  <a:lnTo>
                    <a:pt x="502" y="380"/>
                  </a:lnTo>
                  <a:lnTo>
                    <a:pt x="502" y="377"/>
                  </a:lnTo>
                  <a:lnTo>
                    <a:pt x="505" y="389"/>
                  </a:lnTo>
                  <a:lnTo>
                    <a:pt x="509" y="401"/>
                  </a:lnTo>
                  <a:lnTo>
                    <a:pt x="502" y="402"/>
                  </a:lnTo>
                  <a:lnTo>
                    <a:pt x="498" y="402"/>
                  </a:lnTo>
                  <a:lnTo>
                    <a:pt x="485" y="405"/>
                  </a:lnTo>
                  <a:lnTo>
                    <a:pt x="467" y="414"/>
                  </a:lnTo>
                  <a:lnTo>
                    <a:pt x="465" y="414"/>
                  </a:lnTo>
                  <a:lnTo>
                    <a:pt x="462" y="415"/>
                  </a:lnTo>
                  <a:lnTo>
                    <a:pt x="455" y="415"/>
                  </a:lnTo>
                  <a:lnTo>
                    <a:pt x="451" y="417"/>
                  </a:lnTo>
                  <a:lnTo>
                    <a:pt x="451" y="423"/>
                  </a:lnTo>
                  <a:lnTo>
                    <a:pt x="450" y="428"/>
                  </a:lnTo>
                  <a:lnTo>
                    <a:pt x="445" y="428"/>
                  </a:lnTo>
                  <a:lnTo>
                    <a:pt x="437" y="434"/>
                  </a:lnTo>
                  <a:lnTo>
                    <a:pt x="430" y="435"/>
                  </a:lnTo>
                  <a:lnTo>
                    <a:pt x="429" y="431"/>
                  </a:lnTo>
                  <a:lnTo>
                    <a:pt x="425" y="431"/>
                  </a:lnTo>
                  <a:lnTo>
                    <a:pt x="413" y="435"/>
                  </a:lnTo>
                  <a:lnTo>
                    <a:pt x="411" y="435"/>
                  </a:lnTo>
                  <a:lnTo>
                    <a:pt x="403" y="428"/>
                  </a:lnTo>
                  <a:lnTo>
                    <a:pt x="403" y="434"/>
                  </a:lnTo>
                  <a:lnTo>
                    <a:pt x="394" y="445"/>
                  </a:lnTo>
                  <a:lnTo>
                    <a:pt x="394" y="453"/>
                  </a:lnTo>
                  <a:lnTo>
                    <a:pt x="391" y="459"/>
                  </a:lnTo>
                  <a:lnTo>
                    <a:pt x="383" y="461"/>
                  </a:lnTo>
                  <a:lnTo>
                    <a:pt x="375" y="462"/>
                  </a:lnTo>
                  <a:lnTo>
                    <a:pt x="374" y="473"/>
                  </a:lnTo>
                  <a:lnTo>
                    <a:pt x="373" y="469"/>
                  </a:lnTo>
                  <a:lnTo>
                    <a:pt x="361" y="477"/>
                  </a:lnTo>
                  <a:lnTo>
                    <a:pt x="353" y="474"/>
                  </a:lnTo>
                  <a:lnTo>
                    <a:pt x="352" y="476"/>
                  </a:lnTo>
                  <a:lnTo>
                    <a:pt x="347" y="469"/>
                  </a:lnTo>
                  <a:lnTo>
                    <a:pt x="336" y="462"/>
                  </a:lnTo>
                  <a:lnTo>
                    <a:pt x="332" y="457"/>
                  </a:lnTo>
                  <a:lnTo>
                    <a:pt x="328" y="457"/>
                  </a:lnTo>
                  <a:lnTo>
                    <a:pt x="323" y="465"/>
                  </a:lnTo>
                  <a:lnTo>
                    <a:pt x="306" y="461"/>
                  </a:lnTo>
                  <a:lnTo>
                    <a:pt x="309" y="453"/>
                  </a:lnTo>
                  <a:lnTo>
                    <a:pt x="307" y="449"/>
                  </a:lnTo>
                  <a:lnTo>
                    <a:pt x="316" y="447"/>
                  </a:lnTo>
                  <a:lnTo>
                    <a:pt x="319" y="447"/>
                  </a:lnTo>
                  <a:lnTo>
                    <a:pt x="319" y="449"/>
                  </a:lnTo>
                  <a:lnTo>
                    <a:pt x="323" y="439"/>
                  </a:lnTo>
                  <a:lnTo>
                    <a:pt x="326" y="439"/>
                  </a:lnTo>
                  <a:lnTo>
                    <a:pt x="323" y="438"/>
                  </a:lnTo>
                  <a:lnTo>
                    <a:pt x="327" y="434"/>
                  </a:lnTo>
                  <a:lnTo>
                    <a:pt x="327" y="431"/>
                  </a:lnTo>
                  <a:lnTo>
                    <a:pt x="319" y="411"/>
                  </a:lnTo>
                  <a:lnTo>
                    <a:pt x="314" y="418"/>
                  </a:lnTo>
                  <a:lnTo>
                    <a:pt x="307" y="422"/>
                  </a:lnTo>
                  <a:lnTo>
                    <a:pt x="303" y="422"/>
                  </a:lnTo>
                  <a:lnTo>
                    <a:pt x="298" y="424"/>
                  </a:lnTo>
                  <a:lnTo>
                    <a:pt x="285" y="404"/>
                  </a:lnTo>
                  <a:lnTo>
                    <a:pt x="279" y="401"/>
                  </a:lnTo>
                  <a:lnTo>
                    <a:pt x="277" y="397"/>
                  </a:lnTo>
                  <a:lnTo>
                    <a:pt x="276" y="400"/>
                  </a:lnTo>
                  <a:lnTo>
                    <a:pt x="268" y="392"/>
                  </a:lnTo>
                  <a:lnTo>
                    <a:pt x="264" y="396"/>
                  </a:lnTo>
                  <a:lnTo>
                    <a:pt x="256" y="397"/>
                  </a:lnTo>
                  <a:lnTo>
                    <a:pt x="255" y="393"/>
                  </a:lnTo>
                  <a:lnTo>
                    <a:pt x="250" y="400"/>
                  </a:lnTo>
                  <a:lnTo>
                    <a:pt x="254" y="400"/>
                  </a:lnTo>
                  <a:lnTo>
                    <a:pt x="250" y="410"/>
                  </a:lnTo>
                  <a:lnTo>
                    <a:pt x="246" y="410"/>
                  </a:lnTo>
                  <a:lnTo>
                    <a:pt x="245" y="401"/>
                  </a:lnTo>
                  <a:lnTo>
                    <a:pt x="247" y="389"/>
                  </a:lnTo>
                  <a:lnTo>
                    <a:pt x="238" y="387"/>
                  </a:lnTo>
                  <a:lnTo>
                    <a:pt x="238" y="383"/>
                  </a:lnTo>
                  <a:lnTo>
                    <a:pt x="230" y="377"/>
                  </a:lnTo>
                  <a:lnTo>
                    <a:pt x="224" y="375"/>
                  </a:lnTo>
                  <a:lnTo>
                    <a:pt x="226" y="369"/>
                  </a:lnTo>
                  <a:lnTo>
                    <a:pt x="221" y="356"/>
                  </a:lnTo>
                  <a:lnTo>
                    <a:pt x="225" y="352"/>
                  </a:lnTo>
                  <a:lnTo>
                    <a:pt x="226" y="354"/>
                  </a:lnTo>
                  <a:lnTo>
                    <a:pt x="225" y="345"/>
                  </a:lnTo>
                  <a:lnTo>
                    <a:pt x="221" y="339"/>
                  </a:lnTo>
                  <a:lnTo>
                    <a:pt x="225" y="325"/>
                  </a:lnTo>
                  <a:lnTo>
                    <a:pt x="224" y="328"/>
                  </a:lnTo>
                  <a:lnTo>
                    <a:pt x="220" y="317"/>
                  </a:lnTo>
                  <a:lnTo>
                    <a:pt x="214" y="314"/>
                  </a:lnTo>
                  <a:lnTo>
                    <a:pt x="209" y="317"/>
                  </a:lnTo>
                  <a:lnTo>
                    <a:pt x="205" y="308"/>
                  </a:lnTo>
                  <a:lnTo>
                    <a:pt x="213" y="303"/>
                  </a:lnTo>
                  <a:lnTo>
                    <a:pt x="216" y="295"/>
                  </a:lnTo>
                  <a:lnTo>
                    <a:pt x="216" y="282"/>
                  </a:lnTo>
                  <a:lnTo>
                    <a:pt x="214" y="283"/>
                  </a:lnTo>
                  <a:lnTo>
                    <a:pt x="207" y="280"/>
                  </a:lnTo>
                  <a:lnTo>
                    <a:pt x="204" y="269"/>
                  </a:lnTo>
                  <a:lnTo>
                    <a:pt x="207" y="263"/>
                  </a:lnTo>
                  <a:lnTo>
                    <a:pt x="204" y="261"/>
                  </a:lnTo>
                  <a:lnTo>
                    <a:pt x="198" y="261"/>
                  </a:lnTo>
                  <a:lnTo>
                    <a:pt x="195" y="257"/>
                  </a:lnTo>
                  <a:lnTo>
                    <a:pt x="198" y="253"/>
                  </a:lnTo>
                  <a:lnTo>
                    <a:pt x="195" y="237"/>
                  </a:lnTo>
                  <a:lnTo>
                    <a:pt x="192" y="235"/>
                  </a:lnTo>
                  <a:lnTo>
                    <a:pt x="190" y="231"/>
                  </a:lnTo>
                  <a:lnTo>
                    <a:pt x="188" y="227"/>
                  </a:lnTo>
                  <a:lnTo>
                    <a:pt x="186" y="225"/>
                  </a:lnTo>
                  <a:lnTo>
                    <a:pt x="183" y="219"/>
                  </a:lnTo>
                  <a:lnTo>
                    <a:pt x="184" y="218"/>
                  </a:lnTo>
                  <a:lnTo>
                    <a:pt x="183" y="216"/>
                  </a:lnTo>
                  <a:lnTo>
                    <a:pt x="188" y="211"/>
                  </a:lnTo>
                  <a:lnTo>
                    <a:pt x="192" y="206"/>
                  </a:lnTo>
                  <a:lnTo>
                    <a:pt x="187" y="199"/>
                  </a:lnTo>
                  <a:lnTo>
                    <a:pt x="190" y="199"/>
                  </a:lnTo>
                  <a:lnTo>
                    <a:pt x="187" y="195"/>
                  </a:lnTo>
                  <a:lnTo>
                    <a:pt x="190" y="194"/>
                  </a:lnTo>
                  <a:lnTo>
                    <a:pt x="187" y="189"/>
                  </a:lnTo>
                  <a:lnTo>
                    <a:pt x="178" y="187"/>
                  </a:lnTo>
                  <a:lnTo>
                    <a:pt x="175" y="191"/>
                  </a:lnTo>
                  <a:lnTo>
                    <a:pt x="174" y="195"/>
                  </a:lnTo>
                  <a:lnTo>
                    <a:pt x="170" y="202"/>
                  </a:lnTo>
                  <a:lnTo>
                    <a:pt x="164" y="199"/>
                  </a:lnTo>
                  <a:lnTo>
                    <a:pt x="154" y="199"/>
                  </a:lnTo>
                  <a:lnTo>
                    <a:pt x="147" y="206"/>
                  </a:lnTo>
                  <a:lnTo>
                    <a:pt x="148" y="204"/>
                  </a:lnTo>
                  <a:lnTo>
                    <a:pt x="135" y="195"/>
                  </a:lnTo>
                  <a:lnTo>
                    <a:pt x="126" y="184"/>
                  </a:lnTo>
                  <a:lnTo>
                    <a:pt x="120" y="174"/>
                  </a:lnTo>
                  <a:lnTo>
                    <a:pt x="114" y="168"/>
                  </a:lnTo>
                  <a:lnTo>
                    <a:pt x="107" y="165"/>
                  </a:lnTo>
                  <a:lnTo>
                    <a:pt x="106" y="169"/>
                  </a:lnTo>
                  <a:lnTo>
                    <a:pt x="102" y="169"/>
                  </a:lnTo>
                  <a:lnTo>
                    <a:pt x="94" y="160"/>
                  </a:lnTo>
                  <a:lnTo>
                    <a:pt x="93" y="163"/>
                  </a:lnTo>
                  <a:lnTo>
                    <a:pt x="92" y="160"/>
                  </a:lnTo>
                  <a:lnTo>
                    <a:pt x="85" y="170"/>
                  </a:lnTo>
                  <a:lnTo>
                    <a:pt x="81" y="170"/>
                  </a:lnTo>
                  <a:lnTo>
                    <a:pt x="82" y="167"/>
                  </a:lnTo>
                  <a:lnTo>
                    <a:pt x="76" y="163"/>
                  </a:lnTo>
                  <a:lnTo>
                    <a:pt x="72" y="167"/>
                  </a:lnTo>
                  <a:lnTo>
                    <a:pt x="65" y="165"/>
                  </a:lnTo>
                  <a:lnTo>
                    <a:pt x="62" y="159"/>
                  </a:lnTo>
                  <a:lnTo>
                    <a:pt x="63" y="155"/>
                  </a:lnTo>
                  <a:lnTo>
                    <a:pt x="71" y="156"/>
                  </a:lnTo>
                  <a:lnTo>
                    <a:pt x="77" y="144"/>
                  </a:lnTo>
                  <a:lnTo>
                    <a:pt x="75" y="136"/>
                  </a:lnTo>
                  <a:lnTo>
                    <a:pt x="77" y="134"/>
                  </a:lnTo>
                  <a:lnTo>
                    <a:pt x="73" y="132"/>
                  </a:lnTo>
                  <a:lnTo>
                    <a:pt x="72" y="135"/>
                  </a:lnTo>
                  <a:lnTo>
                    <a:pt x="67" y="134"/>
                  </a:lnTo>
                  <a:lnTo>
                    <a:pt x="64" y="138"/>
                  </a:lnTo>
                  <a:lnTo>
                    <a:pt x="62" y="136"/>
                  </a:lnTo>
                  <a:lnTo>
                    <a:pt x="60" y="142"/>
                  </a:lnTo>
                  <a:lnTo>
                    <a:pt x="55" y="144"/>
                  </a:lnTo>
                  <a:lnTo>
                    <a:pt x="56" y="142"/>
                  </a:lnTo>
                  <a:lnTo>
                    <a:pt x="35" y="142"/>
                  </a:lnTo>
                  <a:lnTo>
                    <a:pt x="33" y="134"/>
                  </a:lnTo>
                  <a:lnTo>
                    <a:pt x="25" y="123"/>
                  </a:lnTo>
                  <a:lnTo>
                    <a:pt x="29" y="122"/>
                  </a:lnTo>
                  <a:lnTo>
                    <a:pt x="33" y="119"/>
                  </a:lnTo>
                  <a:lnTo>
                    <a:pt x="42" y="114"/>
                  </a:lnTo>
                  <a:lnTo>
                    <a:pt x="42" y="106"/>
                  </a:lnTo>
                  <a:lnTo>
                    <a:pt x="54" y="108"/>
                  </a:lnTo>
                  <a:lnTo>
                    <a:pt x="59" y="101"/>
                  </a:lnTo>
                  <a:lnTo>
                    <a:pt x="60" y="91"/>
                  </a:lnTo>
                  <a:lnTo>
                    <a:pt x="62" y="101"/>
                  </a:lnTo>
                  <a:lnTo>
                    <a:pt x="62" y="108"/>
                  </a:lnTo>
                  <a:lnTo>
                    <a:pt x="67" y="108"/>
                  </a:lnTo>
                  <a:lnTo>
                    <a:pt x="67" y="97"/>
                  </a:lnTo>
                  <a:lnTo>
                    <a:pt x="72" y="98"/>
                  </a:lnTo>
                  <a:lnTo>
                    <a:pt x="77" y="97"/>
                  </a:lnTo>
                  <a:lnTo>
                    <a:pt x="67" y="87"/>
                  </a:lnTo>
                  <a:lnTo>
                    <a:pt x="65" y="84"/>
                  </a:lnTo>
                  <a:lnTo>
                    <a:pt x="52" y="76"/>
                  </a:lnTo>
                  <a:lnTo>
                    <a:pt x="45" y="77"/>
                  </a:lnTo>
                  <a:lnTo>
                    <a:pt x="45" y="81"/>
                  </a:lnTo>
                  <a:lnTo>
                    <a:pt x="34" y="80"/>
                  </a:lnTo>
                  <a:lnTo>
                    <a:pt x="29" y="84"/>
                  </a:lnTo>
                  <a:lnTo>
                    <a:pt x="26" y="88"/>
                  </a:lnTo>
                  <a:lnTo>
                    <a:pt x="20" y="77"/>
                  </a:lnTo>
                  <a:lnTo>
                    <a:pt x="12" y="81"/>
                  </a:lnTo>
                  <a:lnTo>
                    <a:pt x="3" y="81"/>
                  </a:lnTo>
                  <a:lnTo>
                    <a:pt x="0" y="76"/>
                  </a:lnTo>
                  <a:lnTo>
                    <a:pt x="1" y="67"/>
                  </a:lnTo>
                  <a:lnTo>
                    <a:pt x="5" y="64"/>
                  </a:lnTo>
                  <a:lnTo>
                    <a:pt x="5" y="59"/>
                  </a:lnTo>
                  <a:lnTo>
                    <a:pt x="14" y="51"/>
                  </a:lnTo>
                  <a:lnTo>
                    <a:pt x="12" y="45"/>
                  </a:lnTo>
                  <a:lnTo>
                    <a:pt x="13" y="41"/>
                  </a:lnTo>
                  <a:lnTo>
                    <a:pt x="18" y="34"/>
                  </a:lnTo>
                  <a:lnTo>
                    <a:pt x="21" y="26"/>
                  </a:lnTo>
                  <a:lnTo>
                    <a:pt x="18" y="24"/>
                  </a:lnTo>
                  <a:lnTo>
                    <a:pt x="20" y="16"/>
                  </a:lnTo>
                  <a:lnTo>
                    <a:pt x="21" y="16"/>
                  </a:lnTo>
                  <a:lnTo>
                    <a:pt x="29" y="20"/>
                  </a:lnTo>
                  <a:lnTo>
                    <a:pt x="30" y="21"/>
                  </a:lnTo>
                  <a:lnTo>
                    <a:pt x="35" y="22"/>
                  </a:lnTo>
                  <a:lnTo>
                    <a:pt x="35" y="20"/>
                  </a:lnTo>
                  <a:lnTo>
                    <a:pt x="39" y="20"/>
                  </a:lnTo>
                  <a:lnTo>
                    <a:pt x="45" y="21"/>
                  </a:lnTo>
                  <a:lnTo>
                    <a:pt x="45" y="19"/>
                  </a:lnTo>
                  <a:lnTo>
                    <a:pt x="50" y="15"/>
                  </a:lnTo>
                  <a:lnTo>
                    <a:pt x="55" y="15"/>
                  </a:lnTo>
                  <a:lnTo>
                    <a:pt x="62" y="9"/>
                  </a:lnTo>
                  <a:lnTo>
                    <a:pt x="64" y="3"/>
                  </a:lnTo>
                  <a:lnTo>
                    <a:pt x="71" y="5"/>
                  </a:lnTo>
                  <a:lnTo>
                    <a:pt x="72" y="8"/>
                  </a:lnTo>
                  <a:lnTo>
                    <a:pt x="77" y="3"/>
                  </a:lnTo>
                  <a:lnTo>
                    <a:pt x="85" y="3"/>
                  </a:lnTo>
                  <a:lnTo>
                    <a:pt x="86" y="5"/>
                  </a:lnTo>
                  <a:lnTo>
                    <a:pt x="90" y="15"/>
                  </a:lnTo>
                  <a:lnTo>
                    <a:pt x="86" y="24"/>
                  </a:lnTo>
                  <a:lnTo>
                    <a:pt x="82" y="25"/>
                  </a:lnTo>
                  <a:lnTo>
                    <a:pt x="85" y="30"/>
                  </a:lnTo>
                  <a:lnTo>
                    <a:pt x="90" y="26"/>
                  </a:lnTo>
                  <a:lnTo>
                    <a:pt x="97" y="24"/>
                  </a:lnTo>
                  <a:lnTo>
                    <a:pt x="98" y="26"/>
                  </a:lnTo>
                  <a:lnTo>
                    <a:pt x="109" y="26"/>
                  </a:lnTo>
                  <a:lnTo>
                    <a:pt x="111" y="20"/>
                  </a:lnTo>
                  <a:lnTo>
                    <a:pt x="122" y="26"/>
                  </a:lnTo>
                  <a:lnTo>
                    <a:pt x="123" y="26"/>
                  </a:lnTo>
                  <a:lnTo>
                    <a:pt x="123" y="33"/>
                  </a:lnTo>
                  <a:lnTo>
                    <a:pt x="122" y="34"/>
                  </a:lnTo>
                  <a:lnTo>
                    <a:pt x="124" y="39"/>
                  </a:lnTo>
                  <a:lnTo>
                    <a:pt x="127" y="39"/>
                  </a:lnTo>
                  <a:lnTo>
                    <a:pt x="131" y="37"/>
                  </a:lnTo>
                  <a:lnTo>
                    <a:pt x="133" y="32"/>
                  </a:lnTo>
                  <a:lnTo>
                    <a:pt x="137" y="30"/>
                  </a:lnTo>
                  <a:lnTo>
                    <a:pt x="137" y="39"/>
                  </a:lnTo>
                  <a:lnTo>
                    <a:pt x="143" y="39"/>
                  </a:lnTo>
                  <a:lnTo>
                    <a:pt x="143" y="46"/>
                  </a:lnTo>
                  <a:lnTo>
                    <a:pt x="147" y="46"/>
                  </a:lnTo>
                  <a:lnTo>
                    <a:pt x="145" y="53"/>
                  </a:lnTo>
                  <a:lnTo>
                    <a:pt x="147" y="54"/>
                  </a:lnTo>
                  <a:lnTo>
                    <a:pt x="165" y="54"/>
                  </a:lnTo>
                  <a:lnTo>
                    <a:pt x="165" y="43"/>
                  </a:lnTo>
                  <a:lnTo>
                    <a:pt x="169" y="43"/>
                  </a:lnTo>
                  <a:lnTo>
                    <a:pt x="175" y="41"/>
                  </a:lnTo>
                  <a:lnTo>
                    <a:pt x="178" y="37"/>
                  </a:lnTo>
                  <a:lnTo>
                    <a:pt x="179" y="36"/>
                  </a:lnTo>
                  <a:lnTo>
                    <a:pt x="175" y="33"/>
                  </a:lnTo>
                  <a:lnTo>
                    <a:pt x="179" y="29"/>
                  </a:lnTo>
                  <a:lnTo>
                    <a:pt x="178" y="21"/>
                  </a:lnTo>
                  <a:lnTo>
                    <a:pt x="178" y="15"/>
                  </a:lnTo>
                  <a:lnTo>
                    <a:pt x="182" y="11"/>
                  </a:lnTo>
                  <a:lnTo>
                    <a:pt x="18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2">
                    <a:lumMod val="50000"/>
                  </a:schemeClr>
                </a:solidFill>
                <a:effectLst/>
                <a:uLnTx/>
                <a:uFillTx/>
                <a:latin typeface="Calibri"/>
                <a:ea typeface="+mn-ea"/>
                <a:cs typeface="+mn-cs"/>
              </a:endParaRPr>
            </a:p>
          </p:txBody>
        </p:sp>
        <p:sp>
          <p:nvSpPr>
            <p:cNvPr id="86" name="Freeform 74">
              <a:extLst>
                <a:ext uri="{FF2B5EF4-FFF2-40B4-BE49-F238E27FC236}">
                  <a16:creationId xmlns:a16="http://schemas.microsoft.com/office/drawing/2014/main" id="{1CFA4E20-E28F-4A95-92AF-575953D5CFB3}"/>
                </a:ext>
              </a:extLst>
            </p:cNvPr>
            <p:cNvSpPr>
              <a:spLocks/>
            </p:cNvSpPr>
            <p:nvPr/>
          </p:nvSpPr>
          <p:spPr bwMode="auto">
            <a:xfrm>
              <a:off x="3920239" y="2351140"/>
              <a:ext cx="960409" cy="1006510"/>
            </a:xfrm>
            <a:custGeom>
              <a:avLst/>
              <a:gdLst/>
              <a:ahLst/>
              <a:cxnLst>
                <a:cxn ang="0">
                  <a:pos x="89" y="13"/>
                </a:cxn>
                <a:cxn ang="0">
                  <a:pos x="128" y="44"/>
                </a:cxn>
                <a:cxn ang="0">
                  <a:pos x="159" y="76"/>
                </a:cxn>
                <a:cxn ang="0">
                  <a:pos x="210" y="92"/>
                </a:cxn>
                <a:cxn ang="0">
                  <a:pos x="234" y="115"/>
                </a:cxn>
                <a:cxn ang="0">
                  <a:pos x="268" y="118"/>
                </a:cxn>
                <a:cxn ang="0">
                  <a:pos x="327" y="139"/>
                </a:cxn>
                <a:cxn ang="0">
                  <a:pos x="369" y="124"/>
                </a:cxn>
                <a:cxn ang="0">
                  <a:pos x="395" y="140"/>
                </a:cxn>
                <a:cxn ang="0">
                  <a:pos x="440" y="135"/>
                </a:cxn>
                <a:cxn ang="0">
                  <a:pos x="457" y="107"/>
                </a:cxn>
                <a:cxn ang="0">
                  <a:pos x="494" y="97"/>
                </a:cxn>
                <a:cxn ang="0">
                  <a:pos x="520" y="118"/>
                </a:cxn>
                <a:cxn ang="0">
                  <a:pos x="531" y="134"/>
                </a:cxn>
                <a:cxn ang="0">
                  <a:pos x="575" y="130"/>
                </a:cxn>
                <a:cxn ang="0">
                  <a:pos x="550" y="169"/>
                </a:cxn>
                <a:cxn ang="0">
                  <a:pos x="558" y="199"/>
                </a:cxn>
                <a:cxn ang="0">
                  <a:pos x="603" y="247"/>
                </a:cxn>
                <a:cxn ang="0">
                  <a:pos x="633" y="257"/>
                </a:cxn>
                <a:cxn ang="0">
                  <a:pos x="685" y="268"/>
                </a:cxn>
                <a:cxn ang="0">
                  <a:pos x="718" y="264"/>
                </a:cxn>
                <a:cxn ang="0">
                  <a:pos x="740" y="284"/>
                </a:cxn>
                <a:cxn ang="0">
                  <a:pos x="715" y="293"/>
                </a:cxn>
                <a:cxn ang="0">
                  <a:pos x="694" y="336"/>
                </a:cxn>
                <a:cxn ang="0">
                  <a:pos x="686" y="371"/>
                </a:cxn>
                <a:cxn ang="0">
                  <a:pos x="654" y="394"/>
                </a:cxn>
                <a:cxn ang="0">
                  <a:pos x="682" y="433"/>
                </a:cxn>
                <a:cxn ang="0">
                  <a:pos x="704" y="444"/>
                </a:cxn>
                <a:cxn ang="0">
                  <a:pos x="657" y="456"/>
                </a:cxn>
                <a:cxn ang="0">
                  <a:pos x="623" y="501"/>
                </a:cxn>
                <a:cxn ang="0">
                  <a:pos x="638" y="541"/>
                </a:cxn>
                <a:cxn ang="0">
                  <a:pos x="635" y="589"/>
                </a:cxn>
                <a:cxn ang="0">
                  <a:pos x="605" y="609"/>
                </a:cxn>
                <a:cxn ang="0">
                  <a:pos x="580" y="631"/>
                </a:cxn>
                <a:cxn ang="0">
                  <a:pos x="584" y="656"/>
                </a:cxn>
                <a:cxn ang="0">
                  <a:pos x="579" y="682"/>
                </a:cxn>
                <a:cxn ang="0">
                  <a:pos x="553" y="706"/>
                </a:cxn>
                <a:cxn ang="0">
                  <a:pos x="531" y="716"/>
                </a:cxn>
                <a:cxn ang="0">
                  <a:pos x="540" y="758"/>
                </a:cxn>
                <a:cxn ang="0">
                  <a:pos x="493" y="779"/>
                </a:cxn>
                <a:cxn ang="0">
                  <a:pos x="425" y="774"/>
                </a:cxn>
                <a:cxn ang="0">
                  <a:pos x="406" y="779"/>
                </a:cxn>
                <a:cxn ang="0">
                  <a:pos x="410" y="758"/>
                </a:cxn>
                <a:cxn ang="0">
                  <a:pos x="396" y="698"/>
                </a:cxn>
                <a:cxn ang="0">
                  <a:pos x="337" y="639"/>
                </a:cxn>
                <a:cxn ang="0">
                  <a:pos x="303" y="601"/>
                </a:cxn>
                <a:cxn ang="0">
                  <a:pos x="239" y="571"/>
                </a:cxn>
                <a:cxn ang="0">
                  <a:pos x="231" y="549"/>
                </a:cxn>
                <a:cxn ang="0">
                  <a:pos x="226" y="439"/>
                </a:cxn>
                <a:cxn ang="0">
                  <a:pos x="186" y="376"/>
                </a:cxn>
                <a:cxn ang="0">
                  <a:pos x="163" y="295"/>
                </a:cxn>
                <a:cxn ang="0">
                  <a:pos x="148" y="209"/>
                </a:cxn>
                <a:cxn ang="0">
                  <a:pos x="93" y="158"/>
                </a:cxn>
                <a:cxn ang="0">
                  <a:pos x="86" y="141"/>
                </a:cxn>
                <a:cxn ang="0">
                  <a:pos x="68" y="114"/>
                </a:cxn>
                <a:cxn ang="0">
                  <a:pos x="61" y="97"/>
                </a:cxn>
                <a:cxn ang="0">
                  <a:pos x="50" y="92"/>
                </a:cxn>
                <a:cxn ang="0">
                  <a:pos x="20" y="58"/>
                </a:cxn>
                <a:cxn ang="0">
                  <a:pos x="17" y="31"/>
                </a:cxn>
              </a:cxnLst>
              <a:rect l="0" t="0" r="r" b="b"/>
              <a:pathLst>
                <a:path w="750" h="786">
                  <a:moveTo>
                    <a:pt x="59" y="0"/>
                  </a:moveTo>
                  <a:lnTo>
                    <a:pt x="65" y="0"/>
                  </a:lnTo>
                  <a:lnTo>
                    <a:pt x="80" y="4"/>
                  </a:lnTo>
                  <a:lnTo>
                    <a:pt x="80" y="6"/>
                  </a:lnTo>
                  <a:lnTo>
                    <a:pt x="84" y="10"/>
                  </a:lnTo>
                  <a:lnTo>
                    <a:pt x="89" y="13"/>
                  </a:lnTo>
                  <a:lnTo>
                    <a:pt x="84" y="25"/>
                  </a:lnTo>
                  <a:lnTo>
                    <a:pt x="91" y="33"/>
                  </a:lnTo>
                  <a:lnTo>
                    <a:pt x="102" y="37"/>
                  </a:lnTo>
                  <a:lnTo>
                    <a:pt x="110" y="43"/>
                  </a:lnTo>
                  <a:lnTo>
                    <a:pt x="116" y="46"/>
                  </a:lnTo>
                  <a:lnTo>
                    <a:pt x="128" y="44"/>
                  </a:lnTo>
                  <a:lnTo>
                    <a:pt x="133" y="51"/>
                  </a:lnTo>
                  <a:lnTo>
                    <a:pt x="141" y="56"/>
                  </a:lnTo>
                  <a:lnTo>
                    <a:pt x="144" y="59"/>
                  </a:lnTo>
                  <a:lnTo>
                    <a:pt x="149" y="63"/>
                  </a:lnTo>
                  <a:lnTo>
                    <a:pt x="153" y="67"/>
                  </a:lnTo>
                  <a:lnTo>
                    <a:pt x="159" y="76"/>
                  </a:lnTo>
                  <a:lnTo>
                    <a:pt x="171" y="68"/>
                  </a:lnTo>
                  <a:lnTo>
                    <a:pt x="186" y="75"/>
                  </a:lnTo>
                  <a:lnTo>
                    <a:pt x="193" y="77"/>
                  </a:lnTo>
                  <a:lnTo>
                    <a:pt x="201" y="84"/>
                  </a:lnTo>
                  <a:lnTo>
                    <a:pt x="204" y="88"/>
                  </a:lnTo>
                  <a:lnTo>
                    <a:pt x="210" y="92"/>
                  </a:lnTo>
                  <a:lnTo>
                    <a:pt x="220" y="92"/>
                  </a:lnTo>
                  <a:lnTo>
                    <a:pt x="226" y="96"/>
                  </a:lnTo>
                  <a:lnTo>
                    <a:pt x="225" y="103"/>
                  </a:lnTo>
                  <a:lnTo>
                    <a:pt x="230" y="106"/>
                  </a:lnTo>
                  <a:lnTo>
                    <a:pt x="234" y="110"/>
                  </a:lnTo>
                  <a:lnTo>
                    <a:pt x="234" y="115"/>
                  </a:lnTo>
                  <a:lnTo>
                    <a:pt x="235" y="118"/>
                  </a:lnTo>
                  <a:lnTo>
                    <a:pt x="251" y="128"/>
                  </a:lnTo>
                  <a:lnTo>
                    <a:pt x="251" y="131"/>
                  </a:lnTo>
                  <a:lnTo>
                    <a:pt x="263" y="131"/>
                  </a:lnTo>
                  <a:lnTo>
                    <a:pt x="263" y="123"/>
                  </a:lnTo>
                  <a:lnTo>
                    <a:pt x="268" y="118"/>
                  </a:lnTo>
                  <a:lnTo>
                    <a:pt x="286" y="118"/>
                  </a:lnTo>
                  <a:lnTo>
                    <a:pt x="299" y="119"/>
                  </a:lnTo>
                  <a:lnTo>
                    <a:pt x="306" y="127"/>
                  </a:lnTo>
                  <a:lnTo>
                    <a:pt x="316" y="134"/>
                  </a:lnTo>
                  <a:lnTo>
                    <a:pt x="323" y="135"/>
                  </a:lnTo>
                  <a:lnTo>
                    <a:pt x="327" y="139"/>
                  </a:lnTo>
                  <a:lnTo>
                    <a:pt x="335" y="139"/>
                  </a:lnTo>
                  <a:lnTo>
                    <a:pt x="340" y="147"/>
                  </a:lnTo>
                  <a:lnTo>
                    <a:pt x="340" y="152"/>
                  </a:lnTo>
                  <a:lnTo>
                    <a:pt x="345" y="152"/>
                  </a:lnTo>
                  <a:lnTo>
                    <a:pt x="358" y="136"/>
                  </a:lnTo>
                  <a:lnTo>
                    <a:pt x="369" y="124"/>
                  </a:lnTo>
                  <a:lnTo>
                    <a:pt x="371" y="127"/>
                  </a:lnTo>
                  <a:lnTo>
                    <a:pt x="369" y="136"/>
                  </a:lnTo>
                  <a:lnTo>
                    <a:pt x="376" y="140"/>
                  </a:lnTo>
                  <a:lnTo>
                    <a:pt x="380" y="141"/>
                  </a:lnTo>
                  <a:lnTo>
                    <a:pt x="393" y="141"/>
                  </a:lnTo>
                  <a:lnTo>
                    <a:pt x="395" y="140"/>
                  </a:lnTo>
                  <a:lnTo>
                    <a:pt x="404" y="135"/>
                  </a:lnTo>
                  <a:lnTo>
                    <a:pt x="421" y="137"/>
                  </a:lnTo>
                  <a:lnTo>
                    <a:pt x="422" y="139"/>
                  </a:lnTo>
                  <a:lnTo>
                    <a:pt x="437" y="139"/>
                  </a:lnTo>
                  <a:lnTo>
                    <a:pt x="440" y="137"/>
                  </a:lnTo>
                  <a:lnTo>
                    <a:pt x="440" y="135"/>
                  </a:lnTo>
                  <a:lnTo>
                    <a:pt x="427" y="127"/>
                  </a:lnTo>
                  <a:lnTo>
                    <a:pt x="422" y="119"/>
                  </a:lnTo>
                  <a:lnTo>
                    <a:pt x="443" y="116"/>
                  </a:lnTo>
                  <a:lnTo>
                    <a:pt x="447" y="116"/>
                  </a:lnTo>
                  <a:lnTo>
                    <a:pt x="450" y="113"/>
                  </a:lnTo>
                  <a:lnTo>
                    <a:pt x="457" y="107"/>
                  </a:lnTo>
                  <a:lnTo>
                    <a:pt x="460" y="102"/>
                  </a:lnTo>
                  <a:lnTo>
                    <a:pt x="469" y="99"/>
                  </a:lnTo>
                  <a:lnTo>
                    <a:pt x="476" y="99"/>
                  </a:lnTo>
                  <a:lnTo>
                    <a:pt x="476" y="97"/>
                  </a:lnTo>
                  <a:lnTo>
                    <a:pt x="486" y="88"/>
                  </a:lnTo>
                  <a:lnTo>
                    <a:pt x="494" y="97"/>
                  </a:lnTo>
                  <a:lnTo>
                    <a:pt x="493" y="103"/>
                  </a:lnTo>
                  <a:lnTo>
                    <a:pt x="497" y="105"/>
                  </a:lnTo>
                  <a:lnTo>
                    <a:pt x="503" y="109"/>
                  </a:lnTo>
                  <a:lnTo>
                    <a:pt x="512" y="118"/>
                  </a:lnTo>
                  <a:lnTo>
                    <a:pt x="514" y="116"/>
                  </a:lnTo>
                  <a:lnTo>
                    <a:pt x="520" y="118"/>
                  </a:lnTo>
                  <a:lnTo>
                    <a:pt x="523" y="114"/>
                  </a:lnTo>
                  <a:lnTo>
                    <a:pt x="537" y="116"/>
                  </a:lnTo>
                  <a:lnTo>
                    <a:pt x="538" y="118"/>
                  </a:lnTo>
                  <a:lnTo>
                    <a:pt x="540" y="123"/>
                  </a:lnTo>
                  <a:lnTo>
                    <a:pt x="535" y="127"/>
                  </a:lnTo>
                  <a:lnTo>
                    <a:pt x="531" y="134"/>
                  </a:lnTo>
                  <a:lnTo>
                    <a:pt x="531" y="135"/>
                  </a:lnTo>
                  <a:lnTo>
                    <a:pt x="540" y="131"/>
                  </a:lnTo>
                  <a:lnTo>
                    <a:pt x="548" y="137"/>
                  </a:lnTo>
                  <a:lnTo>
                    <a:pt x="552" y="136"/>
                  </a:lnTo>
                  <a:lnTo>
                    <a:pt x="559" y="130"/>
                  </a:lnTo>
                  <a:lnTo>
                    <a:pt x="575" y="130"/>
                  </a:lnTo>
                  <a:lnTo>
                    <a:pt x="576" y="131"/>
                  </a:lnTo>
                  <a:lnTo>
                    <a:pt x="576" y="134"/>
                  </a:lnTo>
                  <a:lnTo>
                    <a:pt x="571" y="145"/>
                  </a:lnTo>
                  <a:lnTo>
                    <a:pt x="562" y="158"/>
                  </a:lnTo>
                  <a:lnTo>
                    <a:pt x="558" y="168"/>
                  </a:lnTo>
                  <a:lnTo>
                    <a:pt x="550" y="169"/>
                  </a:lnTo>
                  <a:lnTo>
                    <a:pt x="552" y="175"/>
                  </a:lnTo>
                  <a:lnTo>
                    <a:pt x="549" y="175"/>
                  </a:lnTo>
                  <a:lnTo>
                    <a:pt x="548" y="178"/>
                  </a:lnTo>
                  <a:lnTo>
                    <a:pt x="552" y="186"/>
                  </a:lnTo>
                  <a:lnTo>
                    <a:pt x="561" y="192"/>
                  </a:lnTo>
                  <a:lnTo>
                    <a:pt x="558" y="199"/>
                  </a:lnTo>
                  <a:lnTo>
                    <a:pt x="566" y="206"/>
                  </a:lnTo>
                  <a:lnTo>
                    <a:pt x="566" y="221"/>
                  </a:lnTo>
                  <a:lnTo>
                    <a:pt x="580" y="230"/>
                  </a:lnTo>
                  <a:lnTo>
                    <a:pt x="588" y="233"/>
                  </a:lnTo>
                  <a:lnTo>
                    <a:pt x="593" y="240"/>
                  </a:lnTo>
                  <a:lnTo>
                    <a:pt x="603" y="247"/>
                  </a:lnTo>
                  <a:lnTo>
                    <a:pt x="604" y="247"/>
                  </a:lnTo>
                  <a:lnTo>
                    <a:pt x="612" y="246"/>
                  </a:lnTo>
                  <a:lnTo>
                    <a:pt x="620" y="247"/>
                  </a:lnTo>
                  <a:lnTo>
                    <a:pt x="623" y="247"/>
                  </a:lnTo>
                  <a:lnTo>
                    <a:pt x="623" y="251"/>
                  </a:lnTo>
                  <a:lnTo>
                    <a:pt x="633" y="257"/>
                  </a:lnTo>
                  <a:lnTo>
                    <a:pt x="643" y="264"/>
                  </a:lnTo>
                  <a:lnTo>
                    <a:pt x="651" y="264"/>
                  </a:lnTo>
                  <a:lnTo>
                    <a:pt x="664" y="270"/>
                  </a:lnTo>
                  <a:lnTo>
                    <a:pt x="667" y="272"/>
                  </a:lnTo>
                  <a:lnTo>
                    <a:pt x="676" y="268"/>
                  </a:lnTo>
                  <a:lnTo>
                    <a:pt x="685" y="268"/>
                  </a:lnTo>
                  <a:lnTo>
                    <a:pt x="693" y="264"/>
                  </a:lnTo>
                  <a:lnTo>
                    <a:pt x="699" y="275"/>
                  </a:lnTo>
                  <a:lnTo>
                    <a:pt x="702" y="271"/>
                  </a:lnTo>
                  <a:lnTo>
                    <a:pt x="707" y="267"/>
                  </a:lnTo>
                  <a:lnTo>
                    <a:pt x="718" y="268"/>
                  </a:lnTo>
                  <a:lnTo>
                    <a:pt x="718" y="264"/>
                  </a:lnTo>
                  <a:lnTo>
                    <a:pt x="725" y="263"/>
                  </a:lnTo>
                  <a:lnTo>
                    <a:pt x="738" y="271"/>
                  </a:lnTo>
                  <a:lnTo>
                    <a:pt x="740" y="274"/>
                  </a:lnTo>
                  <a:lnTo>
                    <a:pt x="750" y="284"/>
                  </a:lnTo>
                  <a:lnTo>
                    <a:pt x="745" y="285"/>
                  </a:lnTo>
                  <a:lnTo>
                    <a:pt x="740" y="284"/>
                  </a:lnTo>
                  <a:lnTo>
                    <a:pt x="740" y="295"/>
                  </a:lnTo>
                  <a:lnTo>
                    <a:pt x="735" y="295"/>
                  </a:lnTo>
                  <a:lnTo>
                    <a:pt x="735" y="288"/>
                  </a:lnTo>
                  <a:lnTo>
                    <a:pt x="732" y="288"/>
                  </a:lnTo>
                  <a:lnTo>
                    <a:pt x="727" y="295"/>
                  </a:lnTo>
                  <a:lnTo>
                    <a:pt x="715" y="293"/>
                  </a:lnTo>
                  <a:lnTo>
                    <a:pt x="715" y="301"/>
                  </a:lnTo>
                  <a:lnTo>
                    <a:pt x="706" y="306"/>
                  </a:lnTo>
                  <a:lnTo>
                    <a:pt x="702" y="309"/>
                  </a:lnTo>
                  <a:lnTo>
                    <a:pt x="698" y="310"/>
                  </a:lnTo>
                  <a:lnTo>
                    <a:pt x="706" y="321"/>
                  </a:lnTo>
                  <a:lnTo>
                    <a:pt x="694" y="336"/>
                  </a:lnTo>
                  <a:lnTo>
                    <a:pt x="689" y="352"/>
                  </a:lnTo>
                  <a:lnTo>
                    <a:pt x="686" y="351"/>
                  </a:lnTo>
                  <a:lnTo>
                    <a:pt x="676" y="351"/>
                  </a:lnTo>
                  <a:lnTo>
                    <a:pt x="672" y="360"/>
                  </a:lnTo>
                  <a:lnTo>
                    <a:pt x="684" y="367"/>
                  </a:lnTo>
                  <a:lnTo>
                    <a:pt x="686" y="371"/>
                  </a:lnTo>
                  <a:lnTo>
                    <a:pt x="686" y="373"/>
                  </a:lnTo>
                  <a:lnTo>
                    <a:pt x="684" y="373"/>
                  </a:lnTo>
                  <a:lnTo>
                    <a:pt x="674" y="381"/>
                  </a:lnTo>
                  <a:lnTo>
                    <a:pt x="672" y="385"/>
                  </a:lnTo>
                  <a:lnTo>
                    <a:pt x="663" y="386"/>
                  </a:lnTo>
                  <a:lnTo>
                    <a:pt x="654" y="394"/>
                  </a:lnTo>
                  <a:lnTo>
                    <a:pt x="655" y="398"/>
                  </a:lnTo>
                  <a:lnTo>
                    <a:pt x="667" y="398"/>
                  </a:lnTo>
                  <a:lnTo>
                    <a:pt x="668" y="412"/>
                  </a:lnTo>
                  <a:lnTo>
                    <a:pt x="676" y="411"/>
                  </a:lnTo>
                  <a:lnTo>
                    <a:pt x="685" y="422"/>
                  </a:lnTo>
                  <a:lnTo>
                    <a:pt x="682" y="433"/>
                  </a:lnTo>
                  <a:lnTo>
                    <a:pt x="685" y="439"/>
                  </a:lnTo>
                  <a:lnTo>
                    <a:pt x="695" y="444"/>
                  </a:lnTo>
                  <a:lnTo>
                    <a:pt x="698" y="436"/>
                  </a:lnTo>
                  <a:lnTo>
                    <a:pt x="702" y="432"/>
                  </a:lnTo>
                  <a:lnTo>
                    <a:pt x="708" y="439"/>
                  </a:lnTo>
                  <a:lnTo>
                    <a:pt x="704" y="444"/>
                  </a:lnTo>
                  <a:lnTo>
                    <a:pt x="703" y="444"/>
                  </a:lnTo>
                  <a:lnTo>
                    <a:pt x="689" y="453"/>
                  </a:lnTo>
                  <a:lnTo>
                    <a:pt x="682" y="454"/>
                  </a:lnTo>
                  <a:lnTo>
                    <a:pt x="673" y="460"/>
                  </a:lnTo>
                  <a:lnTo>
                    <a:pt x="663" y="456"/>
                  </a:lnTo>
                  <a:lnTo>
                    <a:pt x="657" y="456"/>
                  </a:lnTo>
                  <a:lnTo>
                    <a:pt x="657" y="461"/>
                  </a:lnTo>
                  <a:lnTo>
                    <a:pt x="652" y="479"/>
                  </a:lnTo>
                  <a:lnTo>
                    <a:pt x="646" y="481"/>
                  </a:lnTo>
                  <a:lnTo>
                    <a:pt x="635" y="486"/>
                  </a:lnTo>
                  <a:lnTo>
                    <a:pt x="625" y="495"/>
                  </a:lnTo>
                  <a:lnTo>
                    <a:pt x="623" y="501"/>
                  </a:lnTo>
                  <a:lnTo>
                    <a:pt x="626" y="516"/>
                  </a:lnTo>
                  <a:lnTo>
                    <a:pt x="625" y="520"/>
                  </a:lnTo>
                  <a:lnTo>
                    <a:pt x="630" y="528"/>
                  </a:lnTo>
                  <a:lnTo>
                    <a:pt x="634" y="522"/>
                  </a:lnTo>
                  <a:lnTo>
                    <a:pt x="642" y="528"/>
                  </a:lnTo>
                  <a:lnTo>
                    <a:pt x="638" y="541"/>
                  </a:lnTo>
                  <a:lnTo>
                    <a:pt x="637" y="542"/>
                  </a:lnTo>
                  <a:lnTo>
                    <a:pt x="633" y="556"/>
                  </a:lnTo>
                  <a:lnTo>
                    <a:pt x="633" y="570"/>
                  </a:lnTo>
                  <a:lnTo>
                    <a:pt x="627" y="583"/>
                  </a:lnTo>
                  <a:lnTo>
                    <a:pt x="633" y="584"/>
                  </a:lnTo>
                  <a:lnTo>
                    <a:pt x="635" y="589"/>
                  </a:lnTo>
                  <a:lnTo>
                    <a:pt x="635" y="598"/>
                  </a:lnTo>
                  <a:lnTo>
                    <a:pt x="627" y="597"/>
                  </a:lnTo>
                  <a:lnTo>
                    <a:pt x="620" y="605"/>
                  </a:lnTo>
                  <a:lnTo>
                    <a:pt x="616" y="608"/>
                  </a:lnTo>
                  <a:lnTo>
                    <a:pt x="617" y="610"/>
                  </a:lnTo>
                  <a:lnTo>
                    <a:pt x="605" y="609"/>
                  </a:lnTo>
                  <a:lnTo>
                    <a:pt x="596" y="613"/>
                  </a:lnTo>
                  <a:lnTo>
                    <a:pt x="592" y="625"/>
                  </a:lnTo>
                  <a:lnTo>
                    <a:pt x="584" y="614"/>
                  </a:lnTo>
                  <a:lnTo>
                    <a:pt x="582" y="615"/>
                  </a:lnTo>
                  <a:lnTo>
                    <a:pt x="575" y="629"/>
                  </a:lnTo>
                  <a:lnTo>
                    <a:pt x="580" y="631"/>
                  </a:lnTo>
                  <a:lnTo>
                    <a:pt x="586" y="635"/>
                  </a:lnTo>
                  <a:lnTo>
                    <a:pt x="586" y="639"/>
                  </a:lnTo>
                  <a:lnTo>
                    <a:pt x="596" y="643"/>
                  </a:lnTo>
                  <a:lnTo>
                    <a:pt x="593" y="648"/>
                  </a:lnTo>
                  <a:lnTo>
                    <a:pt x="591" y="656"/>
                  </a:lnTo>
                  <a:lnTo>
                    <a:pt x="584" y="656"/>
                  </a:lnTo>
                  <a:lnTo>
                    <a:pt x="586" y="669"/>
                  </a:lnTo>
                  <a:lnTo>
                    <a:pt x="592" y="672"/>
                  </a:lnTo>
                  <a:lnTo>
                    <a:pt x="592" y="681"/>
                  </a:lnTo>
                  <a:lnTo>
                    <a:pt x="591" y="682"/>
                  </a:lnTo>
                  <a:lnTo>
                    <a:pt x="586" y="685"/>
                  </a:lnTo>
                  <a:lnTo>
                    <a:pt x="579" y="682"/>
                  </a:lnTo>
                  <a:lnTo>
                    <a:pt x="576" y="685"/>
                  </a:lnTo>
                  <a:lnTo>
                    <a:pt x="572" y="694"/>
                  </a:lnTo>
                  <a:lnTo>
                    <a:pt x="566" y="694"/>
                  </a:lnTo>
                  <a:lnTo>
                    <a:pt x="558" y="698"/>
                  </a:lnTo>
                  <a:lnTo>
                    <a:pt x="559" y="702"/>
                  </a:lnTo>
                  <a:lnTo>
                    <a:pt x="553" y="706"/>
                  </a:lnTo>
                  <a:lnTo>
                    <a:pt x="549" y="708"/>
                  </a:lnTo>
                  <a:lnTo>
                    <a:pt x="544" y="708"/>
                  </a:lnTo>
                  <a:lnTo>
                    <a:pt x="540" y="712"/>
                  </a:lnTo>
                  <a:lnTo>
                    <a:pt x="535" y="708"/>
                  </a:lnTo>
                  <a:lnTo>
                    <a:pt x="529" y="711"/>
                  </a:lnTo>
                  <a:lnTo>
                    <a:pt x="531" y="716"/>
                  </a:lnTo>
                  <a:lnTo>
                    <a:pt x="531" y="718"/>
                  </a:lnTo>
                  <a:lnTo>
                    <a:pt x="524" y="727"/>
                  </a:lnTo>
                  <a:lnTo>
                    <a:pt x="528" y="731"/>
                  </a:lnTo>
                  <a:lnTo>
                    <a:pt x="531" y="735"/>
                  </a:lnTo>
                  <a:lnTo>
                    <a:pt x="540" y="739"/>
                  </a:lnTo>
                  <a:lnTo>
                    <a:pt x="540" y="758"/>
                  </a:lnTo>
                  <a:lnTo>
                    <a:pt x="520" y="757"/>
                  </a:lnTo>
                  <a:lnTo>
                    <a:pt x="512" y="758"/>
                  </a:lnTo>
                  <a:lnTo>
                    <a:pt x="503" y="757"/>
                  </a:lnTo>
                  <a:lnTo>
                    <a:pt x="502" y="763"/>
                  </a:lnTo>
                  <a:lnTo>
                    <a:pt x="494" y="770"/>
                  </a:lnTo>
                  <a:lnTo>
                    <a:pt x="493" y="779"/>
                  </a:lnTo>
                  <a:lnTo>
                    <a:pt x="456" y="769"/>
                  </a:lnTo>
                  <a:lnTo>
                    <a:pt x="448" y="770"/>
                  </a:lnTo>
                  <a:lnTo>
                    <a:pt x="443" y="765"/>
                  </a:lnTo>
                  <a:lnTo>
                    <a:pt x="427" y="767"/>
                  </a:lnTo>
                  <a:lnTo>
                    <a:pt x="425" y="770"/>
                  </a:lnTo>
                  <a:lnTo>
                    <a:pt x="425" y="774"/>
                  </a:lnTo>
                  <a:lnTo>
                    <a:pt x="426" y="776"/>
                  </a:lnTo>
                  <a:lnTo>
                    <a:pt x="420" y="783"/>
                  </a:lnTo>
                  <a:lnTo>
                    <a:pt x="420" y="786"/>
                  </a:lnTo>
                  <a:lnTo>
                    <a:pt x="412" y="784"/>
                  </a:lnTo>
                  <a:lnTo>
                    <a:pt x="409" y="786"/>
                  </a:lnTo>
                  <a:lnTo>
                    <a:pt x="406" y="779"/>
                  </a:lnTo>
                  <a:lnTo>
                    <a:pt x="395" y="774"/>
                  </a:lnTo>
                  <a:lnTo>
                    <a:pt x="393" y="766"/>
                  </a:lnTo>
                  <a:lnTo>
                    <a:pt x="393" y="762"/>
                  </a:lnTo>
                  <a:lnTo>
                    <a:pt x="396" y="754"/>
                  </a:lnTo>
                  <a:lnTo>
                    <a:pt x="404" y="757"/>
                  </a:lnTo>
                  <a:lnTo>
                    <a:pt x="410" y="758"/>
                  </a:lnTo>
                  <a:lnTo>
                    <a:pt x="418" y="752"/>
                  </a:lnTo>
                  <a:lnTo>
                    <a:pt x="420" y="728"/>
                  </a:lnTo>
                  <a:lnTo>
                    <a:pt x="410" y="711"/>
                  </a:lnTo>
                  <a:lnTo>
                    <a:pt x="405" y="714"/>
                  </a:lnTo>
                  <a:lnTo>
                    <a:pt x="400" y="711"/>
                  </a:lnTo>
                  <a:lnTo>
                    <a:pt x="396" y="698"/>
                  </a:lnTo>
                  <a:lnTo>
                    <a:pt x="389" y="691"/>
                  </a:lnTo>
                  <a:lnTo>
                    <a:pt x="391" y="686"/>
                  </a:lnTo>
                  <a:lnTo>
                    <a:pt x="370" y="677"/>
                  </a:lnTo>
                  <a:lnTo>
                    <a:pt x="367" y="666"/>
                  </a:lnTo>
                  <a:lnTo>
                    <a:pt x="359" y="651"/>
                  </a:lnTo>
                  <a:lnTo>
                    <a:pt x="337" y="639"/>
                  </a:lnTo>
                  <a:lnTo>
                    <a:pt x="308" y="632"/>
                  </a:lnTo>
                  <a:lnTo>
                    <a:pt x="291" y="622"/>
                  </a:lnTo>
                  <a:lnTo>
                    <a:pt x="295" y="621"/>
                  </a:lnTo>
                  <a:lnTo>
                    <a:pt x="302" y="618"/>
                  </a:lnTo>
                  <a:lnTo>
                    <a:pt x="304" y="608"/>
                  </a:lnTo>
                  <a:lnTo>
                    <a:pt x="303" y="601"/>
                  </a:lnTo>
                  <a:lnTo>
                    <a:pt x="306" y="592"/>
                  </a:lnTo>
                  <a:lnTo>
                    <a:pt x="303" y="581"/>
                  </a:lnTo>
                  <a:lnTo>
                    <a:pt x="295" y="576"/>
                  </a:lnTo>
                  <a:lnTo>
                    <a:pt x="272" y="567"/>
                  </a:lnTo>
                  <a:lnTo>
                    <a:pt x="246" y="567"/>
                  </a:lnTo>
                  <a:lnTo>
                    <a:pt x="239" y="571"/>
                  </a:lnTo>
                  <a:lnTo>
                    <a:pt x="239" y="579"/>
                  </a:lnTo>
                  <a:lnTo>
                    <a:pt x="233" y="576"/>
                  </a:lnTo>
                  <a:lnTo>
                    <a:pt x="227" y="574"/>
                  </a:lnTo>
                  <a:lnTo>
                    <a:pt x="223" y="559"/>
                  </a:lnTo>
                  <a:lnTo>
                    <a:pt x="225" y="551"/>
                  </a:lnTo>
                  <a:lnTo>
                    <a:pt x="231" y="549"/>
                  </a:lnTo>
                  <a:lnTo>
                    <a:pt x="231" y="542"/>
                  </a:lnTo>
                  <a:lnTo>
                    <a:pt x="233" y="542"/>
                  </a:lnTo>
                  <a:lnTo>
                    <a:pt x="239" y="507"/>
                  </a:lnTo>
                  <a:lnTo>
                    <a:pt x="235" y="461"/>
                  </a:lnTo>
                  <a:lnTo>
                    <a:pt x="231" y="446"/>
                  </a:lnTo>
                  <a:lnTo>
                    <a:pt x="226" y="439"/>
                  </a:lnTo>
                  <a:lnTo>
                    <a:pt x="217" y="429"/>
                  </a:lnTo>
                  <a:lnTo>
                    <a:pt x="216" y="424"/>
                  </a:lnTo>
                  <a:lnTo>
                    <a:pt x="206" y="402"/>
                  </a:lnTo>
                  <a:lnTo>
                    <a:pt x="201" y="397"/>
                  </a:lnTo>
                  <a:lnTo>
                    <a:pt x="193" y="382"/>
                  </a:lnTo>
                  <a:lnTo>
                    <a:pt x="186" y="376"/>
                  </a:lnTo>
                  <a:lnTo>
                    <a:pt x="180" y="372"/>
                  </a:lnTo>
                  <a:lnTo>
                    <a:pt x="178" y="363"/>
                  </a:lnTo>
                  <a:lnTo>
                    <a:pt x="172" y="351"/>
                  </a:lnTo>
                  <a:lnTo>
                    <a:pt x="171" y="342"/>
                  </a:lnTo>
                  <a:lnTo>
                    <a:pt x="171" y="333"/>
                  </a:lnTo>
                  <a:lnTo>
                    <a:pt x="163" y="295"/>
                  </a:lnTo>
                  <a:lnTo>
                    <a:pt x="166" y="292"/>
                  </a:lnTo>
                  <a:lnTo>
                    <a:pt x="163" y="268"/>
                  </a:lnTo>
                  <a:lnTo>
                    <a:pt x="162" y="258"/>
                  </a:lnTo>
                  <a:lnTo>
                    <a:pt x="161" y="246"/>
                  </a:lnTo>
                  <a:lnTo>
                    <a:pt x="155" y="228"/>
                  </a:lnTo>
                  <a:lnTo>
                    <a:pt x="148" y="209"/>
                  </a:lnTo>
                  <a:lnTo>
                    <a:pt x="138" y="198"/>
                  </a:lnTo>
                  <a:lnTo>
                    <a:pt x="128" y="186"/>
                  </a:lnTo>
                  <a:lnTo>
                    <a:pt x="127" y="182"/>
                  </a:lnTo>
                  <a:lnTo>
                    <a:pt x="106" y="165"/>
                  </a:lnTo>
                  <a:lnTo>
                    <a:pt x="93" y="160"/>
                  </a:lnTo>
                  <a:lnTo>
                    <a:pt x="93" y="158"/>
                  </a:lnTo>
                  <a:lnTo>
                    <a:pt x="97" y="152"/>
                  </a:lnTo>
                  <a:lnTo>
                    <a:pt x="107" y="144"/>
                  </a:lnTo>
                  <a:lnTo>
                    <a:pt x="107" y="139"/>
                  </a:lnTo>
                  <a:lnTo>
                    <a:pt x="101" y="134"/>
                  </a:lnTo>
                  <a:lnTo>
                    <a:pt x="91" y="131"/>
                  </a:lnTo>
                  <a:lnTo>
                    <a:pt x="86" y="141"/>
                  </a:lnTo>
                  <a:lnTo>
                    <a:pt x="82" y="140"/>
                  </a:lnTo>
                  <a:lnTo>
                    <a:pt x="86" y="135"/>
                  </a:lnTo>
                  <a:lnTo>
                    <a:pt x="82" y="130"/>
                  </a:lnTo>
                  <a:lnTo>
                    <a:pt x="81" y="116"/>
                  </a:lnTo>
                  <a:lnTo>
                    <a:pt x="77" y="114"/>
                  </a:lnTo>
                  <a:lnTo>
                    <a:pt x="68" y="114"/>
                  </a:lnTo>
                  <a:lnTo>
                    <a:pt x="59" y="115"/>
                  </a:lnTo>
                  <a:lnTo>
                    <a:pt x="59" y="113"/>
                  </a:lnTo>
                  <a:lnTo>
                    <a:pt x="68" y="103"/>
                  </a:lnTo>
                  <a:lnTo>
                    <a:pt x="69" y="103"/>
                  </a:lnTo>
                  <a:lnTo>
                    <a:pt x="67" y="102"/>
                  </a:lnTo>
                  <a:lnTo>
                    <a:pt x="61" y="97"/>
                  </a:lnTo>
                  <a:lnTo>
                    <a:pt x="57" y="98"/>
                  </a:lnTo>
                  <a:lnTo>
                    <a:pt x="56" y="99"/>
                  </a:lnTo>
                  <a:lnTo>
                    <a:pt x="50" y="109"/>
                  </a:lnTo>
                  <a:lnTo>
                    <a:pt x="48" y="103"/>
                  </a:lnTo>
                  <a:lnTo>
                    <a:pt x="52" y="93"/>
                  </a:lnTo>
                  <a:lnTo>
                    <a:pt x="50" y="92"/>
                  </a:lnTo>
                  <a:lnTo>
                    <a:pt x="47" y="76"/>
                  </a:lnTo>
                  <a:lnTo>
                    <a:pt x="38" y="72"/>
                  </a:lnTo>
                  <a:lnTo>
                    <a:pt x="37" y="69"/>
                  </a:lnTo>
                  <a:lnTo>
                    <a:pt x="35" y="69"/>
                  </a:lnTo>
                  <a:lnTo>
                    <a:pt x="27" y="65"/>
                  </a:lnTo>
                  <a:lnTo>
                    <a:pt x="20" y="58"/>
                  </a:lnTo>
                  <a:lnTo>
                    <a:pt x="12" y="54"/>
                  </a:lnTo>
                  <a:lnTo>
                    <a:pt x="6" y="41"/>
                  </a:lnTo>
                  <a:lnTo>
                    <a:pt x="0" y="38"/>
                  </a:lnTo>
                  <a:lnTo>
                    <a:pt x="10" y="34"/>
                  </a:lnTo>
                  <a:lnTo>
                    <a:pt x="16" y="34"/>
                  </a:lnTo>
                  <a:lnTo>
                    <a:pt x="17" y="31"/>
                  </a:lnTo>
                  <a:lnTo>
                    <a:pt x="20" y="31"/>
                  </a:lnTo>
                  <a:lnTo>
                    <a:pt x="20" y="25"/>
                  </a:lnTo>
                  <a:lnTo>
                    <a:pt x="37" y="6"/>
                  </a:lnTo>
                  <a:lnTo>
                    <a:pt x="38" y="1"/>
                  </a:lnTo>
                  <a:lnTo>
                    <a:pt x="59"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2">
                    <a:lumMod val="50000"/>
                  </a:schemeClr>
                </a:solidFill>
                <a:effectLst/>
                <a:uLnTx/>
                <a:uFillTx/>
                <a:latin typeface="Calibri"/>
                <a:ea typeface="+mn-ea"/>
                <a:cs typeface="+mn-cs"/>
              </a:endParaRPr>
            </a:p>
          </p:txBody>
        </p:sp>
      </p:grpSp>
      <p:sp>
        <p:nvSpPr>
          <p:cNvPr id="87" name="CuadroTexto 80">
            <a:extLst>
              <a:ext uri="{FF2B5EF4-FFF2-40B4-BE49-F238E27FC236}">
                <a16:creationId xmlns:a16="http://schemas.microsoft.com/office/drawing/2014/main" id="{9C5A9698-7DA3-43B7-A41B-C7EEB5EADFD7}"/>
              </a:ext>
            </a:extLst>
          </p:cNvPr>
          <p:cNvSpPr txBox="1"/>
          <p:nvPr/>
        </p:nvSpPr>
        <p:spPr>
          <a:xfrm>
            <a:off x="6951824" y="2145526"/>
            <a:ext cx="1057515" cy="215444"/>
          </a:xfrm>
          <a:prstGeom prst="rect">
            <a:avLst/>
          </a:prstGeom>
          <a:noFill/>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algn="r" defTabSz="914400">
              <a:defRPr/>
            </a:pPr>
            <a:r>
              <a:rPr lang="es-ES" sz="1400" b="1" kern="0" dirty="0">
                <a:solidFill>
                  <a:schemeClr val="tx1">
                    <a:lumMod val="75000"/>
                    <a:lumOff val="25000"/>
                  </a:schemeClr>
                </a:solidFill>
              </a:rPr>
              <a:t>Centro</a:t>
            </a:r>
            <a:endParaRPr kumimoji="0" lang="en-US" sz="1400" b="1" i="0" u="none" strike="noStrike" kern="0" cap="none" spc="0" normalizeH="0" baseline="0" noProof="0" dirty="0">
              <a:ln>
                <a:noFill/>
              </a:ln>
              <a:solidFill>
                <a:schemeClr val="tx1">
                  <a:lumMod val="75000"/>
                  <a:lumOff val="25000"/>
                </a:schemeClr>
              </a:solidFill>
              <a:effectLst/>
              <a:uLnTx/>
              <a:uFillTx/>
            </a:endParaRPr>
          </a:p>
        </p:txBody>
      </p:sp>
      <p:grpSp>
        <p:nvGrpSpPr>
          <p:cNvPr id="88" name="Gruppo 87">
            <a:extLst>
              <a:ext uri="{FF2B5EF4-FFF2-40B4-BE49-F238E27FC236}">
                <a16:creationId xmlns:a16="http://schemas.microsoft.com/office/drawing/2014/main" id="{A7591BD5-5CCD-47F0-9F31-DAD89ADFFB9A}"/>
              </a:ext>
            </a:extLst>
          </p:cNvPr>
          <p:cNvGrpSpPr>
            <a:grpSpLocks noChangeAspect="1"/>
          </p:cNvGrpSpPr>
          <p:nvPr/>
        </p:nvGrpSpPr>
        <p:grpSpPr>
          <a:xfrm>
            <a:off x="6273525" y="2397111"/>
            <a:ext cx="717061" cy="505568"/>
            <a:chOff x="9236485" y="5186055"/>
            <a:chExt cx="1689193" cy="1261699"/>
          </a:xfrm>
          <a:solidFill>
            <a:srgbClr val="009900"/>
          </a:solidFill>
        </p:grpSpPr>
        <p:grpSp>
          <p:nvGrpSpPr>
            <p:cNvPr id="89" name="Gruppo 88">
              <a:extLst>
                <a:ext uri="{FF2B5EF4-FFF2-40B4-BE49-F238E27FC236}">
                  <a16:creationId xmlns:a16="http://schemas.microsoft.com/office/drawing/2014/main" id="{E9D20414-1B36-4D66-BDCF-2FBCF9E5CA9F}"/>
                </a:ext>
              </a:extLst>
            </p:cNvPr>
            <p:cNvGrpSpPr/>
            <p:nvPr/>
          </p:nvGrpSpPr>
          <p:grpSpPr>
            <a:xfrm>
              <a:off x="9236485" y="5597301"/>
              <a:ext cx="1062361" cy="850453"/>
              <a:chOff x="3039503" y="3200071"/>
              <a:chExt cx="2070236" cy="1657292"/>
            </a:xfrm>
            <a:grpFill/>
          </p:grpSpPr>
          <p:sp>
            <p:nvSpPr>
              <p:cNvPr id="98" name="Freeform 6">
                <a:extLst>
                  <a:ext uri="{FF2B5EF4-FFF2-40B4-BE49-F238E27FC236}">
                    <a16:creationId xmlns:a16="http://schemas.microsoft.com/office/drawing/2014/main" id="{ADACDC3A-7798-46A6-8215-71C122E3F08E}"/>
                  </a:ext>
                </a:extLst>
              </p:cNvPr>
              <p:cNvSpPr>
                <a:spLocks/>
              </p:cNvSpPr>
              <p:nvPr/>
            </p:nvSpPr>
            <p:spPr bwMode="auto">
              <a:xfrm>
                <a:off x="3039503" y="3200071"/>
                <a:ext cx="604417" cy="1139685"/>
              </a:xfrm>
              <a:custGeom>
                <a:avLst/>
                <a:gdLst/>
                <a:ahLst/>
                <a:cxnLst>
                  <a:cxn ang="0">
                    <a:pos x="319" y="21"/>
                  </a:cxn>
                  <a:cxn ang="0">
                    <a:pos x="336" y="25"/>
                  </a:cxn>
                  <a:cxn ang="0">
                    <a:pos x="356" y="30"/>
                  </a:cxn>
                  <a:cxn ang="0">
                    <a:pos x="362" y="46"/>
                  </a:cxn>
                  <a:cxn ang="0">
                    <a:pos x="386" y="40"/>
                  </a:cxn>
                  <a:cxn ang="0">
                    <a:pos x="399" y="52"/>
                  </a:cxn>
                  <a:cxn ang="0">
                    <a:pos x="390" y="74"/>
                  </a:cxn>
                  <a:cxn ang="0">
                    <a:pos x="392" y="85"/>
                  </a:cxn>
                  <a:cxn ang="0">
                    <a:pos x="403" y="92"/>
                  </a:cxn>
                  <a:cxn ang="0">
                    <a:pos x="417" y="97"/>
                  </a:cxn>
                  <a:cxn ang="0">
                    <a:pos x="402" y="115"/>
                  </a:cxn>
                  <a:cxn ang="0">
                    <a:pos x="382" y="127"/>
                  </a:cxn>
                  <a:cxn ang="0">
                    <a:pos x="421" y="127"/>
                  </a:cxn>
                  <a:cxn ang="0">
                    <a:pos x="429" y="148"/>
                  </a:cxn>
                  <a:cxn ang="0">
                    <a:pos x="434" y="166"/>
                  </a:cxn>
                  <a:cxn ang="0">
                    <a:pos x="450" y="212"/>
                  </a:cxn>
                  <a:cxn ang="0">
                    <a:pos x="472" y="272"/>
                  </a:cxn>
                  <a:cxn ang="0">
                    <a:pos x="419" y="365"/>
                  </a:cxn>
                  <a:cxn ang="0">
                    <a:pos x="443" y="449"/>
                  </a:cxn>
                  <a:cxn ang="0">
                    <a:pos x="442" y="495"/>
                  </a:cxn>
                  <a:cxn ang="0">
                    <a:pos x="430" y="569"/>
                  </a:cxn>
                  <a:cxn ang="0">
                    <a:pos x="424" y="611"/>
                  </a:cxn>
                  <a:cxn ang="0">
                    <a:pos x="412" y="694"/>
                  </a:cxn>
                  <a:cxn ang="0">
                    <a:pos x="400" y="782"/>
                  </a:cxn>
                  <a:cxn ang="0">
                    <a:pos x="383" y="796"/>
                  </a:cxn>
                  <a:cxn ang="0">
                    <a:pos x="349" y="779"/>
                  </a:cxn>
                  <a:cxn ang="0">
                    <a:pos x="288" y="765"/>
                  </a:cxn>
                  <a:cxn ang="0">
                    <a:pos x="246" y="805"/>
                  </a:cxn>
                  <a:cxn ang="0">
                    <a:pos x="239" y="848"/>
                  </a:cxn>
                  <a:cxn ang="0">
                    <a:pos x="187" y="877"/>
                  </a:cxn>
                  <a:cxn ang="0">
                    <a:pos x="156" y="871"/>
                  </a:cxn>
                  <a:cxn ang="0">
                    <a:pos x="140" y="889"/>
                  </a:cxn>
                  <a:cxn ang="0">
                    <a:pos x="132" y="856"/>
                  </a:cxn>
                  <a:cxn ang="0">
                    <a:pos x="115" y="824"/>
                  </a:cxn>
                  <a:cxn ang="0">
                    <a:pos x="103" y="808"/>
                  </a:cxn>
                  <a:cxn ang="0">
                    <a:pos x="90" y="825"/>
                  </a:cxn>
                  <a:cxn ang="0">
                    <a:pos x="60" y="809"/>
                  </a:cxn>
                  <a:cxn ang="0">
                    <a:pos x="90" y="817"/>
                  </a:cxn>
                  <a:cxn ang="0">
                    <a:pos x="75" y="774"/>
                  </a:cxn>
                  <a:cxn ang="0">
                    <a:pos x="83" y="725"/>
                  </a:cxn>
                  <a:cxn ang="0">
                    <a:pos x="68" y="697"/>
                  </a:cxn>
                  <a:cxn ang="0">
                    <a:pos x="89" y="635"/>
                  </a:cxn>
                  <a:cxn ang="0">
                    <a:pos x="89" y="552"/>
                  </a:cxn>
                  <a:cxn ang="0">
                    <a:pos x="120" y="585"/>
                  </a:cxn>
                  <a:cxn ang="0">
                    <a:pos x="102" y="569"/>
                  </a:cxn>
                  <a:cxn ang="0">
                    <a:pos x="117" y="532"/>
                  </a:cxn>
                  <a:cxn ang="0">
                    <a:pos x="88" y="504"/>
                  </a:cxn>
                  <a:cxn ang="0">
                    <a:pos x="83" y="518"/>
                  </a:cxn>
                  <a:cxn ang="0">
                    <a:pos x="75" y="457"/>
                  </a:cxn>
                  <a:cxn ang="0">
                    <a:pos x="100" y="433"/>
                  </a:cxn>
                  <a:cxn ang="0">
                    <a:pos x="96" y="367"/>
                  </a:cxn>
                  <a:cxn ang="0">
                    <a:pos x="73" y="315"/>
                  </a:cxn>
                  <a:cxn ang="0">
                    <a:pos x="47" y="249"/>
                  </a:cxn>
                  <a:cxn ang="0">
                    <a:pos x="21" y="247"/>
                  </a:cxn>
                  <a:cxn ang="0">
                    <a:pos x="7" y="253"/>
                  </a:cxn>
                  <a:cxn ang="0">
                    <a:pos x="3" y="190"/>
                  </a:cxn>
                  <a:cxn ang="0">
                    <a:pos x="22" y="135"/>
                  </a:cxn>
                  <a:cxn ang="0">
                    <a:pos x="29" y="132"/>
                  </a:cxn>
                  <a:cxn ang="0">
                    <a:pos x="136" y="145"/>
                  </a:cxn>
                  <a:cxn ang="0">
                    <a:pos x="208" y="89"/>
                  </a:cxn>
                  <a:cxn ang="0">
                    <a:pos x="247" y="50"/>
                  </a:cxn>
                  <a:cxn ang="0">
                    <a:pos x="289" y="30"/>
                  </a:cxn>
                  <a:cxn ang="0">
                    <a:pos x="285" y="6"/>
                  </a:cxn>
                </a:cxnLst>
                <a:rect l="0" t="0" r="r" b="b"/>
                <a:pathLst>
                  <a:path w="472" h="890">
                    <a:moveTo>
                      <a:pt x="307" y="0"/>
                    </a:moveTo>
                    <a:lnTo>
                      <a:pt x="309" y="4"/>
                    </a:lnTo>
                    <a:lnTo>
                      <a:pt x="318" y="9"/>
                    </a:lnTo>
                    <a:lnTo>
                      <a:pt x="319" y="16"/>
                    </a:lnTo>
                    <a:lnTo>
                      <a:pt x="317" y="23"/>
                    </a:lnTo>
                    <a:lnTo>
                      <a:pt x="322" y="26"/>
                    </a:lnTo>
                    <a:lnTo>
                      <a:pt x="319" y="21"/>
                    </a:lnTo>
                    <a:lnTo>
                      <a:pt x="322" y="16"/>
                    </a:lnTo>
                    <a:lnTo>
                      <a:pt x="324" y="21"/>
                    </a:lnTo>
                    <a:lnTo>
                      <a:pt x="322" y="23"/>
                    </a:lnTo>
                    <a:lnTo>
                      <a:pt x="327" y="25"/>
                    </a:lnTo>
                    <a:lnTo>
                      <a:pt x="330" y="22"/>
                    </a:lnTo>
                    <a:lnTo>
                      <a:pt x="335" y="26"/>
                    </a:lnTo>
                    <a:lnTo>
                      <a:pt x="336" y="25"/>
                    </a:lnTo>
                    <a:lnTo>
                      <a:pt x="335" y="22"/>
                    </a:lnTo>
                    <a:lnTo>
                      <a:pt x="339" y="19"/>
                    </a:lnTo>
                    <a:lnTo>
                      <a:pt x="344" y="21"/>
                    </a:lnTo>
                    <a:lnTo>
                      <a:pt x="347" y="29"/>
                    </a:lnTo>
                    <a:lnTo>
                      <a:pt x="349" y="26"/>
                    </a:lnTo>
                    <a:lnTo>
                      <a:pt x="351" y="30"/>
                    </a:lnTo>
                    <a:lnTo>
                      <a:pt x="356" y="30"/>
                    </a:lnTo>
                    <a:lnTo>
                      <a:pt x="360" y="31"/>
                    </a:lnTo>
                    <a:lnTo>
                      <a:pt x="357" y="35"/>
                    </a:lnTo>
                    <a:lnTo>
                      <a:pt x="354" y="37"/>
                    </a:lnTo>
                    <a:lnTo>
                      <a:pt x="360" y="39"/>
                    </a:lnTo>
                    <a:lnTo>
                      <a:pt x="362" y="42"/>
                    </a:lnTo>
                    <a:lnTo>
                      <a:pt x="365" y="46"/>
                    </a:lnTo>
                    <a:lnTo>
                      <a:pt x="362" y="46"/>
                    </a:lnTo>
                    <a:lnTo>
                      <a:pt x="365" y="60"/>
                    </a:lnTo>
                    <a:lnTo>
                      <a:pt x="368" y="57"/>
                    </a:lnTo>
                    <a:lnTo>
                      <a:pt x="373" y="47"/>
                    </a:lnTo>
                    <a:lnTo>
                      <a:pt x="371" y="44"/>
                    </a:lnTo>
                    <a:lnTo>
                      <a:pt x="377" y="43"/>
                    </a:lnTo>
                    <a:lnTo>
                      <a:pt x="386" y="43"/>
                    </a:lnTo>
                    <a:lnTo>
                      <a:pt x="386" y="40"/>
                    </a:lnTo>
                    <a:lnTo>
                      <a:pt x="387" y="37"/>
                    </a:lnTo>
                    <a:lnTo>
                      <a:pt x="390" y="40"/>
                    </a:lnTo>
                    <a:lnTo>
                      <a:pt x="391" y="43"/>
                    </a:lnTo>
                    <a:lnTo>
                      <a:pt x="390" y="44"/>
                    </a:lnTo>
                    <a:lnTo>
                      <a:pt x="392" y="46"/>
                    </a:lnTo>
                    <a:lnTo>
                      <a:pt x="392" y="52"/>
                    </a:lnTo>
                    <a:lnTo>
                      <a:pt x="399" y="52"/>
                    </a:lnTo>
                    <a:lnTo>
                      <a:pt x="400" y="57"/>
                    </a:lnTo>
                    <a:lnTo>
                      <a:pt x="400" y="60"/>
                    </a:lnTo>
                    <a:lnTo>
                      <a:pt x="396" y="65"/>
                    </a:lnTo>
                    <a:lnTo>
                      <a:pt x="395" y="64"/>
                    </a:lnTo>
                    <a:lnTo>
                      <a:pt x="390" y="68"/>
                    </a:lnTo>
                    <a:lnTo>
                      <a:pt x="391" y="72"/>
                    </a:lnTo>
                    <a:lnTo>
                      <a:pt x="390" y="74"/>
                    </a:lnTo>
                    <a:lnTo>
                      <a:pt x="388" y="76"/>
                    </a:lnTo>
                    <a:lnTo>
                      <a:pt x="386" y="86"/>
                    </a:lnTo>
                    <a:lnTo>
                      <a:pt x="383" y="92"/>
                    </a:lnTo>
                    <a:lnTo>
                      <a:pt x="387" y="93"/>
                    </a:lnTo>
                    <a:lnTo>
                      <a:pt x="388" y="88"/>
                    </a:lnTo>
                    <a:lnTo>
                      <a:pt x="388" y="86"/>
                    </a:lnTo>
                    <a:lnTo>
                      <a:pt x="392" y="85"/>
                    </a:lnTo>
                    <a:lnTo>
                      <a:pt x="398" y="82"/>
                    </a:lnTo>
                    <a:lnTo>
                      <a:pt x="399" y="85"/>
                    </a:lnTo>
                    <a:lnTo>
                      <a:pt x="399" y="88"/>
                    </a:lnTo>
                    <a:lnTo>
                      <a:pt x="398" y="94"/>
                    </a:lnTo>
                    <a:lnTo>
                      <a:pt x="399" y="93"/>
                    </a:lnTo>
                    <a:lnTo>
                      <a:pt x="402" y="94"/>
                    </a:lnTo>
                    <a:lnTo>
                      <a:pt x="403" y="92"/>
                    </a:lnTo>
                    <a:lnTo>
                      <a:pt x="408" y="88"/>
                    </a:lnTo>
                    <a:lnTo>
                      <a:pt x="416" y="93"/>
                    </a:lnTo>
                    <a:lnTo>
                      <a:pt x="421" y="95"/>
                    </a:lnTo>
                    <a:lnTo>
                      <a:pt x="428" y="97"/>
                    </a:lnTo>
                    <a:lnTo>
                      <a:pt x="424" y="101"/>
                    </a:lnTo>
                    <a:lnTo>
                      <a:pt x="421" y="101"/>
                    </a:lnTo>
                    <a:lnTo>
                      <a:pt x="417" y="97"/>
                    </a:lnTo>
                    <a:lnTo>
                      <a:pt x="413" y="95"/>
                    </a:lnTo>
                    <a:lnTo>
                      <a:pt x="409" y="98"/>
                    </a:lnTo>
                    <a:lnTo>
                      <a:pt x="407" y="101"/>
                    </a:lnTo>
                    <a:lnTo>
                      <a:pt x="405" y="106"/>
                    </a:lnTo>
                    <a:lnTo>
                      <a:pt x="407" y="109"/>
                    </a:lnTo>
                    <a:lnTo>
                      <a:pt x="403" y="112"/>
                    </a:lnTo>
                    <a:lnTo>
                      <a:pt x="402" y="115"/>
                    </a:lnTo>
                    <a:lnTo>
                      <a:pt x="402" y="123"/>
                    </a:lnTo>
                    <a:lnTo>
                      <a:pt x="395" y="123"/>
                    </a:lnTo>
                    <a:lnTo>
                      <a:pt x="391" y="122"/>
                    </a:lnTo>
                    <a:lnTo>
                      <a:pt x="382" y="123"/>
                    </a:lnTo>
                    <a:lnTo>
                      <a:pt x="387" y="124"/>
                    </a:lnTo>
                    <a:lnTo>
                      <a:pt x="381" y="126"/>
                    </a:lnTo>
                    <a:lnTo>
                      <a:pt x="382" y="127"/>
                    </a:lnTo>
                    <a:lnTo>
                      <a:pt x="395" y="126"/>
                    </a:lnTo>
                    <a:lnTo>
                      <a:pt x="396" y="127"/>
                    </a:lnTo>
                    <a:lnTo>
                      <a:pt x="399" y="126"/>
                    </a:lnTo>
                    <a:lnTo>
                      <a:pt x="402" y="128"/>
                    </a:lnTo>
                    <a:lnTo>
                      <a:pt x="405" y="133"/>
                    </a:lnTo>
                    <a:lnTo>
                      <a:pt x="413" y="126"/>
                    </a:lnTo>
                    <a:lnTo>
                      <a:pt x="421" y="127"/>
                    </a:lnTo>
                    <a:lnTo>
                      <a:pt x="413" y="135"/>
                    </a:lnTo>
                    <a:lnTo>
                      <a:pt x="419" y="139"/>
                    </a:lnTo>
                    <a:lnTo>
                      <a:pt x="422" y="143"/>
                    </a:lnTo>
                    <a:lnTo>
                      <a:pt x="424" y="143"/>
                    </a:lnTo>
                    <a:lnTo>
                      <a:pt x="424" y="145"/>
                    </a:lnTo>
                    <a:lnTo>
                      <a:pt x="426" y="149"/>
                    </a:lnTo>
                    <a:lnTo>
                      <a:pt x="429" y="148"/>
                    </a:lnTo>
                    <a:lnTo>
                      <a:pt x="433" y="149"/>
                    </a:lnTo>
                    <a:lnTo>
                      <a:pt x="437" y="153"/>
                    </a:lnTo>
                    <a:lnTo>
                      <a:pt x="443" y="154"/>
                    </a:lnTo>
                    <a:lnTo>
                      <a:pt x="441" y="157"/>
                    </a:lnTo>
                    <a:lnTo>
                      <a:pt x="437" y="156"/>
                    </a:lnTo>
                    <a:lnTo>
                      <a:pt x="432" y="160"/>
                    </a:lnTo>
                    <a:lnTo>
                      <a:pt x="434" y="166"/>
                    </a:lnTo>
                    <a:lnTo>
                      <a:pt x="432" y="167"/>
                    </a:lnTo>
                    <a:lnTo>
                      <a:pt x="429" y="174"/>
                    </a:lnTo>
                    <a:lnTo>
                      <a:pt x="434" y="184"/>
                    </a:lnTo>
                    <a:lnTo>
                      <a:pt x="441" y="187"/>
                    </a:lnTo>
                    <a:lnTo>
                      <a:pt x="441" y="198"/>
                    </a:lnTo>
                    <a:lnTo>
                      <a:pt x="443" y="208"/>
                    </a:lnTo>
                    <a:lnTo>
                      <a:pt x="450" y="212"/>
                    </a:lnTo>
                    <a:lnTo>
                      <a:pt x="450" y="222"/>
                    </a:lnTo>
                    <a:lnTo>
                      <a:pt x="449" y="226"/>
                    </a:lnTo>
                    <a:lnTo>
                      <a:pt x="451" y="241"/>
                    </a:lnTo>
                    <a:lnTo>
                      <a:pt x="455" y="250"/>
                    </a:lnTo>
                    <a:lnTo>
                      <a:pt x="462" y="257"/>
                    </a:lnTo>
                    <a:lnTo>
                      <a:pt x="464" y="267"/>
                    </a:lnTo>
                    <a:lnTo>
                      <a:pt x="472" y="272"/>
                    </a:lnTo>
                    <a:lnTo>
                      <a:pt x="468" y="292"/>
                    </a:lnTo>
                    <a:lnTo>
                      <a:pt x="463" y="302"/>
                    </a:lnTo>
                    <a:lnTo>
                      <a:pt x="460" y="304"/>
                    </a:lnTo>
                    <a:lnTo>
                      <a:pt x="454" y="323"/>
                    </a:lnTo>
                    <a:lnTo>
                      <a:pt x="449" y="326"/>
                    </a:lnTo>
                    <a:lnTo>
                      <a:pt x="430" y="346"/>
                    </a:lnTo>
                    <a:lnTo>
                      <a:pt x="419" y="365"/>
                    </a:lnTo>
                    <a:lnTo>
                      <a:pt x="417" y="385"/>
                    </a:lnTo>
                    <a:lnTo>
                      <a:pt x="420" y="402"/>
                    </a:lnTo>
                    <a:lnTo>
                      <a:pt x="424" y="412"/>
                    </a:lnTo>
                    <a:lnTo>
                      <a:pt x="430" y="423"/>
                    </a:lnTo>
                    <a:lnTo>
                      <a:pt x="438" y="431"/>
                    </a:lnTo>
                    <a:lnTo>
                      <a:pt x="445" y="436"/>
                    </a:lnTo>
                    <a:lnTo>
                      <a:pt x="443" y="449"/>
                    </a:lnTo>
                    <a:lnTo>
                      <a:pt x="439" y="457"/>
                    </a:lnTo>
                    <a:lnTo>
                      <a:pt x="434" y="470"/>
                    </a:lnTo>
                    <a:lnTo>
                      <a:pt x="433" y="474"/>
                    </a:lnTo>
                    <a:lnTo>
                      <a:pt x="433" y="487"/>
                    </a:lnTo>
                    <a:lnTo>
                      <a:pt x="437" y="491"/>
                    </a:lnTo>
                    <a:lnTo>
                      <a:pt x="439" y="491"/>
                    </a:lnTo>
                    <a:lnTo>
                      <a:pt x="442" y="495"/>
                    </a:lnTo>
                    <a:lnTo>
                      <a:pt x="439" y="497"/>
                    </a:lnTo>
                    <a:lnTo>
                      <a:pt x="433" y="499"/>
                    </a:lnTo>
                    <a:lnTo>
                      <a:pt x="432" y="517"/>
                    </a:lnTo>
                    <a:lnTo>
                      <a:pt x="434" y="524"/>
                    </a:lnTo>
                    <a:lnTo>
                      <a:pt x="430" y="541"/>
                    </a:lnTo>
                    <a:lnTo>
                      <a:pt x="429" y="546"/>
                    </a:lnTo>
                    <a:lnTo>
                      <a:pt x="430" y="569"/>
                    </a:lnTo>
                    <a:lnTo>
                      <a:pt x="430" y="572"/>
                    </a:lnTo>
                    <a:lnTo>
                      <a:pt x="429" y="579"/>
                    </a:lnTo>
                    <a:lnTo>
                      <a:pt x="426" y="583"/>
                    </a:lnTo>
                    <a:lnTo>
                      <a:pt x="424" y="592"/>
                    </a:lnTo>
                    <a:lnTo>
                      <a:pt x="422" y="598"/>
                    </a:lnTo>
                    <a:lnTo>
                      <a:pt x="422" y="606"/>
                    </a:lnTo>
                    <a:lnTo>
                      <a:pt x="424" y="611"/>
                    </a:lnTo>
                    <a:lnTo>
                      <a:pt x="422" y="635"/>
                    </a:lnTo>
                    <a:lnTo>
                      <a:pt x="421" y="638"/>
                    </a:lnTo>
                    <a:lnTo>
                      <a:pt x="419" y="645"/>
                    </a:lnTo>
                    <a:lnTo>
                      <a:pt x="420" y="656"/>
                    </a:lnTo>
                    <a:lnTo>
                      <a:pt x="421" y="669"/>
                    </a:lnTo>
                    <a:lnTo>
                      <a:pt x="416" y="685"/>
                    </a:lnTo>
                    <a:lnTo>
                      <a:pt x="412" y="694"/>
                    </a:lnTo>
                    <a:lnTo>
                      <a:pt x="409" y="720"/>
                    </a:lnTo>
                    <a:lnTo>
                      <a:pt x="419" y="728"/>
                    </a:lnTo>
                    <a:lnTo>
                      <a:pt x="411" y="731"/>
                    </a:lnTo>
                    <a:lnTo>
                      <a:pt x="400" y="752"/>
                    </a:lnTo>
                    <a:lnTo>
                      <a:pt x="400" y="771"/>
                    </a:lnTo>
                    <a:lnTo>
                      <a:pt x="403" y="775"/>
                    </a:lnTo>
                    <a:lnTo>
                      <a:pt x="400" y="782"/>
                    </a:lnTo>
                    <a:lnTo>
                      <a:pt x="400" y="784"/>
                    </a:lnTo>
                    <a:lnTo>
                      <a:pt x="398" y="789"/>
                    </a:lnTo>
                    <a:lnTo>
                      <a:pt x="395" y="792"/>
                    </a:lnTo>
                    <a:lnTo>
                      <a:pt x="388" y="795"/>
                    </a:lnTo>
                    <a:lnTo>
                      <a:pt x="387" y="804"/>
                    </a:lnTo>
                    <a:lnTo>
                      <a:pt x="383" y="800"/>
                    </a:lnTo>
                    <a:lnTo>
                      <a:pt x="383" y="796"/>
                    </a:lnTo>
                    <a:lnTo>
                      <a:pt x="381" y="792"/>
                    </a:lnTo>
                    <a:lnTo>
                      <a:pt x="373" y="792"/>
                    </a:lnTo>
                    <a:lnTo>
                      <a:pt x="365" y="793"/>
                    </a:lnTo>
                    <a:lnTo>
                      <a:pt x="354" y="786"/>
                    </a:lnTo>
                    <a:lnTo>
                      <a:pt x="354" y="787"/>
                    </a:lnTo>
                    <a:lnTo>
                      <a:pt x="351" y="784"/>
                    </a:lnTo>
                    <a:lnTo>
                      <a:pt x="349" y="779"/>
                    </a:lnTo>
                    <a:lnTo>
                      <a:pt x="337" y="772"/>
                    </a:lnTo>
                    <a:lnTo>
                      <a:pt x="331" y="766"/>
                    </a:lnTo>
                    <a:lnTo>
                      <a:pt x="326" y="763"/>
                    </a:lnTo>
                    <a:lnTo>
                      <a:pt x="314" y="761"/>
                    </a:lnTo>
                    <a:lnTo>
                      <a:pt x="306" y="755"/>
                    </a:lnTo>
                    <a:lnTo>
                      <a:pt x="290" y="761"/>
                    </a:lnTo>
                    <a:lnTo>
                      <a:pt x="288" y="765"/>
                    </a:lnTo>
                    <a:lnTo>
                      <a:pt x="288" y="772"/>
                    </a:lnTo>
                    <a:lnTo>
                      <a:pt x="284" y="772"/>
                    </a:lnTo>
                    <a:lnTo>
                      <a:pt x="272" y="762"/>
                    </a:lnTo>
                    <a:lnTo>
                      <a:pt x="259" y="767"/>
                    </a:lnTo>
                    <a:lnTo>
                      <a:pt x="249" y="782"/>
                    </a:lnTo>
                    <a:lnTo>
                      <a:pt x="245" y="796"/>
                    </a:lnTo>
                    <a:lnTo>
                      <a:pt x="246" y="805"/>
                    </a:lnTo>
                    <a:lnTo>
                      <a:pt x="254" y="818"/>
                    </a:lnTo>
                    <a:lnTo>
                      <a:pt x="249" y="833"/>
                    </a:lnTo>
                    <a:lnTo>
                      <a:pt x="249" y="841"/>
                    </a:lnTo>
                    <a:lnTo>
                      <a:pt x="246" y="846"/>
                    </a:lnTo>
                    <a:lnTo>
                      <a:pt x="245" y="844"/>
                    </a:lnTo>
                    <a:lnTo>
                      <a:pt x="243" y="846"/>
                    </a:lnTo>
                    <a:lnTo>
                      <a:pt x="239" y="848"/>
                    </a:lnTo>
                    <a:lnTo>
                      <a:pt x="217" y="869"/>
                    </a:lnTo>
                    <a:lnTo>
                      <a:pt x="216" y="872"/>
                    </a:lnTo>
                    <a:lnTo>
                      <a:pt x="203" y="886"/>
                    </a:lnTo>
                    <a:lnTo>
                      <a:pt x="195" y="886"/>
                    </a:lnTo>
                    <a:lnTo>
                      <a:pt x="194" y="882"/>
                    </a:lnTo>
                    <a:lnTo>
                      <a:pt x="188" y="880"/>
                    </a:lnTo>
                    <a:lnTo>
                      <a:pt x="187" y="877"/>
                    </a:lnTo>
                    <a:lnTo>
                      <a:pt x="186" y="882"/>
                    </a:lnTo>
                    <a:lnTo>
                      <a:pt x="182" y="879"/>
                    </a:lnTo>
                    <a:lnTo>
                      <a:pt x="178" y="872"/>
                    </a:lnTo>
                    <a:lnTo>
                      <a:pt x="165" y="864"/>
                    </a:lnTo>
                    <a:lnTo>
                      <a:pt x="164" y="865"/>
                    </a:lnTo>
                    <a:lnTo>
                      <a:pt x="162" y="868"/>
                    </a:lnTo>
                    <a:lnTo>
                      <a:pt x="156" y="871"/>
                    </a:lnTo>
                    <a:lnTo>
                      <a:pt x="149" y="875"/>
                    </a:lnTo>
                    <a:lnTo>
                      <a:pt x="147" y="876"/>
                    </a:lnTo>
                    <a:lnTo>
                      <a:pt x="149" y="880"/>
                    </a:lnTo>
                    <a:lnTo>
                      <a:pt x="144" y="880"/>
                    </a:lnTo>
                    <a:lnTo>
                      <a:pt x="145" y="885"/>
                    </a:lnTo>
                    <a:lnTo>
                      <a:pt x="144" y="890"/>
                    </a:lnTo>
                    <a:lnTo>
                      <a:pt x="140" y="889"/>
                    </a:lnTo>
                    <a:lnTo>
                      <a:pt x="141" y="886"/>
                    </a:lnTo>
                    <a:lnTo>
                      <a:pt x="141" y="880"/>
                    </a:lnTo>
                    <a:lnTo>
                      <a:pt x="132" y="880"/>
                    </a:lnTo>
                    <a:lnTo>
                      <a:pt x="134" y="872"/>
                    </a:lnTo>
                    <a:lnTo>
                      <a:pt x="135" y="868"/>
                    </a:lnTo>
                    <a:lnTo>
                      <a:pt x="134" y="858"/>
                    </a:lnTo>
                    <a:lnTo>
                      <a:pt x="132" y="856"/>
                    </a:lnTo>
                    <a:lnTo>
                      <a:pt x="132" y="855"/>
                    </a:lnTo>
                    <a:lnTo>
                      <a:pt x="128" y="856"/>
                    </a:lnTo>
                    <a:lnTo>
                      <a:pt x="123" y="850"/>
                    </a:lnTo>
                    <a:lnTo>
                      <a:pt x="120" y="838"/>
                    </a:lnTo>
                    <a:lnTo>
                      <a:pt x="123" y="830"/>
                    </a:lnTo>
                    <a:lnTo>
                      <a:pt x="115" y="822"/>
                    </a:lnTo>
                    <a:lnTo>
                      <a:pt x="115" y="824"/>
                    </a:lnTo>
                    <a:lnTo>
                      <a:pt x="109" y="814"/>
                    </a:lnTo>
                    <a:lnTo>
                      <a:pt x="109" y="817"/>
                    </a:lnTo>
                    <a:lnTo>
                      <a:pt x="105" y="817"/>
                    </a:lnTo>
                    <a:lnTo>
                      <a:pt x="105" y="816"/>
                    </a:lnTo>
                    <a:lnTo>
                      <a:pt x="106" y="813"/>
                    </a:lnTo>
                    <a:lnTo>
                      <a:pt x="105" y="809"/>
                    </a:lnTo>
                    <a:lnTo>
                      <a:pt x="103" y="808"/>
                    </a:lnTo>
                    <a:lnTo>
                      <a:pt x="101" y="809"/>
                    </a:lnTo>
                    <a:lnTo>
                      <a:pt x="100" y="808"/>
                    </a:lnTo>
                    <a:lnTo>
                      <a:pt x="96" y="814"/>
                    </a:lnTo>
                    <a:lnTo>
                      <a:pt x="96" y="817"/>
                    </a:lnTo>
                    <a:lnTo>
                      <a:pt x="100" y="817"/>
                    </a:lnTo>
                    <a:lnTo>
                      <a:pt x="90" y="824"/>
                    </a:lnTo>
                    <a:lnTo>
                      <a:pt x="90" y="825"/>
                    </a:lnTo>
                    <a:lnTo>
                      <a:pt x="89" y="843"/>
                    </a:lnTo>
                    <a:lnTo>
                      <a:pt x="85" y="851"/>
                    </a:lnTo>
                    <a:lnTo>
                      <a:pt x="81" y="856"/>
                    </a:lnTo>
                    <a:lnTo>
                      <a:pt x="77" y="856"/>
                    </a:lnTo>
                    <a:lnTo>
                      <a:pt x="70" y="837"/>
                    </a:lnTo>
                    <a:lnTo>
                      <a:pt x="67" y="833"/>
                    </a:lnTo>
                    <a:lnTo>
                      <a:pt x="60" y="809"/>
                    </a:lnTo>
                    <a:lnTo>
                      <a:pt x="62" y="808"/>
                    </a:lnTo>
                    <a:lnTo>
                      <a:pt x="62" y="805"/>
                    </a:lnTo>
                    <a:lnTo>
                      <a:pt x="64" y="799"/>
                    </a:lnTo>
                    <a:lnTo>
                      <a:pt x="70" y="804"/>
                    </a:lnTo>
                    <a:lnTo>
                      <a:pt x="81" y="800"/>
                    </a:lnTo>
                    <a:lnTo>
                      <a:pt x="85" y="807"/>
                    </a:lnTo>
                    <a:lnTo>
                      <a:pt x="90" y="817"/>
                    </a:lnTo>
                    <a:lnTo>
                      <a:pt x="93" y="818"/>
                    </a:lnTo>
                    <a:lnTo>
                      <a:pt x="98" y="808"/>
                    </a:lnTo>
                    <a:lnTo>
                      <a:pt x="92" y="796"/>
                    </a:lnTo>
                    <a:lnTo>
                      <a:pt x="84" y="797"/>
                    </a:lnTo>
                    <a:lnTo>
                      <a:pt x="83" y="792"/>
                    </a:lnTo>
                    <a:lnTo>
                      <a:pt x="83" y="782"/>
                    </a:lnTo>
                    <a:lnTo>
                      <a:pt x="75" y="774"/>
                    </a:lnTo>
                    <a:lnTo>
                      <a:pt x="77" y="782"/>
                    </a:lnTo>
                    <a:lnTo>
                      <a:pt x="72" y="766"/>
                    </a:lnTo>
                    <a:lnTo>
                      <a:pt x="68" y="765"/>
                    </a:lnTo>
                    <a:lnTo>
                      <a:pt x="67" y="763"/>
                    </a:lnTo>
                    <a:lnTo>
                      <a:pt x="67" y="754"/>
                    </a:lnTo>
                    <a:lnTo>
                      <a:pt x="83" y="734"/>
                    </a:lnTo>
                    <a:lnTo>
                      <a:pt x="83" y="725"/>
                    </a:lnTo>
                    <a:lnTo>
                      <a:pt x="80" y="717"/>
                    </a:lnTo>
                    <a:lnTo>
                      <a:pt x="73" y="714"/>
                    </a:lnTo>
                    <a:lnTo>
                      <a:pt x="71" y="712"/>
                    </a:lnTo>
                    <a:lnTo>
                      <a:pt x="71" y="710"/>
                    </a:lnTo>
                    <a:lnTo>
                      <a:pt x="70" y="703"/>
                    </a:lnTo>
                    <a:lnTo>
                      <a:pt x="68" y="700"/>
                    </a:lnTo>
                    <a:lnTo>
                      <a:pt x="68" y="697"/>
                    </a:lnTo>
                    <a:lnTo>
                      <a:pt x="73" y="691"/>
                    </a:lnTo>
                    <a:lnTo>
                      <a:pt x="77" y="676"/>
                    </a:lnTo>
                    <a:lnTo>
                      <a:pt x="73" y="674"/>
                    </a:lnTo>
                    <a:lnTo>
                      <a:pt x="71" y="672"/>
                    </a:lnTo>
                    <a:lnTo>
                      <a:pt x="70" y="669"/>
                    </a:lnTo>
                    <a:lnTo>
                      <a:pt x="72" y="661"/>
                    </a:lnTo>
                    <a:lnTo>
                      <a:pt x="89" y="635"/>
                    </a:lnTo>
                    <a:lnTo>
                      <a:pt x="92" y="614"/>
                    </a:lnTo>
                    <a:lnTo>
                      <a:pt x="90" y="609"/>
                    </a:lnTo>
                    <a:lnTo>
                      <a:pt x="89" y="602"/>
                    </a:lnTo>
                    <a:lnTo>
                      <a:pt x="89" y="593"/>
                    </a:lnTo>
                    <a:lnTo>
                      <a:pt x="88" y="589"/>
                    </a:lnTo>
                    <a:lnTo>
                      <a:pt x="88" y="558"/>
                    </a:lnTo>
                    <a:lnTo>
                      <a:pt x="89" y="552"/>
                    </a:lnTo>
                    <a:lnTo>
                      <a:pt x="101" y="572"/>
                    </a:lnTo>
                    <a:lnTo>
                      <a:pt x="98" y="573"/>
                    </a:lnTo>
                    <a:lnTo>
                      <a:pt x="102" y="576"/>
                    </a:lnTo>
                    <a:lnTo>
                      <a:pt x="106" y="580"/>
                    </a:lnTo>
                    <a:lnTo>
                      <a:pt x="106" y="583"/>
                    </a:lnTo>
                    <a:lnTo>
                      <a:pt x="114" y="581"/>
                    </a:lnTo>
                    <a:lnTo>
                      <a:pt x="120" y="585"/>
                    </a:lnTo>
                    <a:lnTo>
                      <a:pt x="119" y="580"/>
                    </a:lnTo>
                    <a:lnTo>
                      <a:pt x="117" y="577"/>
                    </a:lnTo>
                    <a:lnTo>
                      <a:pt x="111" y="579"/>
                    </a:lnTo>
                    <a:lnTo>
                      <a:pt x="110" y="576"/>
                    </a:lnTo>
                    <a:lnTo>
                      <a:pt x="106" y="572"/>
                    </a:lnTo>
                    <a:lnTo>
                      <a:pt x="105" y="572"/>
                    </a:lnTo>
                    <a:lnTo>
                      <a:pt x="102" y="569"/>
                    </a:lnTo>
                    <a:lnTo>
                      <a:pt x="115" y="547"/>
                    </a:lnTo>
                    <a:lnTo>
                      <a:pt x="105" y="560"/>
                    </a:lnTo>
                    <a:lnTo>
                      <a:pt x="115" y="539"/>
                    </a:lnTo>
                    <a:lnTo>
                      <a:pt x="117" y="532"/>
                    </a:lnTo>
                    <a:lnTo>
                      <a:pt x="119" y="537"/>
                    </a:lnTo>
                    <a:lnTo>
                      <a:pt x="123" y="534"/>
                    </a:lnTo>
                    <a:lnTo>
                      <a:pt x="117" y="532"/>
                    </a:lnTo>
                    <a:lnTo>
                      <a:pt x="114" y="514"/>
                    </a:lnTo>
                    <a:lnTo>
                      <a:pt x="113" y="511"/>
                    </a:lnTo>
                    <a:lnTo>
                      <a:pt x="109" y="504"/>
                    </a:lnTo>
                    <a:lnTo>
                      <a:pt x="98" y="504"/>
                    </a:lnTo>
                    <a:lnTo>
                      <a:pt x="103" y="500"/>
                    </a:lnTo>
                    <a:lnTo>
                      <a:pt x="94" y="500"/>
                    </a:lnTo>
                    <a:lnTo>
                      <a:pt x="88" y="504"/>
                    </a:lnTo>
                    <a:lnTo>
                      <a:pt x="84" y="508"/>
                    </a:lnTo>
                    <a:lnTo>
                      <a:pt x="88" y="507"/>
                    </a:lnTo>
                    <a:lnTo>
                      <a:pt x="88" y="508"/>
                    </a:lnTo>
                    <a:lnTo>
                      <a:pt x="92" y="505"/>
                    </a:lnTo>
                    <a:lnTo>
                      <a:pt x="89" y="509"/>
                    </a:lnTo>
                    <a:lnTo>
                      <a:pt x="84" y="520"/>
                    </a:lnTo>
                    <a:lnTo>
                      <a:pt x="83" y="518"/>
                    </a:lnTo>
                    <a:lnTo>
                      <a:pt x="83" y="511"/>
                    </a:lnTo>
                    <a:lnTo>
                      <a:pt x="75" y="507"/>
                    </a:lnTo>
                    <a:lnTo>
                      <a:pt x="73" y="499"/>
                    </a:lnTo>
                    <a:lnTo>
                      <a:pt x="72" y="478"/>
                    </a:lnTo>
                    <a:lnTo>
                      <a:pt x="77" y="467"/>
                    </a:lnTo>
                    <a:lnTo>
                      <a:pt x="77" y="465"/>
                    </a:lnTo>
                    <a:lnTo>
                      <a:pt x="75" y="457"/>
                    </a:lnTo>
                    <a:lnTo>
                      <a:pt x="68" y="456"/>
                    </a:lnTo>
                    <a:lnTo>
                      <a:pt x="73" y="449"/>
                    </a:lnTo>
                    <a:lnTo>
                      <a:pt x="75" y="452"/>
                    </a:lnTo>
                    <a:lnTo>
                      <a:pt x="85" y="449"/>
                    </a:lnTo>
                    <a:lnTo>
                      <a:pt x="93" y="445"/>
                    </a:lnTo>
                    <a:lnTo>
                      <a:pt x="98" y="441"/>
                    </a:lnTo>
                    <a:lnTo>
                      <a:pt x="100" y="433"/>
                    </a:lnTo>
                    <a:lnTo>
                      <a:pt x="94" y="422"/>
                    </a:lnTo>
                    <a:lnTo>
                      <a:pt x="90" y="407"/>
                    </a:lnTo>
                    <a:lnTo>
                      <a:pt x="90" y="403"/>
                    </a:lnTo>
                    <a:lnTo>
                      <a:pt x="92" y="391"/>
                    </a:lnTo>
                    <a:lnTo>
                      <a:pt x="92" y="381"/>
                    </a:lnTo>
                    <a:lnTo>
                      <a:pt x="94" y="373"/>
                    </a:lnTo>
                    <a:lnTo>
                      <a:pt x="96" y="367"/>
                    </a:lnTo>
                    <a:lnTo>
                      <a:pt x="94" y="361"/>
                    </a:lnTo>
                    <a:lnTo>
                      <a:pt x="89" y="349"/>
                    </a:lnTo>
                    <a:lnTo>
                      <a:pt x="84" y="348"/>
                    </a:lnTo>
                    <a:lnTo>
                      <a:pt x="80" y="342"/>
                    </a:lnTo>
                    <a:lnTo>
                      <a:pt x="70" y="340"/>
                    </a:lnTo>
                    <a:lnTo>
                      <a:pt x="68" y="334"/>
                    </a:lnTo>
                    <a:lnTo>
                      <a:pt x="73" y="315"/>
                    </a:lnTo>
                    <a:lnTo>
                      <a:pt x="70" y="293"/>
                    </a:lnTo>
                    <a:lnTo>
                      <a:pt x="64" y="284"/>
                    </a:lnTo>
                    <a:lnTo>
                      <a:pt x="62" y="281"/>
                    </a:lnTo>
                    <a:lnTo>
                      <a:pt x="58" y="281"/>
                    </a:lnTo>
                    <a:lnTo>
                      <a:pt x="51" y="262"/>
                    </a:lnTo>
                    <a:lnTo>
                      <a:pt x="49" y="259"/>
                    </a:lnTo>
                    <a:lnTo>
                      <a:pt x="47" y="249"/>
                    </a:lnTo>
                    <a:lnTo>
                      <a:pt x="41" y="247"/>
                    </a:lnTo>
                    <a:lnTo>
                      <a:pt x="37" y="250"/>
                    </a:lnTo>
                    <a:lnTo>
                      <a:pt x="33" y="250"/>
                    </a:lnTo>
                    <a:lnTo>
                      <a:pt x="30" y="255"/>
                    </a:lnTo>
                    <a:lnTo>
                      <a:pt x="19" y="257"/>
                    </a:lnTo>
                    <a:lnTo>
                      <a:pt x="20" y="249"/>
                    </a:lnTo>
                    <a:lnTo>
                      <a:pt x="21" y="247"/>
                    </a:lnTo>
                    <a:lnTo>
                      <a:pt x="22" y="243"/>
                    </a:lnTo>
                    <a:lnTo>
                      <a:pt x="17" y="238"/>
                    </a:lnTo>
                    <a:lnTo>
                      <a:pt x="16" y="241"/>
                    </a:lnTo>
                    <a:lnTo>
                      <a:pt x="11" y="247"/>
                    </a:lnTo>
                    <a:lnTo>
                      <a:pt x="9" y="250"/>
                    </a:lnTo>
                    <a:lnTo>
                      <a:pt x="8" y="258"/>
                    </a:lnTo>
                    <a:lnTo>
                      <a:pt x="7" y="253"/>
                    </a:lnTo>
                    <a:lnTo>
                      <a:pt x="2" y="237"/>
                    </a:lnTo>
                    <a:lnTo>
                      <a:pt x="8" y="233"/>
                    </a:lnTo>
                    <a:lnTo>
                      <a:pt x="12" y="230"/>
                    </a:lnTo>
                    <a:lnTo>
                      <a:pt x="20" y="215"/>
                    </a:lnTo>
                    <a:lnTo>
                      <a:pt x="11" y="208"/>
                    </a:lnTo>
                    <a:lnTo>
                      <a:pt x="0" y="196"/>
                    </a:lnTo>
                    <a:lnTo>
                      <a:pt x="3" y="190"/>
                    </a:lnTo>
                    <a:lnTo>
                      <a:pt x="7" y="186"/>
                    </a:lnTo>
                    <a:lnTo>
                      <a:pt x="8" y="174"/>
                    </a:lnTo>
                    <a:lnTo>
                      <a:pt x="12" y="167"/>
                    </a:lnTo>
                    <a:lnTo>
                      <a:pt x="12" y="166"/>
                    </a:lnTo>
                    <a:lnTo>
                      <a:pt x="17" y="157"/>
                    </a:lnTo>
                    <a:lnTo>
                      <a:pt x="22" y="140"/>
                    </a:lnTo>
                    <a:lnTo>
                      <a:pt x="22" y="135"/>
                    </a:lnTo>
                    <a:lnTo>
                      <a:pt x="16" y="126"/>
                    </a:lnTo>
                    <a:lnTo>
                      <a:pt x="12" y="122"/>
                    </a:lnTo>
                    <a:lnTo>
                      <a:pt x="19" y="107"/>
                    </a:lnTo>
                    <a:lnTo>
                      <a:pt x="20" y="107"/>
                    </a:lnTo>
                    <a:lnTo>
                      <a:pt x="29" y="114"/>
                    </a:lnTo>
                    <a:lnTo>
                      <a:pt x="26" y="119"/>
                    </a:lnTo>
                    <a:lnTo>
                      <a:pt x="29" y="132"/>
                    </a:lnTo>
                    <a:lnTo>
                      <a:pt x="50" y="154"/>
                    </a:lnTo>
                    <a:lnTo>
                      <a:pt x="72" y="156"/>
                    </a:lnTo>
                    <a:lnTo>
                      <a:pt x="80" y="156"/>
                    </a:lnTo>
                    <a:lnTo>
                      <a:pt x="90" y="164"/>
                    </a:lnTo>
                    <a:lnTo>
                      <a:pt x="93" y="164"/>
                    </a:lnTo>
                    <a:lnTo>
                      <a:pt x="122" y="157"/>
                    </a:lnTo>
                    <a:lnTo>
                      <a:pt x="136" y="145"/>
                    </a:lnTo>
                    <a:lnTo>
                      <a:pt x="139" y="140"/>
                    </a:lnTo>
                    <a:lnTo>
                      <a:pt x="160" y="127"/>
                    </a:lnTo>
                    <a:lnTo>
                      <a:pt x="178" y="127"/>
                    </a:lnTo>
                    <a:lnTo>
                      <a:pt x="186" y="122"/>
                    </a:lnTo>
                    <a:lnTo>
                      <a:pt x="204" y="101"/>
                    </a:lnTo>
                    <a:lnTo>
                      <a:pt x="207" y="92"/>
                    </a:lnTo>
                    <a:lnTo>
                      <a:pt x="208" y="89"/>
                    </a:lnTo>
                    <a:lnTo>
                      <a:pt x="211" y="86"/>
                    </a:lnTo>
                    <a:lnTo>
                      <a:pt x="211" y="85"/>
                    </a:lnTo>
                    <a:lnTo>
                      <a:pt x="219" y="82"/>
                    </a:lnTo>
                    <a:lnTo>
                      <a:pt x="225" y="76"/>
                    </a:lnTo>
                    <a:lnTo>
                      <a:pt x="236" y="63"/>
                    </a:lnTo>
                    <a:lnTo>
                      <a:pt x="242" y="56"/>
                    </a:lnTo>
                    <a:lnTo>
                      <a:pt x="247" y="50"/>
                    </a:lnTo>
                    <a:lnTo>
                      <a:pt x="256" y="44"/>
                    </a:lnTo>
                    <a:lnTo>
                      <a:pt x="259" y="50"/>
                    </a:lnTo>
                    <a:lnTo>
                      <a:pt x="273" y="44"/>
                    </a:lnTo>
                    <a:lnTo>
                      <a:pt x="275" y="40"/>
                    </a:lnTo>
                    <a:lnTo>
                      <a:pt x="277" y="39"/>
                    </a:lnTo>
                    <a:lnTo>
                      <a:pt x="287" y="35"/>
                    </a:lnTo>
                    <a:lnTo>
                      <a:pt x="289" y="30"/>
                    </a:lnTo>
                    <a:lnTo>
                      <a:pt x="287" y="26"/>
                    </a:lnTo>
                    <a:lnTo>
                      <a:pt x="285" y="21"/>
                    </a:lnTo>
                    <a:lnTo>
                      <a:pt x="288" y="10"/>
                    </a:lnTo>
                    <a:lnTo>
                      <a:pt x="284" y="9"/>
                    </a:lnTo>
                    <a:lnTo>
                      <a:pt x="280" y="6"/>
                    </a:lnTo>
                    <a:lnTo>
                      <a:pt x="283" y="5"/>
                    </a:lnTo>
                    <a:lnTo>
                      <a:pt x="285" y="6"/>
                    </a:lnTo>
                    <a:lnTo>
                      <a:pt x="288" y="6"/>
                    </a:lnTo>
                    <a:lnTo>
                      <a:pt x="293" y="4"/>
                    </a:lnTo>
                    <a:lnTo>
                      <a:pt x="296" y="5"/>
                    </a:lnTo>
                    <a:lnTo>
                      <a:pt x="296" y="6"/>
                    </a:lnTo>
                    <a:lnTo>
                      <a:pt x="300" y="2"/>
                    </a:lnTo>
                    <a:lnTo>
                      <a:pt x="30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defTabSz="1218987"/>
                <a:endParaRPr lang="en-US" sz="2400">
                  <a:solidFill>
                    <a:schemeClr val="bg2">
                      <a:lumMod val="50000"/>
                    </a:schemeClr>
                  </a:solidFill>
                  <a:latin typeface="Calibri"/>
                </a:endParaRPr>
              </a:p>
            </p:txBody>
          </p:sp>
          <p:sp>
            <p:nvSpPr>
              <p:cNvPr id="99" name="Freeform 28">
                <a:extLst>
                  <a:ext uri="{FF2B5EF4-FFF2-40B4-BE49-F238E27FC236}">
                    <a16:creationId xmlns:a16="http://schemas.microsoft.com/office/drawing/2014/main" id="{13D0F7DF-8F0E-4414-B482-01218D2D779B}"/>
                  </a:ext>
                </a:extLst>
              </p:cNvPr>
              <p:cNvSpPr>
                <a:spLocks noEditPoints="1"/>
              </p:cNvSpPr>
              <p:nvPr/>
            </p:nvSpPr>
            <p:spPr bwMode="auto">
              <a:xfrm>
                <a:off x="3954685" y="4071109"/>
                <a:ext cx="1155054" cy="786254"/>
              </a:xfrm>
              <a:custGeom>
                <a:avLst/>
                <a:gdLst/>
                <a:ahLst/>
                <a:cxnLst>
                  <a:cxn ang="0">
                    <a:pos x="894" y="11"/>
                  </a:cxn>
                  <a:cxn ang="0">
                    <a:pos x="876" y="38"/>
                  </a:cxn>
                  <a:cxn ang="0">
                    <a:pos x="842" y="101"/>
                  </a:cxn>
                  <a:cxn ang="0">
                    <a:pos x="814" y="146"/>
                  </a:cxn>
                  <a:cxn ang="0">
                    <a:pos x="797" y="170"/>
                  </a:cxn>
                  <a:cxn ang="0">
                    <a:pos x="775" y="210"/>
                  </a:cxn>
                  <a:cxn ang="0">
                    <a:pos x="767" y="270"/>
                  </a:cxn>
                  <a:cxn ang="0">
                    <a:pos x="742" y="316"/>
                  </a:cxn>
                  <a:cxn ang="0">
                    <a:pos x="769" y="376"/>
                  </a:cxn>
                  <a:cxn ang="0">
                    <a:pos x="788" y="397"/>
                  </a:cxn>
                  <a:cxn ang="0">
                    <a:pos x="772" y="402"/>
                  </a:cxn>
                  <a:cxn ang="0">
                    <a:pos x="782" y="427"/>
                  </a:cxn>
                  <a:cxn ang="0">
                    <a:pos x="789" y="444"/>
                  </a:cxn>
                  <a:cxn ang="0">
                    <a:pos x="793" y="464"/>
                  </a:cxn>
                  <a:cxn ang="0">
                    <a:pos x="803" y="478"/>
                  </a:cxn>
                  <a:cxn ang="0">
                    <a:pos x="792" y="493"/>
                  </a:cxn>
                  <a:cxn ang="0">
                    <a:pos x="762" y="516"/>
                  </a:cxn>
                  <a:cxn ang="0">
                    <a:pos x="752" y="579"/>
                  </a:cxn>
                  <a:cxn ang="0">
                    <a:pos x="738" y="612"/>
                  </a:cxn>
                  <a:cxn ang="0">
                    <a:pos x="689" y="584"/>
                  </a:cxn>
                  <a:cxn ang="0">
                    <a:pos x="630" y="588"/>
                  </a:cxn>
                  <a:cxn ang="0">
                    <a:pos x="562" y="531"/>
                  </a:cxn>
                  <a:cxn ang="0">
                    <a:pos x="465" y="444"/>
                  </a:cxn>
                  <a:cxn ang="0">
                    <a:pos x="400" y="440"/>
                  </a:cxn>
                  <a:cxn ang="0">
                    <a:pos x="342" y="406"/>
                  </a:cxn>
                  <a:cxn ang="0">
                    <a:pos x="305" y="376"/>
                  </a:cxn>
                  <a:cxn ang="0">
                    <a:pos x="240" y="338"/>
                  </a:cxn>
                  <a:cxn ang="0">
                    <a:pos x="209" y="303"/>
                  </a:cxn>
                  <a:cxn ang="0">
                    <a:pos x="157" y="283"/>
                  </a:cxn>
                  <a:cxn ang="0">
                    <a:pos x="71" y="275"/>
                  </a:cxn>
                  <a:cxn ang="0">
                    <a:pos x="10" y="219"/>
                  </a:cxn>
                  <a:cxn ang="0">
                    <a:pos x="4" y="180"/>
                  </a:cxn>
                  <a:cxn ang="0">
                    <a:pos x="12" y="148"/>
                  </a:cxn>
                  <a:cxn ang="0">
                    <a:pos x="22" y="114"/>
                  </a:cxn>
                  <a:cxn ang="0">
                    <a:pos x="30" y="98"/>
                  </a:cxn>
                  <a:cxn ang="0">
                    <a:pos x="64" y="70"/>
                  </a:cxn>
                  <a:cxn ang="0">
                    <a:pos x="85" y="42"/>
                  </a:cxn>
                  <a:cxn ang="0">
                    <a:pos x="103" y="75"/>
                  </a:cxn>
                  <a:cxn ang="0">
                    <a:pos x="154" y="97"/>
                  </a:cxn>
                  <a:cxn ang="0">
                    <a:pos x="183" y="54"/>
                  </a:cxn>
                  <a:cxn ang="0">
                    <a:pos x="221" y="47"/>
                  </a:cxn>
                  <a:cxn ang="0">
                    <a:pos x="237" y="38"/>
                  </a:cxn>
                  <a:cxn ang="0">
                    <a:pos x="251" y="37"/>
                  </a:cxn>
                  <a:cxn ang="0">
                    <a:pos x="265" y="55"/>
                  </a:cxn>
                  <a:cxn ang="0">
                    <a:pos x="261" y="66"/>
                  </a:cxn>
                  <a:cxn ang="0">
                    <a:pos x="286" y="79"/>
                  </a:cxn>
                  <a:cxn ang="0">
                    <a:pos x="311" y="85"/>
                  </a:cxn>
                  <a:cxn ang="0">
                    <a:pos x="349" y="114"/>
                  </a:cxn>
                  <a:cxn ang="0">
                    <a:pos x="414" y="108"/>
                  </a:cxn>
                  <a:cxn ang="0">
                    <a:pos x="459" y="105"/>
                  </a:cxn>
                  <a:cxn ang="0">
                    <a:pos x="514" y="108"/>
                  </a:cxn>
                  <a:cxn ang="0">
                    <a:pos x="546" y="104"/>
                  </a:cxn>
                  <a:cxn ang="0">
                    <a:pos x="609" y="85"/>
                  </a:cxn>
                  <a:cxn ang="0">
                    <a:pos x="655" y="55"/>
                  </a:cxn>
                  <a:cxn ang="0">
                    <a:pos x="715" y="55"/>
                  </a:cxn>
                  <a:cxn ang="0">
                    <a:pos x="767" y="55"/>
                  </a:cxn>
                  <a:cxn ang="0">
                    <a:pos x="789" y="17"/>
                  </a:cxn>
                  <a:cxn ang="0">
                    <a:pos x="818" y="32"/>
                  </a:cxn>
                  <a:cxn ang="0">
                    <a:pos x="843" y="18"/>
                  </a:cxn>
                </a:cxnLst>
                <a:rect l="0" t="0" r="r" b="b"/>
                <a:pathLst>
                  <a:path w="902" h="614">
                    <a:moveTo>
                      <a:pt x="780" y="397"/>
                    </a:moveTo>
                    <a:lnTo>
                      <a:pt x="782" y="403"/>
                    </a:lnTo>
                    <a:lnTo>
                      <a:pt x="780" y="397"/>
                    </a:lnTo>
                    <a:close/>
                    <a:moveTo>
                      <a:pt x="871" y="0"/>
                    </a:moveTo>
                    <a:lnTo>
                      <a:pt x="885" y="7"/>
                    </a:lnTo>
                    <a:lnTo>
                      <a:pt x="894" y="11"/>
                    </a:lnTo>
                    <a:lnTo>
                      <a:pt x="902" y="12"/>
                    </a:lnTo>
                    <a:lnTo>
                      <a:pt x="888" y="16"/>
                    </a:lnTo>
                    <a:lnTo>
                      <a:pt x="880" y="24"/>
                    </a:lnTo>
                    <a:lnTo>
                      <a:pt x="874" y="39"/>
                    </a:lnTo>
                    <a:lnTo>
                      <a:pt x="876" y="42"/>
                    </a:lnTo>
                    <a:lnTo>
                      <a:pt x="876" y="38"/>
                    </a:lnTo>
                    <a:lnTo>
                      <a:pt x="880" y="38"/>
                    </a:lnTo>
                    <a:lnTo>
                      <a:pt x="876" y="45"/>
                    </a:lnTo>
                    <a:lnTo>
                      <a:pt x="863" y="68"/>
                    </a:lnTo>
                    <a:lnTo>
                      <a:pt x="851" y="93"/>
                    </a:lnTo>
                    <a:lnTo>
                      <a:pt x="846" y="97"/>
                    </a:lnTo>
                    <a:lnTo>
                      <a:pt x="842" y="101"/>
                    </a:lnTo>
                    <a:lnTo>
                      <a:pt x="835" y="114"/>
                    </a:lnTo>
                    <a:lnTo>
                      <a:pt x="831" y="118"/>
                    </a:lnTo>
                    <a:lnTo>
                      <a:pt x="826" y="126"/>
                    </a:lnTo>
                    <a:lnTo>
                      <a:pt x="825" y="128"/>
                    </a:lnTo>
                    <a:lnTo>
                      <a:pt x="820" y="138"/>
                    </a:lnTo>
                    <a:lnTo>
                      <a:pt x="814" y="146"/>
                    </a:lnTo>
                    <a:lnTo>
                      <a:pt x="812" y="148"/>
                    </a:lnTo>
                    <a:lnTo>
                      <a:pt x="803" y="159"/>
                    </a:lnTo>
                    <a:lnTo>
                      <a:pt x="801" y="161"/>
                    </a:lnTo>
                    <a:lnTo>
                      <a:pt x="803" y="166"/>
                    </a:lnTo>
                    <a:lnTo>
                      <a:pt x="801" y="169"/>
                    </a:lnTo>
                    <a:lnTo>
                      <a:pt x="797" y="170"/>
                    </a:lnTo>
                    <a:lnTo>
                      <a:pt x="797" y="172"/>
                    </a:lnTo>
                    <a:lnTo>
                      <a:pt x="795" y="178"/>
                    </a:lnTo>
                    <a:lnTo>
                      <a:pt x="791" y="183"/>
                    </a:lnTo>
                    <a:lnTo>
                      <a:pt x="784" y="190"/>
                    </a:lnTo>
                    <a:lnTo>
                      <a:pt x="782" y="198"/>
                    </a:lnTo>
                    <a:lnTo>
                      <a:pt x="775" y="210"/>
                    </a:lnTo>
                    <a:lnTo>
                      <a:pt x="780" y="220"/>
                    </a:lnTo>
                    <a:lnTo>
                      <a:pt x="774" y="233"/>
                    </a:lnTo>
                    <a:lnTo>
                      <a:pt x="774" y="240"/>
                    </a:lnTo>
                    <a:lnTo>
                      <a:pt x="769" y="248"/>
                    </a:lnTo>
                    <a:lnTo>
                      <a:pt x="769" y="266"/>
                    </a:lnTo>
                    <a:lnTo>
                      <a:pt x="767" y="270"/>
                    </a:lnTo>
                    <a:lnTo>
                      <a:pt x="761" y="279"/>
                    </a:lnTo>
                    <a:lnTo>
                      <a:pt x="753" y="284"/>
                    </a:lnTo>
                    <a:lnTo>
                      <a:pt x="752" y="288"/>
                    </a:lnTo>
                    <a:lnTo>
                      <a:pt x="744" y="299"/>
                    </a:lnTo>
                    <a:lnTo>
                      <a:pt x="744" y="301"/>
                    </a:lnTo>
                    <a:lnTo>
                      <a:pt x="742" y="316"/>
                    </a:lnTo>
                    <a:lnTo>
                      <a:pt x="744" y="351"/>
                    </a:lnTo>
                    <a:lnTo>
                      <a:pt x="744" y="356"/>
                    </a:lnTo>
                    <a:lnTo>
                      <a:pt x="749" y="368"/>
                    </a:lnTo>
                    <a:lnTo>
                      <a:pt x="759" y="372"/>
                    </a:lnTo>
                    <a:lnTo>
                      <a:pt x="765" y="376"/>
                    </a:lnTo>
                    <a:lnTo>
                      <a:pt x="769" y="376"/>
                    </a:lnTo>
                    <a:lnTo>
                      <a:pt x="772" y="377"/>
                    </a:lnTo>
                    <a:lnTo>
                      <a:pt x="774" y="375"/>
                    </a:lnTo>
                    <a:lnTo>
                      <a:pt x="778" y="376"/>
                    </a:lnTo>
                    <a:lnTo>
                      <a:pt x="784" y="386"/>
                    </a:lnTo>
                    <a:lnTo>
                      <a:pt x="791" y="393"/>
                    </a:lnTo>
                    <a:lnTo>
                      <a:pt x="788" y="397"/>
                    </a:lnTo>
                    <a:lnTo>
                      <a:pt x="783" y="393"/>
                    </a:lnTo>
                    <a:lnTo>
                      <a:pt x="780" y="397"/>
                    </a:lnTo>
                    <a:lnTo>
                      <a:pt x="780" y="396"/>
                    </a:lnTo>
                    <a:lnTo>
                      <a:pt x="779" y="393"/>
                    </a:lnTo>
                    <a:lnTo>
                      <a:pt x="771" y="396"/>
                    </a:lnTo>
                    <a:lnTo>
                      <a:pt x="772" y="402"/>
                    </a:lnTo>
                    <a:lnTo>
                      <a:pt x="770" y="403"/>
                    </a:lnTo>
                    <a:lnTo>
                      <a:pt x="770" y="405"/>
                    </a:lnTo>
                    <a:lnTo>
                      <a:pt x="771" y="414"/>
                    </a:lnTo>
                    <a:lnTo>
                      <a:pt x="774" y="418"/>
                    </a:lnTo>
                    <a:lnTo>
                      <a:pt x="775" y="427"/>
                    </a:lnTo>
                    <a:lnTo>
                      <a:pt x="782" y="427"/>
                    </a:lnTo>
                    <a:lnTo>
                      <a:pt x="784" y="426"/>
                    </a:lnTo>
                    <a:lnTo>
                      <a:pt x="787" y="430"/>
                    </a:lnTo>
                    <a:lnTo>
                      <a:pt x="782" y="428"/>
                    </a:lnTo>
                    <a:lnTo>
                      <a:pt x="780" y="436"/>
                    </a:lnTo>
                    <a:lnTo>
                      <a:pt x="784" y="441"/>
                    </a:lnTo>
                    <a:lnTo>
                      <a:pt x="789" y="444"/>
                    </a:lnTo>
                    <a:lnTo>
                      <a:pt x="800" y="444"/>
                    </a:lnTo>
                    <a:lnTo>
                      <a:pt x="803" y="451"/>
                    </a:lnTo>
                    <a:lnTo>
                      <a:pt x="801" y="460"/>
                    </a:lnTo>
                    <a:lnTo>
                      <a:pt x="801" y="465"/>
                    </a:lnTo>
                    <a:lnTo>
                      <a:pt x="799" y="460"/>
                    </a:lnTo>
                    <a:lnTo>
                      <a:pt x="793" y="464"/>
                    </a:lnTo>
                    <a:lnTo>
                      <a:pt x="797" y="472"/>
                    </a:lnTo>
                    <a:lnTo>
                      <a:pt x="800" y="470"/>
                    </a:lnTo>
                    <a:lnTo>
                      <a:pt x="804" y="469"/>
                    </a:lnTo>
                    <a:lnTo>
                      <a:pt x="813" y="482"/>
                    </a:lnTo>
                    <a:lnTo>
                      <a:pt x="808" y="482"/>
                    </a:lnTo>
                    <a:lnTo>
                      <a:pt x="803" y="478"/>
                    </a:lnTo>
                    <a:lnTo>
                      <a:pt x="792" y="485"/>
                    </a:lnTo>
                    <a:lnTo>
                      <a:pt x="793" y="487"/>
                    </a:lnTo>
                    <a:lnTo>
                      <a:pt x="792" y="487"/>
                    </a:lnTo>
                    <a:lnTo>
                      <a:pt x="793" y="489"/>
                    </a:lnTo>
                    <a:lnTo>
                      <a:pt x="791" y="490"/>
                    </a:lnTo>
                    <a:lnTo>
                      <a:pt x="792" y="493"/>
                    </a:lnTo>
                    <a:lnTo>
                      <a:pt x="788" y="495"/>
                    </a:lnTo>
                    <a:lnTo>
                      <a:pt x="775" y="498"/>
                    </a:lnTo>
                    <a:lnTo>
                      <a:pt x="778" y="500"/>
                    </a:lnTo>
                    <a:lnTo>
                      <a:pt x="771" y="503"/>
                    </a:lnTo>
                    <a:lnTo>
                      <a:pt x="767" y="511"/>
                    </a:lnTo>
                    <a:lnTo>
                      <a:pt x="762" y="516"/>
                    </a:lnTo>
                    <a:lnTo>
                      <a:pt x="758" y="531"/>
                    </a:lnTo>
                    <a:lnTo>
                      <a:pt x="750" y="538"/>
                    </a:lnTo>
                    <a:lnTo>
                      <a:pt x="749" y="554"/>
                    </a:lnTo>
                    <a:lnTo>
                      <a:pt x="746" y="558"/>
                    </a:lnTo>
                    <a:lnTo>
                      <a:pt x="746" y="571"/>
                    </a:lnTo>
                    <a:lnTo>
                      <a:pt x="752" y="579"/>
                    </a:lnTo>
                    <a:lnTo>
                      <a:pt x="753" y="596"/>
                    </a:lnTo>
                    <a:lnTo>
                      <a:pt x="758" y="601"/>
                    </a:lnTo>
                    <a:lnTo>
                      <a:pt x="757" y="606"/>
                    </a:lnTo>
                    <a:lnTo>
                      <a:pt x="753" y="604"/>
                    </a:lnTo>
                    <a:lnTo>
                      <a:pt x="741" y="614"/>
                    </a:lnTo>
                    <a:lnTo>
                      <a:pt x="738" y="612"/>
                    </a:lnTo>
                    <a:lnTo>
                      <a:pt x="736" y="610"/>
                    </a:lnTo>
                    <a:lnTo>
                      <a:pt x="731" y="600"/>
                    </a:lnTo>
                    <a:lnTo>
                      <a:pt x="719" y="593"/>
                    </a:lnTo>
                    <a:lnTo>
                      <a:pt x="716" y="596"/>
                    </a:lnTo>
                    <a:lnTo>
                      <a:pt x="707" y="599"/>
                    </a:lnTo>
                    <a:lnTo>
                      <a:pt x="689" y="584"/>
                    </a:lnTo>
                    <a:lnTo>
                      <a:pt x="677" y="584"/>
                    </a:lnTo>
                    <a:lnTo>
                      <a:pt x="669" y="589"/>
                    </a:lnTo>
                    <a:lnTo>
                      <a:pt x="657" y="593"/>
                    </a:lnTo>
                    <a:lnTo>
                      <a:pt x="650" y="591"/>
                    </a:lnTo>
                    <a:lnTo>
                      <a:pt x="638" y="589"/>
                    </a:lnTo>
                    <a:lnTo>
                      <a:pt x="630" y="588"/>
                    </a:lnTo>
                    <a:lnTo>
                      <a:pt x="618" y="572"/>
                    </a:lnTo>
                    <a:lnTo>
                      <a:pt x="605" y="570"/>
                    </a:lnTo>
                    <a:lnTo>
                      <a:pt x="587" y="565"/>
                    </a:lnTo>
                    <a:lnTo>
                      <a:pt x="579" y="563"/>
                    </a:lnTo>
                    <a:lnTo>
                      <a:pt x="569" y="553"/>
                    </a:lnTo>
                    <a:lnTo>
                      <a:pt x="562" y="531"/>
                    </a:lnTo>
                    <a:lnTo>
                      <a:pt x="548" y="502"/>
                    </a:lnTo>
                    <a:lnTo>
                      <a:pt x="533" y="482"/>
                    </a:lnTo>
                    <a:lnTo>
                      <a:pt x="518" y="468"/>
                    </a:lnTo>
                    <a:lnTo>
                      <a:pt x="497" y="455"/>
                    </a:lnTo>
                    <a:lnTo>
                      <a:pt x="472" y="445"/>
                    </a:lnTo>
                    <a:lnTo>
                      <a:pt x="465" y="444"/>
                    </a:lnTo>
                    <a:lnTo>
                      <a:pt x="450" y="445"/>
                    </a:lnTo>
                    <a:lnTo>
                      <a:pt x="430" y="444"/>
                    </a:lnTo>
                    <a:lnTo>
                      <a:pt x="425" y="449"/>
                    </a:lnTo>
                    <a:lnTo>
                      <a:pt x="422" y="449"/>
                    </a:lnTo>
                    <a:lnTo>
                      <a:pt x="405" y="447"/>
                    </a:lnTo>
                    <a:lnTo>
                      <a:pt x="400" y="440"/>
                    </a:lnTo>
                    <a:lnTo>
                      <a:pt x="392" y="434"/>
                    </a:lnTo>
                    <a:lnTo>
                      <a:pt x="391" y="431"/>
                    </a:lnTo>
                    <a:lnTo>
                      <a:pt x="372" y="430"/>
                    </a:lnTo>
                    <a:lnTo>
                      <a:pt x="365" y="424"/>
                    </a:lnTo>
                    <a:lnTo>
                      <a:pt x="346" y="413"/>
                    </a:lnTo>
                    <a:lnTo>
                      <a:pt x="342" y="406"/>
                    </a:lnTo>
                    <a:lnTo>
                      <a:pt x="333" y="397"/>
                    </a:lnTo>
                    <a:lnTo>
                      <a:pt x="325" y="386"/>
                    </a:lnTo>
                    <a:lnTo>
                      <a:pt x="315" y="377"/>
                    </a:lnTo>
                    <a:lnTo>
                      <a:pt x="311" y="376"/>
                    </a:lnTo>
                    <a:lnTo>
                      <a:pt x="308" y="379"/>
                    </a:lnTo>
                    <a:lnTo>
                      <a:pt x="305" y="376"/>
                    </a:lnTo>
                    <a:lnTo>
                      <a:pt x="297" y="376"/>
                    </a:lnTo>
                    <a:lnTo>
                      <a:pt x="289" y="375"/>
                    </a:lnTo>
                    <a:lnTo>
                      <a:pt x="281" y="372"/>
                    </a:lnTo>
                    <a:lnTo>
                      <a:pt x="276" y="364"/>
                    </a:lnTo>
                    <a:lnTo>
                      <a:pt x="260" y="354"/>
                    </a:lnTo>
                    <a:lnTo>
                      <a:pt x="240" y="338"/>
                    </a:lnTo>
                    <a:lnTo>
                      <a:pt x="238" y="338"/>
                    </a:lnTo>
                    <a:lnTo>
                      <a:pt x="235" y="337"/>
                    </a:lnTo>
                    <a:lnTo>
                      <a:pt x="235" y="334"/>
                    </a:lnTo>
                    <a:lnTo>
                      <a:pt x="223" y="317"/>
                    </a:lnTo>
                    <a:lnTo>
                      <a:pt x="216" y="312"/>
                    </a:lnTo>
                    <a:lnTo>
                      <a:pt x="209" y="303"/>
                    </a:lnTo>
                    <a:lnTo>
                      <a:pt x="199" y="300"/>
                    </a:lnTo>
                    <a:lnTo>
                      <a:pt x="188" y="299"/>
                    </a:lnTo>
                    <a:lnTo>
                      <a:pt x="174" y="299"/>
                    </a:lnTo>
                    <a:lnTo>
                      <a:pt x="167" y="300"/>
                    </a:lnTo>
                    <a:lnTo>
                      <a:pt x="163" y="299"/>
                    </a:lnTo>
                    <a:lnTo>
                      <a:pt x="157" y="283"/>
                    </a:lnTo>
                    <a:lnTo>
                      <a:pt x="149" y="275"/>
                    </a:lnTo>
                    <a:lnTo>
                      <a:pt x="135" y="270"/>
                    </a:lnTo>
                    <a:lnTo>
                      <a:pt x="132" y="270"/>
                    </a:lnTo>
                    <a:lnTo>
                      <a:pt x="127" y="269"/>
                    </a:lnTo>
                    <a:lnTo>
                      <a:pt x="94" y="269"/>
                    </a:lnTo>
                    <a:lnTo>
                      <a:pt x="71" y="275"/>
                    </a:lnTo>
                    <a:lnTo>
                      <a:pt x="63" y="270"/>
                    </a:lnTo>
                    <a:lnTo>
                      <a:pt x="61" y="266"/>
                    </a:lnTo>
                    <a:lnTo>
                      <a:pt x="52" y="248"/>
                    </a:lnTo>
                    <a:lnTo>
                      <a:pt x="39" y="238"/>
                    </a:lnTo>
                    <a:lnTo>
                      <a:pt x="27" y="238"/>
                    </a:lnTo>
                    <a:lnTo>
                      <a:pt x="10" y="219"/>
                    </a:lnTo>
                    <a:lnTo>
                      <a:pt x="10" y="203"/>
                    </a:lnTo>
                    <a:lnTo>
                      <a:pt x="4" y="191"/>
                    </a:lnTo>
                    <a:lnTo>
                      <a:pt x="1" y="190"/>
                    </a:lnTo>
                    <a:lnTo>
                      <a:pt x="1" y="191"/>
                    </a:lnTo>
                    <a:lnTo>
                      <a:pt x="0" y="186"/>
                    </a:lnTo>
                    <a:lnTo>
                      <a:pt x="4" y="180"/>
                    </a:lnTo>
                    <a:lnTo>
                      <a:pt x="3" y="183"/>
                    </a:lnTo>
                    <a:lnTo>
                      <a:pt x="10" y="176"/>
                    </a:lnTo>
                    <a:lnTo>
                      <a:pt x="10" y="168"/>
                    </a:lnTo>
                    <a:lnTo>
                      <a:pt x="16" y="159"/>
                    </a:lnTo>
                    <a:lnTo>
                      <a:pt x="10" y="149"/>
                    </a:lnTo>
                    <a:lnTo>
                      <a:pt x="12" y="148"/>
                    </a:lnTo>
                    <a:lnTo>
                      <a:pt x="9" y="146"/>
                    </a:lnTo>
                    <a:lnTo>
                      <a:pt x="14" y="138"/>
                    </a:lnTo>
                    <a:lnTo>
                      <a:pt x="18" y="131"/>
                    </a:lnTo>
                    <a:lnTo>
                      <a:pt x="20" y="121"/>
                    </a:lnTo>
                    <a:lnTo>
                      <a:pt x="20" y="118"/>
                    </a:lnTo>
                    <a:lnTo>
                      <a:pt x="22" y="114"/>
                    </a:lnTo>
                    <a:lnTo>
                      <a:pt x="22" y="108"/>
                    </a:lnTo>
                    <a:lnTo>
                      <a:pt x="27" y="106"/>
                    </a:lnTo>
                    <a:lnTo>
                      <a:pt x="20" y="106"/>
                    </a:lnTo>
                    <a:lnTo>
                      <a:pt x="20" y="105"/>
                    </a:lnTo>
                    <a:lnTo>
                      <a:pt x="27" y="104"/>
                    </a:lnTo>
                    <a:lnTo>
                      <a:pt x="30" y="98"/>
                    </a:lnTo>
                    <a:lnTo>
                      <a:pt x="40" y="85"/>
                    </a:lnTo>
                    <a:lnTo>
                      <a:pt x="44" y="87"/>
                    </a:lnTo>
                    <a:lnTo>
                      <a:pt x="59" y="84"/>
                    </a:lnTo>
                    <a:lnTo>
                      <a:pt x="61" y="83"/>
                    </a:lnTo>
                    <a:lnTo>
                      <a:pt x="65" y="75"/>
                    </a:lnTo>
                    <a:lnTo>
                      <a:pt x="64" y="70"/>
                    </a:lnTo>
                    <a:lnTo>
                      <a:pt x="71" y="70"/>
                    </a:lnTo>
                    <a:lnTo>
                      <a:pt x="76" y="73"/>
                    </a:lnTo>
                    <a:lnTo>
                      <a:pt x="80" y="72"/>
                    </a:lnTo>
                    <a:lnTo>
                      <a:pt x="86" y="58"/>
                    </a:lnTo>
                    <a:lnTo>
                      <a:pt x="81" y="46"/>
                    </a:lnTo>
                    <a:lnTo>
                      <a:pt x="85" y="42"/>
                    </a:lnTo>
                    <a:lnTo>
                      <a:pt x="86" y="46"/>
                    </a:lnTo>
                    <a:lnTo>
                      <a:pt x="95" y="46"/>
                    </a:lnTo>
                    <a:lnTo>
                      <a:pt x="97" y="55"/>
                    </a:lnTo>
                    <a:lnTo>
                      <a:pt x="101" y="58"/>
                    </a:lnTo>
                    <a:lnTo>
                      <a:pt x="101" y="64"/>
                    </a:lnTo>
                    <a:lnTo>
                      <a:pt x="103" y="75"/>
                    </a:lnTo>
                    <a:lnTo>
                      <a:pt x="107" y="80"/>
                    </a:lnTo>
                    <a:lnTo>
                      <a:pt x="121" y="94"/>
                    </a:lnTo>
                    <a:lnTo>
                      <a:pt x="124" y="93"/>
                    </a:lnTo>
                    <a:lnTo>
                      <a:pt x="127" y="100"/>
                    </a:lnTo>
                    <a:lnTo>
                      <a:pt x="135" y="101"/>
                    </a:lnTo>
                    <a:lnTo>
                      <a:pt x="154" y="97"/>
                    </a:lnTo>
                    <a:lnTo>
                      <a:pt x="167" y="89"/>
                    </a:lnTo>
                    <a:lnTo>
                      <a:pt x="182" y="80"/>
                    </a:lnTo>
                    <a:lnTo>
                      <a:pt x="182" y="75"/>
                    </a:lnTo>
                    <a:lnTo>
                      <a:pt x="175" y="59"/>
                    </a:lnTo>
                    <a:lnTo>
                      <a:pt x="179" y="58"/>
                    </a:lnTo>
                    <a:lnTo>
                      <a:pt x="183" y="54"/>
                    </a:lnTo>
                    <a:lnTo>
                      <a:pt x="183" y="47"/>
                    </a:lnTo>
                    <a:lnTo>
                      <a:pt x="193" y="42"/>
                    </a:lnTo>
                    <a:lnTo>
                      <a:pt x="200" y="45"/>
                    </a:lnTo>
                    <a:lnTo>
                      <a:pt x="205" y="45"/>
                    </a:lnTo>
                    <a:lnTo>
                      <a:pt x="206" y="49"/>
                    </a:lnTo>
                    <a:lnTo>
                      <a:pt x="221" y="47"/>
                    </a:lnTo>
                    <a:lnTo>
                      <a:pt x="223" y="46"/>
                    </a:lnTo>
                    <a:lnTo>
                      <a:pt x="226" y="43"/>
                    </a:lnTo>
                    <a:lnTo>
                      <a:pt x="229" y="37"/>
                    </a:lnTo>
                    <a:lnTo>
                      <a:pt x="233" y="38"/>
                    </a:lnTo>
                    <a:lnTo>
                      <a:pt x="235" y="37"/>
                    </a:lnTo>
                    <a:lnTo>
                      <a:pt x="237" y="38"/>
                    </a:lnTo>
                    <a:lnTo>
                      <a:pt x="239" y="34"/>
                    </a:lnTo>
                    <a:lnTo>
                      <a:pt x="244" y="32"/>
                    </a:lnTo>
                    <a:lnTo>
                      <a:pt x="248" y="28"/>
                    </a:lnTo>
                    <a:lnTo>
                      <a:pt x="251" y="33"/>
                    </a:lnTo>
                    <a:lnTo>
                      <a:pt x="254" y="34"/>
                    </a:lnTo>
                    <a:lnTo>
                      <a:pt x="251" y="37"/>
                    </a:lnTo>
                    <a:lnTo>
                      <a:pt x="254" y="38"/>
                    </a:lnTo>
                    <a:lnTo>
                      <a:pt x="257" y="42"/>
                    </a:lnTo>
                    <a:lnTo>
                      <a:pt x="260" y="39"/>
                    </a:lnTo>
                    <a:lnTo>
                      <a:pt x="260" y="43"/>
                    </a:lnTo>
                    <a:lnTo>
                      <a:pt x="261" y="47"/>
                    </a:lnTo>
                    <a:lnTo>
                      <a:pt x="265" y="55"/>
                    </a:lnTo>
                    <a:lnTo>
                      <a:pt x="264" y="58"/>
                    </a:lnTo>
                    <a:lnTo>
                      <a:pt x="264" y="64"/>
                    </a:lnTo>
                    <a:lnTo>
                      <a:pt x="261" y="63"/>
                    </a:lnTo>
                    <a:lnTo>
                      <a:pt x="260" y="64"/>
                    </a:lnTo>
                    <a:lnTo>
                      <a:pt x="261" y="64"/>
                    </a:lnTo>
                    <a:lnTo>
                      <a:pt x="261" y="66"/>
                    </a:lnTo>
                    <a:lnTo>
                      <a:pt x="264" y="67"/>
                    </a:lnTo>
                    <a:lnTo>
                      <a:pt x="265" y="68"/>
                    </a:lnTo>
                    <a:lnTo>
                      <a:pt x="268" y="72"/>
                    </a:lnTo>
                    <a:lnTo>
                      <a:pt x="274" y="75"/>
                    </a:lnTo>
                    <a:lnTo>
                      <a:pt x="286" y="76"/>
                    </a:lnTo>
                    <a:lnTo>
                      <a:pt x="286" y="79"/>
                    </a:lnTo>
                    <a:lnTo>
                      <a:pt x="289" y="76"/>
                    </a:lnTo>
                    <a:lnTo>
                      <a:pt x="295" y="75"/>
                    </a:lnTo>
                    <a:lnTo>
                      <a:pt x="302" y="68"/>
                    </a:lnTo>
                    <a:lnTo>
                      <a:pt x="308" y="70"/>
                    </a:lnTo>
                    <a:lnTo>
                      <a:pt x="310" y="73"/>
                    </a:lnTo>
                    <a:lnTo>
                      <a:pt x="311" y="85"/>
                    </a:lnTo>
                    <a:lnTo>
                      <a:pt x="310" y="88"/>
                    </a:lnTo>
                    <a:lnTo>
                      <a:pt x="315" y="93"/>
                    </a:lnTo>
                    <a:lnTo>
                      <a:pt x="328" y="101"/>
                    </a:lnTo>
                    <a:lnTo>
                      <a:pt x="329" y="104"/>
                    </a:lnTo>
                    <a:lnTo>
                      <a:pt x="346" y="114"/>
                    </a:lnTo>
                    <a:lnTo>
                      <a:pt x="349" y="114"/>
                    </a:lnTo>
                    <a:lnTo>
                      <a:pt x="359" y="117"/>
                    </a:lnTo>
                    <a:lnTo>
                      <a:pt x="357" y="118"/>
                    </a:lnTo>
                    <a:lnTo>
                      <a:pt x="361" y="121"/>
                    </a:lnTo>
                    <a:lnTo>
                      <a:pt x="378" y="122"/>
                    </a:lnTo>
                    <a:lnTo>
                      <a:pt x="391" y="118"/>
                    </a:lnTo>
                    <a:lnTo>
                      <a:pt x="414" y="108"/>
                    </a:lnTo>
                    <a:lnTo>
                      <a:pt x="421" y="104"/>
                    </a:lnTo>
                    <a:lnTo>
                      <a:pt x="426" y="100"/>
                    </a:lnTo>
                    <a:lnTo>
                      <a:pt x="433" y="100"/>
                    </a:lnTo>
                    <a:lnTo>
                      <a:pt x="444" y="97"/>
                    </a:lnTo>
                    <a:lnTo>
                      <a:pt x="450" y="97"/>
                    </a:lnTo>
                    <a:lnTo>
                      <a:pt x="459" y="105"/>
                    </a:lnTo>
                    <a:lnTo>
                      <a:pt x="469" y="106"/>
                    </a:lnTo>
                    <a:lnTo>
                      <a:pt x="481" y="101"/>
                    </a:lnTo>
                    <a:lnTo>
                      <a:pt x="488" y="105"/>
                    </a:lnTo>
                    <a:lnTo>
                      <a:pt x="490" y="104"/>
                    </a:lnTo>
                    <a:lnTo>
                      <a:pt x="490" y="105"/>
                    </a:lnTo>
                    <a:lnTo>
                      <a:pt x="514" y="108"/>
                    </a:lnTo>
                    <a:lnTo>
                      <a:pt x="515" y="106"/>
                    </a:lnTo>
                    <a:lnTo>
                      <a:pt x="527" y="108"/>
                    </a:lnTo>
                    <a:lnTo>
                      <a:pt x="531" y="108"/>
                    </a:lnTo>
                    <a:lnTo>
                      <a:pt x="533" y="105"/>
                    </a:lnTo>
                    <a:lnTo>
                      <a:pt x="545" y="105"/>
                    </a:lnTo>
                    <a:lnTo>
                      <a:pt x="546" y="104"/>
                    </a:lnTo>
                    <a:lnTo>
                      <a:pt x="562" y="97"/>
                    </a:lnTo>
                    <a:lnTo>
                      <a:pt x="567" y="100"/>
                    </a:lnTo>
                    <a:lnTo>
                      <a:pt x="588" y="94"/>
                    </a:lnTo>
                    <a:lnTo>
                      <a:pt x="595" y="89"/>
                    </a:lnTo>
                    <a:lnTo>
                      <a:pt x="606" y="88"/>
                    </a:lnTo>
                    <a:lnTo>
                      <a:pt x="609" y="85"/>
                    </a:lnTo>
                    <a:lnTo>
                      <a:pt x="617" y="85"/>
                    </a:lnTo>
                    <a:lnTo>
                      <a:pt x="623" y="79"/>
                    </a:lnTo>
                    <a:lnTo>
                      <a:pt x="631" y="70"/>
                    </a:lnTo>
                    <a:lnTo>
                      <a:pt x="637" y="64"/>
                    </a:lnTo>
                    <a:lnTo>
                      <a:pt x="648" y="51"/>
                    </a:lnTo>
                    <a:lnTo>
                      <a:pt x="655" y="55"/>
                    </a:lnTo>
                    <a:lnTo>
                      <a:pt x="660" y="55"/>
                    </a:lnTo>
                    <a:lnTo>
                      <a:pt x="667" y="53"/>
                    </a:lnTo>
                    <a:lnTo>
                      <a:pt x="688" y="47"/>
                    </a:lnTo>
                    <a:lnTo>
                      <a:pt x="697" y="42"/>
                    </a:lnTo>
                    <a:lnTo>
                      <a:pt x="708" y="53"/>
                    </a:lnTo>
                    <a:lnTo>
                      <a:pt x="715" y="55"/>
                    </a:lnTo>
                    <a:lnTo>
                      <a:pt x="732" y="56"/>
                    </a:lnTo>
                    <a:lnTo>
                      <a:pt x="733" y="63"/>
                    </a:lnTo>
                    <a:lnTo>
                      <a:pt x="738" y="64"/>
                    </a:lnTo>
                    <a:lnTo>
                      <a:pt x="742" y="67"/>
                    </a:lnTo>
                    <a:lnTo>
                      <a:pt x="752" y="63"/>
                    </a:lnTo>
                    <a:lnTo>
                      <a:pt x="767" y="55"/>
                    </a:lnTo>
                    <a:lnTo>
                      <a:pt x="778" y="43"/>
                    </a:lnTo>
                    <a:lnTo>
                      <a:pt x="787" y="21"/>
                    </a:lnTo>
                    <a:lnTo>
                      <a:pt x="784" y="16"/>
                    </a:lnTo>
                    <a:lnTo>
                      <a:pt x="782" y="13"/>
                    </a:lnTo>
                    <a:lnTo>
                      <a:pt x="787" y="12"/>
                    </a:lnTo>
                    <a:lnTo>
                      <a:pt x="789" y="17"/>
                    </a:lnTo>
                    <a:lnTo>
                      <a:pt x="787" y="32"/>
                    </a:lnTo>
                    <a:lnTo>
                      <a:pt x="795" y="34"/>
                    </a:lnTo>
                    <a:lnTo>
                      <a:pt x="801" y="34"/>
                    </a:lnTo>
                    <a:lnTo>
                      <a:pt x="808" y="33"/>
                    </a:lnTo>
                    <a:lnTo>
                      <a:pt x="812" y="32"/>
                    </a:lnTo>
                    <a:lnTo>
                      <a:pt x="818" y="32"/>
                    </a:lnTo>
                    <a:lnTo>
                      <a:pt x="818" y="29"/>
                    </a:lnTo>
                    <a:lnTo>
                      <a:pt x="822" y="28"/>
                    </a:lnTo>
                    <a:lnTo>
                      <a:pt x="829" y="26"/>
                    </a:lnTo>
                    <a:lnTo>
                      <a:pt x="835" y="22"/>
                    </a:lnTo>
                    <a:lnTo>
                      <a:pt x="837" y="22"/>
                    </a:lnTo>
                    <a:lnTo>
                      <a:pt x="843" y="18"/>
                    </a:lnTo>
                    <a:lnTo>
                      <a:pt x="863" y="1"/>
                    </a:lnTo>
                    <a:lnTo>
                      <a:pt x="871"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2">
                      <a:lumMod val="50000"/>
                    </a:schemeClr>
                  </a:solidFill>
                  <a:effectLst/>
                  <a:uLnTx/>
                  <a:uFillTx/>
                  <a:latin typeface="Calibri"/>
                  <a:ea typeface="+mn-ea"/>
                  <a:cs typeface="+mn-cs"/>
                </a:endParaRPr>
              </a:p>
            </p:txBody>
          </p:sp>
        </p:grpSp>
        <p:grpSp>
          <p:nvGrpSpPr>
            <p:cNvPr id="90" name="Gruppo 89">
              <a:extLst>
                <a:ext uri="{FF2B5EF4-FFF2-40B4-BE49-F238E27FC236}">
                  <a16:creationId xmlns:a16="http://schemas.microsoft.com/office/drawing/2014/main" id="{BAD726DD-1F37-4FB8-A621-F94167688EB8}"/>
                </a:ext>
              </a:extLst>
            </p:cNvPr>
            <p:cNvGrpSpPr/>
            <p:nvPr/>
          </p:nvGrpSpPr>
          <p:grpSpPr>
            <a:xfrm>
              <a:off x="9873776" y="5186055"/>
              <a:ext cx="1051902" cy="1236344"/>
              <a:chOff x="5119545" y="890064"/>
              <a:chExt cx="1051902" cy="1236344"/>
            </a:xfrm>
            <a:grpFill/>
          </p:grpSpPr>
          <p:grpSp>
            <p:nvGrpSpPr>
              <p:cNvPr id="91" name="Gruppo 90">
                <a:extLst>
                  <a:ext uri="{FF2B5EF4-FFF2-40B4-BE49-F238E27FC236}">
                    <a16:creationId xmlns:a16="http://schemas.microsoft.com/office/drawing/2014/main" id="{95B76C91-DE83-4A9A-BCFC-66355B591DD0}"/>
                  </a:ext>
                </a:extLst>
              </p:cNvPr>
              <p:cNvGrpSpPr/>
              <p:nvPr/>
            </p:nvGrpSpPr>
            <p:grpSpPr>
              <a:xfrm>
                <a:off x="5297475" y="1108525"/>
                <a:ext cx="873972" cy="1017883"/>
                <a:chOff x="6920550" y="1905407"/>
                <a:chExt cx="1703125" cy="1983566"/>
              </a:xfrm>
              <a:grpFill/>
            </p:grpSpPr>
            <p:sp>
              <p:nvSpPr>
                <p:cNvPr id="93" name="Freeform 48">
                  <a:extLst>
                    <a:ext uri="{FF2B5EF4-FFF2-40B4-BE49-F238E27FC236}">
                      <a16:creationId xmlns:a16="http://schemas.microsoft.com/office/drawing/2014/main" id="{02585920-8AFD-4A5C-8A1D-C2FDE6EBEB76}"/>
                    </a:ext>
                  </a:extLst>
                </p:cNvPr>
                <p:cNvSpPr>
                  <a:spLocks/>
                </p:cNvSpPr>
                <p:nvPr/>
              </p:nvSpPr>
              <p:spPr bwMode="auto">
                <a:xfrm>
                  <a:off x="7588994" y="2826120"/>
                  <a:ext cx="564721" cy="1062853"/>
                </a:xfrm>
                <a:custGeom>
                  <a:avLst/>
                  <a:gdLst/>
                  <a:ahLst/>
                  <a:cxnLst>
                    <a:cxn ang="0">
                      <a:pos x="243" y="7"/>
                    </a:cxn>
                    <a:cxn ang="0">
                      <a:pos x="271" y="5"/>
                    </a:cxn>
                    <a:cxn ang="0">
                      <a:pos x="273" y="43"/>
                    </a:cxn>
                    <a:cxn ang="0">
                      <a:pos x="265" y="89"/>
                    </a:cxn>
                    <a:cxn ang="0">
                      <a:pos x="242" y="145"/>
                    </a:cxn>
                    <a:cxn ang="0">
                      <a:pos x="284" y="195"/>
                    </a:cxn>
                    <a:cxn ang="0">
                      <a:pos x="337" y="216"/>
                    </a:cxn>
                    <a:cxn ang="0">
                      <a:pos x="379" y="244"/>
                    </a:cxn>
                    <a:cxn ang="0">
                      <a:pos x="427" y="276"/>
                    </a:cxn>
                    <a:cxn ang="0">
                      <a:pos x="413" y="333"/>
                    </a:cxn>
                    <a:cxn ang="0">
                      <a:pos x="417" y="392"/>
                    </a:cxn>
                    <a:cxn ang="0">
                      <a:pos x="435" y="414"/>
                    </a:cxn>
                    <a:cxn ang="0">
                      <a:pos x="429" y="431"/>
                    </a:cxn>
                    <a:cxn ang="0">
                      <a:pos x="409" y="461"/>
                    </a:cxn>
                    <a:cxn ang="0">
                      <a:pos x="379" y="449"/>
                    </a:cxn>
                    <a:cxn ang="0">
                      <a:pos x="335" y="460"/>
                    </a:cxn>
                    <a:cxn ang="0">
                      <a:pos x="275" y="494"/>
                    </a:cxn>
                    <a:cxn ang="0">
                      <a:pos x="259" y="522"/>
                    </a:cxn>
                    <a:cxn ang="0">
                      <a:pos x="259" y="545"/>
                    </a:cxn>
                    <a:cxn ang="0">
                      <a:pos x="264" y="589"/>
                    </a:cxn>
                    <a:cxn ang="0">
                      <a:pos x="263" y="640"/>
                    </a:cxn>
                    <a:cxn ang="0">
                      <a:pos x="227" y="673"/>
                    </a:cxn>
                    <a:cxn ang="0">
                      <a:pos x="183" y="704"/>
                    </a:cxn>
                    <a:cxn ang="0">
                      <a:pos x="157" y="739"/>
                    </a:cxn>
                    <a:cxn ang="0">
                      <a:pos x="140" y="797"/>
                    </a:cxn>
                    <a:cxn ang="0">
                      <a:pos x="98" y="828"/>
                    </a:cxn>
                    <a:cxn ang="0">
                      <a:pos x="50" y="828"/>
                    </a:cxn>
                    <a:cxn ang="0">
                      <a:pos x="18" y="816"/>
                    </a:cxn>
                    <a:cxn ang="0">
                      <a:pos x="8" y="786"/>
                    </a:cxn>
                    <a:cxn ang="0">
                      <a:pos x="7" y="752"/>
                    </a:cxn>
                    <a:cxn ang="0">
                      <a:pos x="3" y="711"/>
                    </a:cxn>
                    <a:cxn ang="0">
                      <a:pos x="39" y="698"/>
                    </a:cxn>
                    <a:cxn ang="0">
                      <a:pos x="60" y="661"/>
                    </a:cxn>
                    <a:cxn ang="0">
                      <a:pos x="81" y="609"/>
                    </a:cxn>
                    <a:cxn ang="0">
                      <a:pos x="55" y="566"/>
                    </a:cxn>
                    <a:cxn ang="0">
                      <a:pos x="93" y="537"/>
                    </a:cxn>
                    <a:cxn ang="0">
                      <a:pos x="124" y="529"/>
                    </a:cxn>
                    <a:cxn ang="0">
                      <a:pos x="145" y="528"/>
                    </a:cxn>
                    <a:cxn ang="0">
                      <a:pos x="165" y="453"/>
                    </a:cxn>
                    <a:cxn ang="0">
                      <a:pos x="148" y="445"/>
                    </a:cxn>
                    <a:cxn ang="0">
                      <a:pos x="131" y="409"/>
                    </a:cxn>
                    <a:cxn ang="0">
                      <a:pos x="120" y="330"/>
                    </a:cxn>
                    <a:cxn ang="0">
                      <a:pos x="102" y="259"/>
                    </a:cxn>
                    <a:cxn ang="0">
                      <a:pos x="73" y="225"/>
                    </a:cxn>
                    <a:cxn ang="0">
                      <a:pos x="58" y="177"/>
                    </a:cxn>
                    <a:cxn ang="0">
                      <a:pos x="48" y="143"/>
                    </a:cxn>
                    <a:cxn ang="0">
                      <a:pos x="44" y="106"/>
                    </a:cxn>
                    <a:cxn ang="0">
                      <a:pos x="41" y="73"/>
                    </a:cxn>
                    <a:cxn ang="0">
                      <a:pos x="63" y="52"/>
                    </a:cxn>
                    <a:cxn ang="0">
                      <a:pos x="84" y="52"/>
                    </a:cxn>
                    <a:cxn ang="0">
                      <a:pos x="109" y="54"/>
                    </a:cxn>
                    <a:cxn ang="0">
                      <a:pos x="109" y="65"/>
                    </a:cxn>
                    <a:cxn ang="0">
                      <a:pos x="116" y="93"/>
                    </a:cxn>
                    <a:cxn ang="0">
                      <a:pos x="148" y="84"/>
                    </a:cxn>
                    <a:cxn ang="0">
                      <a:pos x="163" y="80"/>
                    </a:cxn>
                    <a:cxn ang="0">
                      <a:pos x="199" y="89"/>
                    </a:cxn>
                    <a:cxn ang="0">
                      <a:pos x="197" y="76"/>
                    </a:cxn>
                    <a:cxn ang="0">
                      <a:pos x="212" y="54"/>
                    </a:cxn>
                    <a:cxn ang="0">
                      <a:pos x="218" y="20"/>
                    </a:cxn>
                  </a:cxnLst>
                  <a:rect l="0" t="0" r="r" b="b"/>
                  <a:pathLst>
                    <a:path w="441" h="830">
                      <a:moveTo>
                        <a:pt x="222" y="0"/>
                      </a:moveTo>
                      <a:lnTo>
                        <a:pt x="226" y="5"/>
                      </a:lnTo>
                      <a:lnTo>
                        <a:pt x="237" y="5"/>
                      </a:lnTo>
                      <a:lnTo>
                        <a:pt x="243" y="7"/>
                      </a:lnTo>
                      <a:lnTo>
                        <a:pt x="244" y="5"/>
                      </a:lnTo>
                      <a:lnTo>
                        <a:pt x="252" y="9"/>
                      </a:lnTo>
                      <a:lnTo>
                        <a:pt x="263" y="7"/>
                      </a:lnTo>
                      <a:lnTo>
                        <a:pt x="271" y="5"/>
                      </a:lnTo>
                      <a:lnTo>
                        <a:pt x="280" y="7"/>
                      </a:lnTo>
                      <a:lnTo>
                        <a:pt x="285" y="9"/>
                      </a:lnTo>
                      <a:lnTo>
                        <a:pt x="273" y="26"/>
                      </a:lnTo>
                      <a:lnTo>
                        <a:pt x="273" y="43"/>
                      </a:lnTo>
                      <a:lnTo>
                        <a:pt x="278" y="64"/>
                      </a:lnTo>
                      <a:lnTo>
                        <a:pt x="280" y="65"/>
                      </a:lnTo>
                      <a:lnTo>
                        <a:pt x="265" y="88"/>
                      </a:lnTo>
                      <a:lnTo>
                        <a:pt x="265" y="89"/>
                      </a:lnTo>
                      <a:lnTo>
                        <a:pt x="248" y="111"/>
                      </a:lnTo>
                      <a:lnTo>
                        <a:pt x="242" y="130"/>
                      </a:lnTo>
                      <a:lnTo>
                        <a:pt x="239" y="134"/>
                      </a:lnTo>
                      <a:lnTo>
                        <a:pt x="242" y="145"/>
                      </a:lnTo>
                      <a:lnTo>
                        <a:pt x="252" y="156"/>
                      </a:lnTo>
                      <a:lnTo>
                        <a:pt x="252" y="177"/>
                      </a:lnTo>
                      <a:lnTo>
                        <a:pt x="265" y="187"/>
                      </a:lnTo>
                      <a:lnTo>
                        <a:pt x="284" y="195"/>
                      </a:lnTo>
                      <a:lnTo>
                        <a:pt x="311" y="195"/>
                      </a:lnTo>
                      <a:lnTo>
                        <a:pt x="319" y="194"/>
                      </a:lnTo>
                      <a:lnTo>
                        <a:pt x="332" y="206"/>
                      </a:lnTo>
                      <a:lnTo>
                        <a:pt x="337" y="216"/>
                      </a:lnTo>
                      <a:lnTo>
                        <a:pt x="345" y="224"/>
                      </a:lnTo>
                      <a:lnTo>
                        <a:pt x="356" y="229"/>
                      </a:lnTo>
                      <a:lnTo>
                        <a:pt x="363" y="236"/>
                      </a:lnTo>
                      <a:lnTo>
                        <a:pt x="379" y="244"/>
                      </a:lnTo>
                      <a:lnTo>
                        <a:pt x="391" y="246"/>
                      </a:lnTo>
                      <a:lnTo>
                        <a:pt x="399" y="263"/>
                      </a:lnTo>
                      <a:lnTo>
                        <a:pt x="411" y="270"/>
                      </a:lnTo>
                      <a:lnTo>
                        <a:pt x="427" y="276"/>
                      </a:lnTo>
                      <a:lnTo>
                        <a:pt x="425" y="280"/>
                      </a:lnTo>
                      <a:lnTo>
                        <a:pt x="414" y="306"/>
                      </a:lnTo>
                      <a:lnTo>
                        <a:pt x="413" y="317"/>
                      </a:lnTo>
                      <a:lnTo>
                        <a:pt x="413" y="333"/>
                      </a:lnTo>
                      <a:lnTo>
                        <a:pt x="422" y="346"/>
                      </a:lnTo>
                      <a:lnTo>
                        <a:pt x="424" y="352"/>
                      </a:lnTo>
                      <a:lnTo>
                        <a:pt x="414" y="380"/>
                      </a:lnTo>
                      <a:lnTo>
                        <a:pt x="417" y="392"/>
                      </a:lnTo>
                      <a:lnTo>
                        <a:pt x="421" y="394"/>
                      </a:lnTo>
                      <a:lnTo>
                        <a:pt x="421" y="395"/>
                      </a:lnTo>
                      <a:lnTo>
                        <a:pt x="422" y="405"/>
                      </a:lnTo>
                      <a:lnTo>
                        <a:pt x="435" y="414"/>
                      </a:lnTo>
                      <a:lnTo>
                        <a:pt x="441" y="415"/>
                      </a:lnTo>
                      <a:lnTo>
                        <a:pt x="431" y="423"/>
                      </a:lnTo>
                      <a:lnTo>
                        <a:pt x="430" y="426"/>
                      </a:lnTo>
                      <a:lnTo>
                        <a:pt x="429" y="431"/>
                      </a:lnTo>
                      <a:lnTo>
                        <a:pt x="430" y="441"/>
                      </a:lnTo>
                      <a:lnTo>
                        <a:pt x="427" y="445"/>
                      </a:lnTo>
                      <a:lnTo>
                        <a:pt x="411" y="465"/>
                      </a:lnTo>
                      <a:lnTo>
                        <a:pt x="409" y="461"/>
                      </a:lnTo>
                      <a:lnTo>
                        <a:pt x="396" y="454"/>
                      </a:lnTo>
                      <a:lnTo>
                        <a:pt x="391" y="460"/>
                      </a:lnTo>
                      <a:lnTo>
                        <a:pt x="386" y="456"/>
                      </a:lnTo>
                      <a:lnTo>
                        <a:pt x="379" y="449"/>
                      </a:lnTo>
                      <a:lnTo>
                        <a:pt x="378" y="449"/>
                      </a:lnTo>
                      <a:lnTo>
                        <a:pt x="353" y="452"/>
                      </a:lnTo>
                      <a:lnTo>
                        <a:pt x="349" y="453"/>
                      </a:lnTo>
                      <a:lnTo>
                        <a:pt x="335" y="460"/>
                      </a:lnTo>
                      <a:lnTo>
                        <a:pt x="327" y="462"/>
                      </a:lnTo>
                      <a:lnTo>
                        <a:pt x="303" y="475"/>
                      </a:lnTo>
                      <a:lnTo>
                        <a:pt x="295" y="482"/>
                      </a:lnTo>
                      <a:lnTo>
                        <a:pt x="275" y="494"/>
                      </a:lnTo>
                      <a:lnTo>
                        <a:pt x="268" y="504"/>
                      </a:lnTo>
                      <a:lnTo>
                        <a:pt x="264" y="512"/>
                      </a:lnTo>
                      <a:lnTo>
                        <a:pt x="264" y="513"/>
                      </a:lnTo>
                      <a:lnTo>
                        <a:pt x="259" y="522"/>
                      </a:lnTo>
                      <a:lnTo>
                        <a:pt x="256" y="526"/>
                      </a:lnTo>
                      <a:lnTo>
                        <a:pt x="254" y="533"/>
                      </a:lnTo>
                      <a:lnTo>
                        <a:pt x="258" y="539"/>
                      </a:lnTo>
                      <a:lnTo>
                        <a:pt x="259" y="545"/>
                      </a:lnTo>
                      <a:lnTo>
                        <a:pt x="259" y="559"/>
                      </a:lnTo>
                      <a:lnTo>
                        <a:pt x="260" y="571"/>
                      </a:lnTo>
                      <a:lnTo>
                        <a:pt x="263" y="577"/>
                      </a:lnTo>
                      <a:lnTo>
                        <a:pt x="264" y="589"/>
                      </a:lnTo>
                      <a:lnTo>
                        <a:pt x="265" y="610"/>
                      </a:lnTo>
                      <a:lnTo>
                        <a:pt x="267" y="622"/>
                      </a:lnTo>
                      <a:lnTo>
                        <a:pt x="264" y="639"/>
                      </a:lnTo>
                      <a:lnTo>
                        <a:pt x="263" y="640"/>
                      </a:lnTo>
                      <a:lnTo>
                        <a:pt x="256" y="648"/>
                      </a:lnTo>
                      <a:lnTo>
                        <a:pt x="248" y="657"/>
                      </a:lnTo>
                      <a:lnTo>
                        <a:pt x="239" y="667"/>
                      </a:lnTo>
                      <a:lnTo>
                        <a:pt x="227" y="673"/>
                      </a:lnTo>
                      <a:lnTo>
                        <a:pt x="203" y="684"/>
                      </a:lnTo>
                      <a:lnTo>
                        <a:pt x="195" y="689"/>
                      </a:lnTo>
                      <a:lnTo>
                        <a:pt x="194" y="690"/>
                      </a:lnTo>
                      <a:lnTo>
                        <a:pt x="183" y="704"/>
                      </a:lnTo>
                      <a:lnTo>
                        <a:pt x="171" y="722"/>
                      </a:lnTo>
                      <a:lnTo>
                        <a:pt x="170" y="724"/>
                      </a:lnTo>
                      <a:lnTo>
                        <a:pt x="166" y="728"/>
                      </a:lnTo>
                      <a:lnTo>
                        <a:pt x="157" y="739"/>
                      </a:lnTo>
                      <a:lnTo>
                        <a:pt x="150" y="750"/>
                      </a:lnTo>
                      <a:lnTo>
                        <a:pt x="148" y="754"/>
                      </a:lnTo>
                      <a:lnTo>
                        <a:pt x="143" y="791"/>
                      </a:lnTo>
                      <a:lnTo>
                        <a:pt x="140" y="797"/>
                      </a:lnTo>
                      <a:lnTo>
                        <a:pt x="136" y="805"/>
                      </a:lnTo>
                      <a:lnTo>
                        <a:pt x="123" y="825"/>
                      </a:lnTo>
                      <a:lnTo>
                        <a:pt x="105" y="828"/>
                      </a:lnTo>
                      <a:lnTo>
                        <a:pt x="98" y="828"/>
                      </a:lnTo>
                      <a:lnTo>
                        <a:pt x="90" y="826"/>
                      </a:lnTo>
                      <a:lnTo>
                        <a:pt x="75" y="825"/>
                      </a:lnTo>
                      <a:lnTo>
                        <a:pt x="59" y="828"/>
                      </a:lnTo>
                      <a:lnTo>
                        <a:pt x="50" y="828"/>
                      </a:lnTo>
                      <a:lnTo>
                        <a:pt x="41" y="830"/>
                      </a:lnTo>
                      <a:lnTo>
                        <a:pt x="31" y="825"/>
                      </a:lnTo>
                      <a:lnTo>
                        <a:pt x="29" y="825"/>
                      </a:lnTo>
                      <a:lnTo>
                        <a:pt x="18" y="816"/>
                      </a:lnTo>
                      <a:lnTo>
                        <a:pt x="14" y="816"/>
                      </a:lnTo>
                      <a:lnTo>
                        <a:pt x="4" y="801"/>
                      </a:lnTo>
                      <a:lnTo>
                        <a:pt x="1" y="792"/>
                      </a:lnTo>
                      <a:lnTo>
                        <a:pt x="8" y="786"/>
                      </a:lnTo>
                      <a:lnTo>
                        <a:pt x="7" y="775"/>
                      </a:lnTo>
                      <a:lnTo>
                        <a:pt x="4" y="771"/>
                      </a:lnTo>
                      <a:lnTo>
                        <a:pt x="0" y="763"/>
                      </a:lnTo>
                      <a:lnTo>
                        <a:pt x="7" y="752"/>
                      </a:lnTo>
                      <a:lnTo>
                        <a:pt x="7" y="744"/>
                      </a:lnTo>
                      <a:lnTo>
                        <a:pt x="4" y="737"/>
                      </a:lnTo>
                      <a:lnTo>
                        <a:pt x="1" y="722"/>
                      </a:lnTo>
                      <a:lnTo>
                        <a:pt x="3" y="711"/>
                      </a:lnTo>
                      <a:lnTo>
                        <a:pt x="17" y="704"/>
                      </a:lnTo>
                      <a:lnTo>
                        <a:pt x="25" y="703"/>
                      </a:lnTo>
                      <a:lnTo>
                        <a:pt x="34" y="701"/>
                      </a:lnTo>
                      <a:lnTo>
                        <a:pt x="39" y="698"/>
                      </a:lnTo>
                      <a:lnTo>
                        <a:pt x="52" y="686"/>
                      </a:lnTo>
                      <a:lnTo>
                        <a:pt x="55" y="681"/>
                      </a:lnTo>
                      <a:lnTo>
                        <a:pt x="58" y="670"/>
                      </a:lnTo>
                      <a:lnTo>
                        <a:pt x="60" y="661"/>
                      </a:lnTo>
                      <a:lnTo>
                        <a:pt x="65" y="651"/>
                      </a:lnTo>
                      <a:lnTo>
                        <a:pt x="69" y="642"/>
                      </a:lnTo>
                      <a:lnTo>
                        <a:pt x="80" y="622"/>
                      </a:lnTo>
                      <a:lnTo>
                        <a:pt x="81" y="609"/>
                      </a:lnTo>
                      <a:lnTo>
                        <a:pt x="85" y="596"/>
                      </a:lnTo>
                      <a:lnTo>
                        <a:pt x="76" y="587"/>
                      </a:lnTo>
                      <a:lnTo>
                        <a:pt x="64" y="574"/>
                      </a:lnTo>
                      <a:lnTo>
                        <a:pt x="55" y="566"/>
                      </a:lnTo>
                      <a:lnTo>
                        <a:pt x="63" y="550"/>
                      </a:lnTo>
                      <a:lnTo>
                        <a:pt x="68" y="547"/>
                      </a:lnTo>
                      <a:lnTo>
                        <a:pt x="78" y="545"/>
                      </a:lnTo>
                      <a:lnTo>
                        <a:pt x="93" y="537"/>
                      </a:lnTo>
                      <a:lnTo>
                        <a:pt x="93" y="536"/>
                      </a:lnTo>
                      <a:lnTo>
                        <a:pt x="102" y="528"/>
                      </a:lnTo>
                      <a:lnTo>
                        <a:pt x="115" y="526"/>
                      </a:lnTo>
                      <a:lnTo>
                        <a:pt x="124" y="529"/>
                      </a:lnTo>
                      <a:lnTo>
                        <a:pt x="136" y="532"/>
                      </a:lnTo>
                      <a:lnTo>
                        <a:pt x="140" y="529"/>
                      </a:lnTo>
                      <a:lnTo>
                        <a:pt x="140" y="532"/>
                      </a:lnTo>
                      <a:lnTo>
                        <a:pt x="145" y="528"/>
                      </a:lnTo>
                      <a:lnTo>
                        <a:pt x="156" y="516"/>
                      </a:lnTo>
                      <a:lnTo>
                        <a:pt x="163" y="496"/>
                      </a:lnTo>
                      <a:lnTo>
                        <a:pt x="166" y="482"/>
                      </a:lnTo>
                      <a:lnTo>
                        <a:pt x="165" y="453"/>
                      </a:lnTo>
                      <a:lnTo>
                        <a:pt x="161" y="449"/>
                      </a:lnTo>
                      <a:lnTo>
                        <a:pt x="161" y="450"/>
                      </a:lnTo>
                      <a:lnTo>
                        <a:pt x="157" y="450"/>
                      </a:lnTo>
                      <a:lnTo>
                        <a:pt x="148" y="445"/>
                      </a:lnTo>
                      <a:lnTo>
                        <a:pt x="145" y="436"/>
                      </a:lnTo>
                      <a:lnTo>
                        <a:pt x="140" y="424"/>
                      </a:lnTo>
                      <a:lnTo>
                        <a:pt x="133" y="419"/>
                      </a:lnTo>
                      <a:lnTo>
                        <a:pt x="131" y="409"/>
                      </a:lnTo>
                      <a:lnTo>
                        <a:pt x="122" y="369"/>
                      </a:lnTo>
                      <a:lnTo>
                        <a:pt x="122" y="356"/>
                      </a:lnTo>
                      <a:lnTo>
                        <a:pt x="120" y="343"/>
                      </a:lnTo>
                      <a:lnTo>
                        <a:pt x="120" y="330"/>
                      </a:lnTo>
                      <a:lnTo>
                        <a:pt x="119" y="321"/>
                      </a:lnTo>
                      <a:lnTo>
                        <a:pt x="115" y="305"/>
                      </a:lnTo>
                      <a:lnTo>
                        <a:pt x="110" y="282"/>
                      </a:lnTo>
                      <a:lnTo>
                        <a:pt x="102" y="259"/>
                      </a:lnTo>
                      <a:lnTo>
                        <a:pt x="95" y="253"/>
                      </a:lnTo>
                      <a:lnTo>
                        <a:pt x="90" y="240"/>
                      </a:lnTo>
                      <a:lnTo>
                        <a:pt x="78" y="225"/>
                      </a:lnTo>
                      <a:lnTo>
                        <a:pt x="73" y="225"/>
                      </a:lnTo>
                      <a:lnTo>
                        <a:pt x="73" y="224"/>
                      </a:lnTo>
                      <a:lnTo>
                        <a:pt x="65" y="209"/>
                      </a:lnTo>
                      <a:lnTo>
                        <a:pt x="64" y="204"/>
                      </a:lnTo>
                      <a:lnTo>
                        <a:pt x="58" y="177"/>
                      </a:lnTo>
                      <a:lnTo>
                        <a:pt x="54" y="174"/>
                      </a:lnTo>
                      <a:lnTo>
                        <a:pt x="51" y="165"/>
                      </a:lnTo>
                      <a:lnTo>
                        <a:pt x="51" y="153"/>
                      </a:lnTo>
                      <a:lnTo>
                        <a:pt x="48" y="143"/>
                      </a:lnTo>
                      <a:lnTo>
                        <a:pt x="43" y="120"/>
                      </a:lnTo>
                      <a:lnTo>
                        <a:pt x="42" y="115"/>
                      </a:lnTo>
                      <a:lnTo>
                        <a:pt x="41" y="113"/>
                      </a:lnTo>
                      <a:lnTo>
                        <a:pt x="44" y="106"/>
                      </a:lnTo>
                      <a:lnTo>
                        <a:pt x="44" y="102"/>
                      </a:lnTo>
                      <a:lnTo>
                        <a:pt x="39" y="88"/>
                      </a:lnTo>
                      <a:lnTo>
                        <a:pt x="37" y="81"/>
                      </a:lnTo>
                      <a:lnTo>
                        <a:pt x="41" y="73"/>
                      </a:lnTo>
                      <a:lnTo>
                        <a:pt x="42" y="65"/>
                      </a:lnTo>
                      <a:lnTo>
                        <a:pt x="44" y="64"/>
                      </a:lnTo>
                      <a:lnTo>
                        <a:pt x="54" y="52"/>
                      </a:lnTo>
                      <a:lnTo>
                        <a:pt x="63" y="52"/>
                      </a:lnTo>
                      <a:lnTo>
                        <a:pt x="68" y="58"/>
                      </a:lnTo>
                      <a:lnTo>
                        <a:pt x="72" y="55"/>
                      </a:lnTo>
                      <a:lnTo>
                        <a:pt x="75" y="60"/>
                      </a:lnTo>
                      <a:lnTo>
                        <a:pt x="84" y="52"/>
                      </a:lnTo>
                      <a:lnTo>
                        <a:pt x="94" y="58"/>
                      </a:lnTo>
                      <a:lnTo>
                        <a:pt x="99" y="59"/>
                      </a:lnTo>
                      <a:lnTo>
                        <a:pt x="105" y="58"/>
                      </a:lnTo>
                      <a:lnTo>
                        <a:pt x="109" y="54"/>
                      </a:lnTo>
                      <a:lnTo>
                        <a:pt x="112" y="55"/>
                      </a:lnTo>
                      <a:lnTo>
                        <a:pt x="114" y="59"/>
                      </a:lnTo>
                      <a:lnTo>
                        <a:pt x="111" y="62"/>
                      </a:lnTo>
                      <a:lnTo>
                        <a:pt x="109" y="65"/>
                      </a:lnTo>
                      <a:lnTo>
                        <a:pt x="109" y="75"/>
                      </a:lnTo>
                      <a:lnTo>
                        <a:pt x="110" y="80"/>
                      </a:lnTo>
                      <a:lnTo>
                        <a:pt x="116" y="89"/>
                      </a:lnTo>
                      <a:lnTo>
                        <a:pt x="116" y="93"/>
                      </a:lnTo>
                      <a:lnTo>
                        <a:pt x="122" y="92"/>
                      </a:lnTo>
                      <a:lnTo>
                        <a:pt x="131" y="89"/>
                      </a:lnTo>
                      <a:lnTo>
                        <a:pt x="144" y="89"/>
                      </a:lnTo>
                      <a:lnTo>
                        <a:pt x="148" y="84"/>
                      </a:lnTo>
                      <a:lnTo>
                        <a:pt x="153" y="85"/>
                      </a:lnTo>
                      <a:lnTo>
                        <a:pt x="156" y="88"/>
                      </a:lnTo>
                      <a:lnTo>
                        <a:pt x="163" y="92"/>
                      </a:lnTo>
                      <a:lnTo>
                        <a:pt x="163" y="80"/>
                      </a:lnTo>
                      <a:lnTo>
                        <a:pt x="171" y="81"/>
                      </a:lnTo>
                      <a:lnTo>
                        <a:pt x="182" y="79"/>
                      </a:lnTo>
                      <a:lnTo>
                        <a:pt x="192" y="80"/>
                      </a:lnTo>
                      <a:lnTo>
                        <a:pt x="199" y="89"/>
                      </a:lnTo>
                      <a:lnTo>
                        <a:pt x="204" y="90"/>
                      </a:lnTo>
                      <a:lnTo>
                        <a:pt x="204" y="84"/>
                      </a:lnTo>
                      <a:lnTo>
                        <a:pt x="205" y="82"/>
                      </a:lnTo>
                      <a:lnTo>
                        <a:pt x="197" y="76"/>
                      </a:lnTo>
                      <a:lnTo>
                        <a:pt x="205" y="65"/>
                      </a:lnTo>
                      <a:lnTo>
                        <a:pt x="207" y="63"/>
                      </a:lnTo>
                      <a:lnTo>
                        <a:pt x="209" y="54"/>
                      </a:lnTo>
                      <a:lnTo>
                        <a:pt x="212" y="54"/>
                      </a:lnTo>
                      <a:lnTo>
                        <a:pt x="214" y="43"/>
                      </a:lnTo>
                      <a:lnTo>
                        <a:pt x="216" y="33"/>
                      </a:lnTo>
                      <a:lnTo>
                        <a:pt x="216" y="31"/>
                      </a:lnTo>
                      <a:lnTo>
                        <a:pt x="218" y="20"/>
                      </a:lnTo>
                      <a:lnTo>
                        <a:pt x="218" y="7"/>
                      </a:lnTo>
                      <a:lnTo>
                        <a:pt x="22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2">
                        <a:lumMod val="50000"/>
                      </a:schemeClr>
                    </a:solidFill>
                    <a:effectLst/>
                    <a:uLnTx/>
                    <a:uFillTx/>
                    <a:latin typeface="Calibri"/>
                    <a:ea typeface="+mn-ea"/>
                    <a:cs typeface="+mn-cs"/>
                  </a:endParaRPr>
                </a:p>
              </p:txBody>
            </p:sp>
            <p:sp>
              <p:nvSpPr>
                <p:cNvPr id="94" name="Freeform 50">
                  <a:extLst>
                    <a:ext uri="{FF2B5EF4-FFF2-40B4-BE49-F238E27FC236}">
                      <a16:creationId xmlns:a16="http://schemas.microsoft.com/office/drawing/2014/main" id="{7E642A93-E60B-458D-9136-3F33BD6BA165}"/>
                    </a:ext>
                  </a:extLst>
                </p:cNvPr>
                <p:cNvSpPr>
                  <a:spLocks/>
                </p:cNvSpPr>
                <p:nvPr/>
              </p:nvSpPr>
              <p:spPr bwMode="auto">
                <a:xfrm>
                  <a:off x="7483990" y="2351038"/>
                  <a:ext cx="548074" cy="594174"/>
                </a:xfrm>
                <a:custGeom>
                  <a:avLst/>
                  <a:gdLst/>
                  <a:ahLst/>
                  <a:cxnLst>
                    <a:cxn ang="0">
                      <a:pos x="158" y="6"/>
                    </a:cxn>
                    <a:cxn ang="0">
                      <a:pos x="174" y="17"/>
                    </a:cxn>
                    <a:cxn ang="0">
                      <a:pos x="188" y="29"/>
                    </a:cxn>
                    <a:cxn ang="0">
                      <a:pos x="194" y="50"/>
                    </a:cxn>
                    <a:cxn ang="0">
                      <a:pos x="192" y="72"/>
                    </a:cxn>
                    <a:cxn ang="0">
                      <a:pos x="235" y="79"/>
                    </a:cxn>
                    <a:cxn ang="0">
                      <a:pos x="257" y="114"/>
                    </a:cxn>
                    <a:cxn ang="0">
                      <a:pos x="295" y="154"/>
                    </a:cxn>
                    <a:cxn ang="0">
                      <a:pos x="324" y="146"/>
                    </a:cxn>
                    <a:cxn ang="0">
                      <a:pos x="337" y="154"/>
                    </a:cxn>
                    <a:cxn ang="0">
                      <a:pos x="338" y="143"/>
                    </a:cxn>
                    <a:cxn ang="0">
                      <a:pos x="346" y="142"/>
                    </a:cxn>
                    <a:cxn ang="0">
                      <a:pos x="363" y="146"/>
                    </a:cxn>
                    <a:cxn ang="0">
                      <a:pos x="371" y="150"/>
                    </a:cxn>
                    <a:cxn ang="0">
                      <a:pos x="380" y="163"/>
                    </a:cxn>
                    <a:cxn ang="0">
                      <a:pos x="389" y="199"/>
                    </a:cxn>
                    <a:cxn ang="0">
                      <a:pos x="388" y="226"/>
                    </a:cxn>
                    <a:cxn ang="0">
                      <a:pos x="393" y="250"/>
                    </a:cxn>
                    <a:cxn ang="0">
                      <a:pos x="411" y="260"/>
                    </a:cxn>
                    <a:cxn ang="0">
                      <a:pos x="425" y="274"/>
                    </a:cxn>
                    <a:cxn ang="0">
                      <a:pos x="402" y="320"/>
                    </a:cxn>
                    <a:cxn ang="0">
                      <a:pos x="371" y="376"/>
                    </a:cxn>
                    <a:cxn ang="0">
                      <a:pos x="345" y="378"/>
                    </a:cxn>
                    <a:cxn ang="0">
                      <a:pos x="319" y="376"/>
                    </a:cxn>
                    <a:cxn ang="0">
                      <a:pos x="300" y="391"/>
                    </a:cxn>
                    <a:cxn ang="0">
                      <a:pos x="294" y="425"/>
                    </a:cxn>
                    <a:cxn ang="0">
                      <a:pos x="279" y="447"/>
                    </a:cxn>
                    <a:cxn ang="0">
                      <a:pos x="281" y="460"/>
                    </a:cxn>
                    <a:cxn ang="0">
                      <a:pos x="245" y="451"/>
                    </a:cxn>
                    <a:cxn ang="0">
                      <a:pos x="230" y="455"/>
                    </a:cxn>
                    <a:cxn ang="0">
                      <a:pos x="198" y="464"/>
                    </a:cxn>
                    <a:cxn ang="0">
                      <a:pos x="191" y="436"/>
                    </a:cxn>
                    <a:cxn ang="0">
                      <a:pos x="191" y="425"/>
                    </a:cxn>
                    <a:cxn ang="0">
                      <a:pos x="166" y="423"/>
                    </a:cxn>
                    <a:cxn ang="0">
                      <a:pos x="145" y="423"/>
                    </a:cxn>
                    <a:cxn ang="0">
                      <a:pos x="123" y="444"/>
                    </a:cxn>
                    <a:cxn ang="0">
                      <a:pos x="106" y="431"/>
                    </a:cxn>
                    <a:cxn ang="0">
                      <a:pos x="86" y="409"/>
                    </a:cxn>
                    <a:cxn ang="0">
                      <a:pos x="96" y="391"/>
                    </a:cxn>
                    <a:cxn ang="0">
                      <a:pos x="106" y="358"/>
                    </a:cxn>
                    <a:cxn ang="0">
                      <a:pos x="126" y="342"/>
                    </a:cxn>
                    <a:cxn ang="0">
                      <a:pos x="130" y="325"/>
                    </a:cxn>
                    <a:cxn ang="0">
                      <a:pos x="121" y="315"/>
                    </a:cxn>
                    <a:cxn ang="0">
                      <a:pos x="107" y="304"/>
                    </a:cxn>
                    <a:cxn ang="0">
                      <a:pos x="95" y="277"/>
                    </a:cxn>
                    <a:cxn ang="0">
                      <a:pos x="69" y="249"/>
                    </a:cxn>
                    <a:cxn ang="0">
                      <a:pos x="57" y="230"/>
                    </a:cxn>
                    <a:cxn ang="0">
                      <a:pos x="55" y="211"/>
                    </a:cxn>
                    <a:cxn ang="0">
                      <a:pos x="32" y="197"/>
                    </a:cxn>
                    <a:cxn ang="0">
                      <a:pos x="48" y="178"/>
                    </a:cxn>
                    <a:cxn ang="0">
                      <a:pos x="30" y="167"/>
                    </a:cxn>
                    <a:cxn ang="0">
                      <a:pos x="14" y="139"/>
                    </a:cxn>
                    <a:cxn ang="0">
                      <a:pos x="9" y="126"/>
                    </a:cxn>
                    <a:cxn ang="0">
                      <a:pos x="0" y="113"/>
                    </a:cxn>
                    <a:cxn ang="0">
                      <a:pos x="8" y="95"/>
                    </a:cxn>
                    <a:cxn ang="0">
                      <a:pos x="35" y="101"/>
                    </a:cxn>
                    <a:cxn ang="0">
                      <a:pos x="53" y="84"/>
                    </a:cxn>
                    <a:cxn ang="0">
                      <a:pos x="64" y="63"/>
                    </a:cxn>
                    <a:cxn ang="0">
                      <a:pos x="59" y="30"/>
                    </a:cxn>
                    <a:cxn ang="0">
                      <a:pos x="90" y="19"/>
                    </a:cxn>
                    <a:cxn ang="0">
                      <a:pos x="112" y="16"/>
                    </a:cxn>
                    <a:cxn ang="0">
                      <a:pos x="132" y="11"/>
                    </a:cxn>
                    <a:cxn ang="0">
                      <a:pos x="143" y="6"/>
                    </a:cxn>
                  </a:cxnLst>
                  <a:rect l="0" t="0" r="r" b="b"/>
                  <a:pathLst>
                    <a:path w="428" h="464">
                      <a:moveTo>
                        <a:pt x="150" y="0"/>
                      </a:moveTo>
                      <a:lnTo>
                        <a:pt x="153" y="0"/>
                      </a:lnTo>
                      <a:lnTo>
                        <a:pt x="155" y="7"/>
                      </a:lnTo>
                      <a:lnTo>
                        <a:pt x="158" y="6"/>
                      </a:lnTo>
                      <a:lnTo>
                        <a:pt x="166" y="11"/>
                      </a:lnTo>
                      <a:lnTo>
                        <a:pt x="168" y="10"/>
                      </a:lnTo>
                      <a:lnTo>
                        <a:pt x="174" y="12"/>
                      </a:lnTo>
                      <a:lnTo>
                        <a:pt x="174" y="17"/>
                      </a:lnTo>
                      <a:lnTo>
                        <a:pt x="181" y="19"/>
                      </a:lnTo>
                      <a:lnTo>
                        <a:pt x="181" y="24"/>
                      </a:lnTo>
                      <a:lnTo>
                        <a:pt x="185" y="32"/>
                      </a:lnTo>
                      <a:lnTo>
                        <a:pt x="188" y="29"/>
                      </a:lnTo>
                      <a:lnTo>
                        <a:pt x="196" y="37"/>
                      </a:lnTo>
                      <a:lnTo>
                        <a:pt x="197" y="41"/>
                      </a:lnTo>
                      <a:lnTo>
                        <a:pt x="194" y="42"/>
                      </a:lnTo>
                      <a:lnTo>
                        <a:pt x="194" y="50"/>
                      </a:lnTo>
                      <a:lnTo>
                        <a:pt x="188" y="62"/>
                      </a:lnTo>
                      <a:lnTo>
                        <a:pt x="177" y="62"/>
                      </a:lnTo>
                      <a:lnTo>
                        <a:pt x="180" y="67"/>
                      </a:lnTo>
                      <a:lnTo>
                        <a:pt x="192" y="72"/>
                      </a:lnTo>
                      <a:lnTo>
                        <a:pt x="215" y="84"/>
                      </a:lnTo>
                      <a:lnTo>
                        <a:pt x="219" y="91"/>
                      </a:lnTo>
                      <a:lnTo>
                        <a:pt x="227" y="80"/>
                      </a:lnTo>
                      <a:lnTo>
                        <a:pt x="235" y="79"/>
                      </a:lnTo>
                      <a:lnTo>
                        <a:pt x="243" y="83"/>
                      </a:lnTo>
                      <a:lnTo>
                        <a:pt x="248" y="96"/>
                      </a:lnTo>
                      <a:lnTo>
                        <a:pt x="253" y="113"/>
                      </a:lnTo>
                      <a:lnTo>
                        <a:pt x="257" y="114"/>
                      </a:lnTo>
                      <a:lnTo>
                        <a:pt x="264" y="126"/>
                      </a:lnTo>
                      <a:lnTo>
                        <a:pt x="277" y="135"/>
                      </a:lnTo>
                      <a:lnTo>
                        <a:pt x="285" y="144"/>
                      </a:lnTo>
                      <a:lnTo>
                        <a:pt x="295" y="154"/>
                      </a:lnTo>
                      <a:lnTo>
                        <a:pt x="298" y="161"/>
                      </a:lnTo>
                      <a:lnTo>
                        <a:pt x="300" y="163"/>
                      </a:lnTo>
                      <a:lnTo>
                        <a:pt x="306" y="163"/>
                      </a:lnTo>
                      <a:lnTo>
                        <a:pt x="324" y="146"/>
                      </a:lnTo>
                      <a:lnTo>
                        <a:pt x="326" y="140"/>
                      </a:lnTo>
                      <a:lnTo>
                        <a:pt x="330" y="146"/>
                      </a:lnTo>
                      <a:lnTo>
                        <a:pt x="330" y="151"/>
                      </a:lnTo>
                      <a:lnTo>
                        <a:pt x="337" y="154"/>
                      </a:lnTo>
                      <a:lnTo>
                        <a:pt x="337" y="151"/>
                      </a:lnTo>
                      <a:lnTo>
                        <a:pt x="336" y="147"/>
                      </a:lnTo>
                      <a:lnTo>
                        <a:pt x="337" y="144"/>
                      </a:lnTo>
                      <a:lnTo>
                        <a:pt x="338" y="143"/>
                      </a:lnTo>
                      <a:lnTo>
                        <a:pt x="341" y="143"/>
                      </a:lnTo>
                      <a:lnTo>
                        <a:pt x="345" y="151"/>
                      </a:lnTo>
                      <a:lnTo>
                        <a:pt x="346" y="147"/>
                      </a:lnTo>
                      <a:lnTo>
                        <a:pt x="346" y="142"/>
                      </a:lnTo>
                      <a:lnTo>
                        <a:pt x="350" y="140"/>
                      </a:lnTo>
                      <a:lnTo>
                        <a:pt x="351" y="144"/>
                      </a:lnTo>
                      <a:lnTo>
                        <a:pt x="360" y="144"/>
                      </a:lnTo>
                      <a:lnTo>
                        <a:pt x="363" y="146"/>
                      </a:lnTo>
                      <a:lnTo>
                        <a:pt x="363" y="147"/>
                      </a:lnTo>
                      <a:lnTo>
                        <a:pt x="368" y="147"/>
                      </a:lnTo>
                      <a:lnTo>
                        <a:pt x="368" y="151"/>
                      </a:lnTo>
                      <a:lnTo>
                        <a:pt x="371" y="150"/>
                      </a:lnTo>
                      <a:lnTo>
                        <a:pt x="371" y="144"/>
                      </a:lnTo>
                      <a:lnTo>
                        <a:pt x="388" y="158"/>
                      </a:lnTo>
                      <a:lnTo>
                        <a:pt x="383" y="161"/>
                      </a:lnTo>
                      <a:lnTo>
                        <a:pt x="380" y="163"/>
                      </a:lnTo>
                      <a:lnTo>
                        <a:pt x="385" y="165"/>
                      </a:lnTo>
                      <a:lnTo>
                        <a:pt x="389" y="167"/>
                      </a:lnTo>
                      <a:lnTo>
                        <a:pt x="385" y="189"/>
                      </a:lnTo>
                      <a:lnTo>
                        <a:pt x="389" y="199"/>
                      </a:lnTo>
                      <a:lnTo>
                        <a:pt x="385" y="203"/>
                      </a:lnTo>
                      <a:lnTo>
                        <a:pt x="387" y="207"/>
                      </a:lnTo>
                      <a:lnTo>
                        <a:pt x="383" y="219"/>
                      </a:lnTo>
                      <a:lnTo>
                        <a:pt x="388" y="226"/>
                      </a:lnTo>
                      <a:lnTo>
                        <a:pt x="388" y="230"/>
                      </a:lnTo>
                      <a:lnTo>
                        <a:pt x="392" y="236"/>
                      </a:lnTo>
                      <a:lnTo>
                        <a:pt x="388" y="247"/>
                      </a:lnTo>
                      <a:lnTo>
                        <a:pt x="393" y="250"/>
                      </a:lnTo>
                      <a:lnTo>
                        <a:pt x="400" y="248"/>
                      </a:lnTo>
                      <a:lnTo>
                        <a:pt x="401" y="248"/>
                      </a:lnTo>
                      <a:lnTo>
                        <a:pt x="408" y="250"/>
                      </a:lnTo>
                      <a:lnTo>
                        <a:pt x="411" y="260"/>
                      </a:lnTo>
                      <a:lnTo>
                        <a:pt x="414" y="265"/>
                      </a:lnTo>
                      <a:lnTo>
                        <a:pt x="419" y="270"/>
                      </a:lnTo>
                      <a:lnTo>
                        <a:pt x="422" y="271"/>
                      </a:lnTo>
                      <a:lnTo>
                        <a:pt x="425" y="274"/>
                      </a:lnTo>
                      <a:lnTo>
                        <a:pt x="428" y="275"/>
                      </a:lnTo>
                      <a:lnTo>
                        <a:pt x="417" y="298"/>
                      </a:lnTo>
                      <a:lnTo>
                        <a:pt x="413" y="304"/>
                      </a:lnTo>
                      <a:lnTo>
                        <a:pt x="402" y="320"/>
                      </a:lnTo>
                      <a:lnTo>
                        <a:pt x="401" y="323"/>
                      </a:lnTo>
                      <a:lnTo>
                        <a:pt x="392" y="346"/>
                      </a:lnTo>
                      <a:lnTo>
                        <a:pt x="377" y="371"/>
                      </a:lnTo>
                      <a:lnTo>
                        <a:pt x="371" y="376"/>
                      </a:lnTo>
                      <a:lnTo>
                        <a:pt x="367" y="380"/>
                      </a:lnTo>
                      <a:lnTo>
                        <a:pt x="362" y="378"/>
                      </a:lnTo>
                      <a:lnTo>
                        <a:pt x="353" y="376"/>
                      </a:lnTo>
                      <a:lnTo>
                        <a:pt x="345" y="378"/>
                      </a:lnTo>
                      <a:lnTo>
                        <a:pt x="334" y="380"/>
                      </a:lnTo>
                      <a:lnTo>
                        <a:pt x="326" y="376"/>
                      </a:lnTo>
                      <a:lnTo>
                        <a:pt x="325" y="378"/>
                      </a:lnTo>
                      <a:lnTo>
                        <a:pt x="319" y="376"/>
                      </a:lnTo>
                      <a:lnTo>
                        <a:pt x="308" y="376"/>
                      </a:lnTo>
                      <a:lnTo>
                        <a:pt x="304" y="371"/>
                      </a:lnTo>
                      <a:lnTo>
                        <a:pt x="300" y="378"/>
                      </a:lnTo>
                      <a:lnTo>
                        <a:pt x="300" y="391"/>
                      </a:lnTo>
                      <a:lnTo>
                        <a:pt x="298" y="402"/>
                      </a:lnTo>
                      <a:lnTo>
                        <a:pt x="298" y="404"/>
                      </a:lnTo>
                      <a:lnTo>
                        <a:pt x="296" y="414"/>
                      </a:lnTo>
                      <a:lnTo>
                        <a:pt x="294" y="425"/>
                      </a:lnTo>
                      <a:lnTo>
                        <a:pt x="291" y="425"/>
                      </a:lnTo>
                      <a:lnTo>
                        <a:pt x="289" y="434"/>
                      </a:lnTo>
                      <a:lnTo>
                        <a:pt x="287" y="436"/>
                      </a:lnTo>
                      <a:lnTo>
                        <a:pt x="279" y="447"/>
                      </a:lnTo>
                      <a:lnTo>
                        <a:pt x="287" y="453"/>
                      </a:lnTo>
                      <a:lnTo>
                        <a:pt x="286" y="455"/>
                      </a:lnTo>
                      <a:lnTo>
                        <a:pt x="286" y="461"/>
                      </a:lnTo>
                      <a:lnTo>
                        <a:pt x="281" y="460"/>
                      </a:lnTo>
                      <a:lnTo>
                        <a:pt x="274" y="451"/>
                      </a:lnTo>
                      <a:lnTo>
                        <a:pt x="264" y="450"/>
                      </a:lnTo>
                      <a:lnTo>
                        <a:pt x="253" y="452"/>
                      </a:lnTo>
                      <a:lnTo>
                        <a:pt x="245" y="451"/>
                      </a:lnTo>
                      <a:lnTo>
                        <a:pt x="245" y="463"/>
                      </a:lnTo>
                      <a:lnTo>
                        <a:pt x="238" y="459"/>
                      </a:lnTo>
                      <a:lnTo>
                        <a:pt x="235" y="456"/>
                      </a:lnTo>
                      <a:lnTo>
                        <a:pt x="230" y="455"/>
                      </a:lnTo>
                      <a:lnTo>
                        <a:pt x="226" y="460"/>
                      </a:lnTo>
                      <a:lnTo>
                        <a:pt x="213" y="460"/>
                      </a:lnTo>
                      <a:lnTo>
                        <a:pt x="204" y="463"/>
                      </a:lnTo>
                      <a:lnTo>
                        <a:pt x="198" y="464"/>
                      </a:lnTo>
                      <a:lnTo>
                        <a:pt x="198" y="460"/>
                      </a:lnTo>
                      <a:lnTo>
                        <a:pt x="192" y="451"/>
                      </a:lnTo>
                      <a:lnTo>
                        <a:pt x="191" y="446"/>
                      </a:lnTo>
                      <a:lnTo>
                        <a:pt x="191" y="436"/>
                      </a:lnTo>
                      <a:lnTo>
                        <a:pt x="193" y="433"/>
                      </a:lnTo>
                      <a:lnTo>
                        <a:pt x="196" y="430"/>
                      </a:lnTo>
                      <a:lnTo>
                        <a:pt x="194" y="426"/>
                      </a:lnTo>
                      <a:lnTo>
                        <a:pt x="191" y="425"/>
                      </a:lnTo>
                      <a:lnTo>
                        <a:pt x="187" y="429"/>
                      </a:lnTo>
                      <a:lnTo>
                        <a:pt x="181" y="430"/>
                      </a:lnTo>
                      <a:lnTo>
                        <a:pt x="176" y="429"/>
                      </a:lnTo>
                      <a:lnTo>
                        <a:pt x="166" y="423"/>
                      </a:lnTo>
                      <a:lnTo>
                        <a:pt x="157" y="431"/>
                      </a:lnTo>
                      <a:lnTo>
                        <a:pt x="154" y="426"/>
                      </a:lnTo>
                      <a:lnTo>
                        <a:pt x="150" y="429"/>
                      </a:lnTo>
                      <a:lnTo>
                        <a:pt x="145" y="423"/>
                      </a:lnTo>
                      <a:lnTo>
                        <a:pt x="136" y="423"/>
                      </a:lnTo>
                      <a:lnTo>
                        <a:pt x="126" y="435"/>
                      </a:lnTo>
                      <a:lnTo>
                        <a:pt x="124" y="436"/>
                      </a:lnTo>
                      <a:lnTo>
                        <a:pt x="123" y="444"/>
                      </a:lnTo>
                      <a:lnTo>
                        <a:pt x="119" y="452"/>
                      </a:lnTo>
                      <a:lnTo>
                        <a:pt x="115" y="450"/>
                      </a:lnTo>
                      <a:lnTo>
                        <a:pt x="112" y="443"/>
                      </a:lnTo>
                      <a:lnTo>
                        <a:pt x="106" y="431"/>
                      </a:lnTo>
                      <a:lnTo>
                        <a:pt x="99" y="423"/>
                      </a:lnTo>
                      <a:lnTo>
                        <a:pt x="95" y="418"/>
                      </a:lnTo>
                      <a:lnTo>
                        <a:pt x="94" y="412"/>
                      </a:lnTo>
                      <a:lnTo>
                        <a:pt x="86" y="409"/>
                      </a:lnTo>
                      <a:lnTo>
                        <a:pt x="95" y="404"/>
                      </a:lnTo>
                      <a:lnTo>
                        <a:pt x="95" y="401"/>
                      </a:lnTo>
                      <a:lnTo>
                        <a:pt x="89" y="395"/>
                      </a:lnTo>
                      <a:lnTo>
                        <a:pt x="96" y="391"/>
                      </a:lnTo>
                      <a:lnTo>
                        <a:pt x="103" y="380"/>
                      </a:lnTo>
                      <a:lnTo>
                        <a:pt x="103" y="367"/>
                      </a:lnTo>
                      <a:lnTo>
                        <a:pt x="106" y="362"/>
                      </a:lnTo>
                      <a:lnTo>
                        <a:pt x="106" y="358"/>
                      </a:lnTo>
                      <a:lnTo>
                        <a:pt x="111" y="353"/>
                      </a:lnTo>
                      <a:lnTo>
                        <a:pt x="111" y="350"/>
                      </a:lnTo>
                      <a:lnTo>
                        <a:pt x="121" y="346"/>
                      </a:lnTo>
                      <a:lnTo>
                        <a:pt x="126" y="342"/>
                      </a:lnTo>
                      <a:lnTo>
                        <a:pt x="129" y="340"/>
                      </a:lnTo>
                      <a:lnTo>
                        <a:pt x="126" y="333"/>
                      </a:lnTo>
                      <a:lnTo>
                        <a:pt x="132" y="330"/>
                      </a:lnTo>
                      <a:lnTo>
                        <a:pt x="130" y="325"/>
                      </a:lnTo>
                      <a:lnTo>
                        <a:pt x="132" y="321"/>
                      </a:lnTo>
                      <a:lnTo>
                        <a:pt x="132" y="320"/>
                      </a:lnTo>
                      <a:lnTo>
                        <a:pt x="125" y="316"/>
                      </a:lnTo>
                      <a:lnTo>
                        <a:pt x="121" y="315"/>
                      </a:lnTo>
                      <a:lnTo>
                        <a:pt x="112" y="309"/>
                      </a:lnTo>
                      <a:lnTo>
                        <a:pt x="109" y="307"/>
                      </a:lnTo>
                      <a:lnTo>
                        <a:pt x="109" y="304"/>
                      </a:lnTo>
                      <a:lnTo>
                        <a:pt x="107" y="304"/>
                      </a:lnTo>
                      <a:lnTo>
                        <a:pt x="107" y="302"/>
                      </a:lnTo>
                      <a:lnTo>
                        <a:pt x="103" y="298"/>
                      </a:lnTo>
                      <a:lnTo>
                        <a:pt x="104" y="286"/>
                      </a:lnTo>
                      <a:lnTo>
                        <a:pt x="95" y="277"/>
                      </a:lnTo>
                      <a:lnTo>
                        <a:pt x="91" y="278"/>
                      </a:lnTo>
                      <a:lnTo>
                        <a:pt x="89" y="270"/>
                      </a:lnTo>
                      <a:lnTo>
                        <a:pt x="70" y="258"/>
                      </a:lnTo>
                      <a:lnTo>
                        <a:pt x="69" y="249"/>
                      </a:lnTo>
                      <a:lnTo>
                        <a:pt x="57" y="243"/>
                      </a:lnTo>
                      <a:lnTo>
                        <a:pt x="57" y="239"/>
                      </a:lnTo>
                      <a:lnTo>
                        <a:pt x="60" y="235"/>
                      </a:lnTo>
                      <a:lnTo>
                        <a:pt x="57" y="230"/>
                      </a:lnTo>
                      <a:lnTo>
                        <a:pt x="59" y="226"/>
                      </a:lnTo>
                      <a:lnTo>
                        <a:pt x="55" y="215"/>
                      </a:lnTo>
                      <a:lnTo>
                        <a:pt x="57" y="213"/>
                      </a:lnTo>
                      <a:lnTo>
                        <a:pt x="55" y="211"/>
                      </a:lnTo>
                      <a:lnTo>
                        <a:pt x="53" y="213"/>
                      </a:lnTo>
                      <a:lnTo>
                        <a:pt x="51" y="209"/>
                      </a:lnTo>
                      <a:lnTo>
                        <a:pt x="40" y="203"/>
                      </a:lnTo>
                      <a:lnTo>
                        <a:pt x="32" y="197"/>
                      </a:lnTo>
                      <a:lnTo>
                        <a:pt x="35" y="189"/>
                      </a:lnTo>
                      <a:lnTo>
                        <a:pt x="38" y="188"/>
                      </a:lnTo>
                      <a:lnTo>
                        <a:pt x="40" y="185"/>
                      </a:lnTo>
                      <a:lnTo>
                        <a:pt x="48" y="178"/>
                      </a:lnTo>
                      <a:lnTo>
                        <a:pt x="44" y="176"/>
                      </a:lnTo>
                      <a:lnTo>
                        <a:pt x="43" y="173"/>
                      </a:lnTo>
                      <a:lnTo>
                        <a:pt x="34" y="172"/>
                      </a:lnTo>
                      <a:lnTo>
                        <a:pt x="30" y="167"/>
                      </a:lnTo>
                      <a:lnTo>
                        <a:pt x="22" y="160"/>
                      </a:lnTo>
                      <a:lnTo>
                        <a:pt x="14" y="155"/>
                      </a:lnTo>
                      <a:lnTo>
                        <a:pt x="13" y="150"/>
                      </a:lnTo>
                      <a:lnTo>
                        <a:pt x="14" y="139"/>
                      </a:lnTo>
                      <a:lnTo>
                        <a:pt x="17" y="139"/>
                      </a:lnTo>
                      <a:lnTo>
                        <a:pt x="14" y="137"/>
                      </a:lnTo>
                      <a:lnTo>
                        <a:pt x="14" y="127"/>
                      </a:lnTo>
                      <a:lnTo>
                        <a:pt x="9" y="126"/>
                      </a:lnTo>
                      <a:lnTo>
                        <a:pt x="11" y="122"/>
                      </a:lnTo>
                      <a:lnTo>
                        <a:pt x="8" y="121"/>
                      </a:lnTo>
                      <a:lnTo>
                        <a:pt x="6" y="117"/>
                      </a:lnTo>
                      <a:lnTo>
                        <a:pt x="0" y="113"/>
                      </a:lnTo>
                      <a:lnTo>
                        <a:pt x="10" y="113"/>
                      </a:lnTo>
                      <a:lnTo>
                        <a:pt x="11" y="103"/>
                      </a:lnTo>
                      <a:lnTo>
                        <a:pt x="8" y="100"/>
                      </a:lnTo>
                      <a:lnTo>
                        <a:pt x="8" y="95"/>
                      </a:lnTo>
                      <a:lnTo>
                        <a:pt x="19" y="99"/>
                      </a:lnTo>
                      <a:lnTo>
                        <a:pt x="19" y="96"/>
                      </a:lnTo>
                      <a:lnTo>
                        <a:pt x="31" y="99"/>
                      </a:lnTo>
                      <a:lnTo>
                        <a:pt x="35" y="101"/>
                      </a:lnTo>
                      <a:lnTo>
                        <a:pt x="39" y="100"/>
                      </a:lnTo>
                      <a:lnTo>
                        <a:pt x="39" y="92"/>
                      </a:lnTo>
                      <a:lnTo>
                        <a:pt x="44" y="89"/>
                      </a:lnTo>
                      <a:lnTo>
                        <a:pt x="53" y="84"/>
                      </a:lnTo>
                      <a:lnTo>
                        <a:pt x="57" y="82"/>
                      </a:lnTo>
                      <a:lnTo>
                        <a:pt x="57" y="78"/>
                      </a:lnTo>
                      <a:lnTo>
                        <a:pt x="64" y="65"/>
                      </a:lnTo>
                      <a:lnTo>
                        <a:pt x="64" y="63"/>
                      </a:lnTo>
                      <a:lnTo>
                        <a:pt x="68" y="54"/>
                      </a:lnTo>
                      <a:lnTo>
                        <a:pt x="62" y="42"/>
                      </a:lnTo>
                      <a:lnTo>
                        <a:pt x="60" y="32"/>
                      </a:lnTo>
                      <a:lnTo>
                        <a:pt x="59" y="30"/>
                      </a:lnTo>
                      <a:lnTo>
                        <a:pt x="59" y="24"/>
                      </a:lnTo>
                      <a:lnTo>
                        <a:pt x="68" y="17"/>
                      </a:lnTo>
                      <a:lnTo>
                        <a:pt x="83" y="16"/>
                      </a:lnTo>
                      <a:lnTo>
                        <a:pt x="90" y="19"/>
                      </a:lnTo>
                      <a:lnTo>
                        <a:pt x="93" y="19"/>
                      </a:lnTo>
                      <a:lnTo>
                        <a:pt x="96" y="20"/>
                      </a:lnTo>
                      <a:lnTo>
                        <a:pt x="111" y="19"/>
                      </a:lnTo>
                      <a:lnTo>
                        <a:pt x="112" y="16"/>
                      </a:lnTo>
                      <a:lnTo>
                        <a:pt x="116" y="17"/>
                      </a:lnTo>
                      <a:lnTo>
                        <a:pt x="121" y="20"/>
                      </a:lnTo>
                      <a:lnTo>
                        <a:pt x="130" y="17"/>
                      </a:lnTo>
                      <a:lnTo>
                        <a:pt x="132" y="11"/>
                      </a:lnTo>
                      <a:lnTo>
                        <a:pt x="132" y="10"/>
                      </a:lnTo>
                      <a:lnTo>
                        <a:pt x="137" y="8"/>
                      </a:lnTo>
                      <a:lnTo>
                        <a:pt x="140" y="3"/>
                      </a:lnTo>
                      <a:lnTo>
                        <a:pt x="143" y="6"/>
                      </a:lnTo>
                      <a:lnTo>
                        <a:pt x="145" y="2"/>
                      </a:lnTo>
                      <a:lnTo>
                        <a:pt x="147" y="2"/>
                      </a:lnTo>
                      <a:lnTo>
                        <a:pt x="15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2">
                        <a:lumMod val="50000"/>
                      </a:schemeClr>
                    </a:solidFill>
                    <a:effectLst/>
                    <a:uLnTx/>
                    <a:uFillTx/>
                    <a:latin typeface="Calibri"/>
                    <a:ea typeface="+mn-ea"/>
                    <a:cs typeface="+mn-cs"/>
                  </a:endParaRPr>
                </a:p>
              </p:txBody>
            </p:sp>
            <p:sp>
              <p:nvSpPr>
                <p:cNvPr id="95" name="Freeform 51">
                  <a:extLst>
                    <a:ext uri="{FF2B5EF4-FFF2-40B4-BE49-F238E27FC236}">
                      <a16:creationId xmlns:a16="http://schemas.microsoft.com/office/drawing/2014/main" id="{88E7BF75-C506-494D-B5AA-F833909DBD59}"/>
                    </a:ext>
                  </a:extLst>
                </p:cNvPr>
                <p:cNvSpPr>
                  <a:spLocks/>
                </p:cNvSpPr>
                <p:nvPr/>
              </p:nvSpPr>
              <p:spPr bwMode="auto">
                <a:xfrm>
                  <a:off x="7339287" y="1965593"/>
                  <a:ext cx="1284388" cy="1028280"/>
                </a:xfrm>
                <a:custGeom>
                  <a:avLst/>
                  <a:gdLst/>
                  <a:ahLst/>
                  <a:cxnLst>
                    <a:cxn ang="0">
                      <a:pos x="348" y="22"/>
                    </a:cxn>
                    <a:cxn ang="0">
                      <a:pos x="352" y="60"/>
                    </a:cxn>
                    <a:cxn ang="0">
                      <a:pos x="322" y="87"/>
                    </a:cxn>
                    <a:cxn ang="0">
                      <a:pos x="273" y="157"/>
                    </a:cxn>
                    <a:cxn ang="0">
                      <a:pos x="373" y="231"/>
                    </a:cxn>
                    <a:cxn ang="0">
                      <a:pos x="450" y="267"/>
                    </a:cxn>
                    <a:cxn ang="0">
                      <a:pos x="521" y="297"/>
                    </a:cxn>
                    <a:cxn ang="0">
                      <a:pos x="566" y="317"/>
                    </a:cxn>
                    <a:cxn ang="0">
                      <a:pos x="649" y="359"/>
                    </a:cxn>
                    <a:cxn ang="0">
                      <a:pos x="709" y="413"/>
                    </a:cxn>
                    <a:cxn ang="0">
                      <a:pos x="819" y="469"/>
                    </a:cxn>
                    <a:cxn ang="0">
                      <a:pos x="839" y="487"/>
                    </a:cxn>
                    <a:cxn ang="0">
                      <a:pos x="860" y="486"/>
                    </a:cxn>
                    <a:cxn ang="0">
                      <a:pos x="879" y="524"/>
                    </a:cxn>
                    <a:cxn ang="0">
                      <a:pos x="944" y="583"/>
                    </a:cxn>
                    <a:cxn ang="0">
                      <a:pos x="987" y="643"/>
                    </a:cxn>
                    <a:cxn ang="0">
                      <a:pos x="992" y="696"/>
                    </a:cxn>
                    <a:cxn ang="0">
                      <a:pos x="969" y="740"/>
                    </a:cxn>
                    <a:cxn ang="0">
                      <a:pos x="962" y="802"/>
                    </a:cxn>
                    <a:cxn ang="0">
                      <a:pos x="931" y="786"/>
                    </a:cxn>
                    <a:cxn ang="0">
                      <a:pos x="863" y="737"/>
                    </a:cxn>
                    <a:cxn ang="0">
                      <a:pos x="850" y="705"/>
                    </a:cxn>
                    <a:cxn ang="0">
                      <a:pos x="849" y="671"/>
                    </a:cxn>
                    <a:cxn ang="0">
                      <a:pos x="829" y="629"/>
                    </a:cxn>
                    <a:cxn ang="0">
                      <a:pos x="749" y="613"/>
                    </a:cxn>
                    <a:cxn ang="0">
                      <a:pos x="694" y="601"/>
                    </a:cxn>
                    <a:cxn ang="0">
                      <a:pos x="658" y="583"/>
                    </a:cxn>
                    <a:cxn ang="0">
                      <a:pos x="649" y="558"/>
                    </a:cxn>
                    <a:cxn ang="0">
                      <a:pos x="575" y="541"/>
                    </a:cxn>
                    <a:cxn ang="0">
                      <a:pos x="527" y="566"/>
                    </a:cxn>
                    <a:cxn ang="0">
                      <a:pos x="501" y="548"/>
                    </a:cxn>
                    <a:cxn ang="0">
                      <a:pos x="498" y="504"/>
                    </a:cxn>
                    <a:cxn ang="0">
                      <a:pos x="496" y="462"/>
                    </a:cxn>
                    <a:cxn ang="0">
                      <a:pos x="476" y="448"/>
                    </a:cxn>
                    <a:cxn ang="0">
                      <a:pos x="459" y="448"/>
                    </a:cxn>
                    <a:cxn ang="0">
                      <a:pos x="450" y="452"/>
                    </a:cxn>
                    <a:cxn ang="0">
                      <a:pos x="419" y="464"/>
                    </a:cxn>
                    <a:cxn ang="0">
                      <a:pos x="377" y="427"/>
                    </a:cxn>
                    <a:cxn ang="0">
                      <a:pos x="340" y="381"/>
                    </a:cxn>
                    <a:cxn ang="0">
                      <a:pos x="301" y="363"/>
                    </a:cxn>
                    <a:cxn ang="0">
                      <a:pos x="298" y="333"/>
                    </a:cxn>
                    <a:cxn ang="0">
                      <a:pos x="279" y="312"/>
                    </a:cxn>
                    <a:cxn ang="0">
                      <a:pos x="258" y="303"/>
                    </a:cxn>
                    <a:cxn ang="0">
                      <a:pos x="243" y="318"/>
                    </a:cxn>
                    <a:cxn ang="0">
                      <a:pos x="206" y="320"/>
                    </a:cxn>
                    <a:cxn ang="0">
                      <a:pos x="170" y="331"/>
                    </a:cxn>
                    <a:cxn ang="0">
                      <a:pos x="119" y="320"/>
                    </a:cxn>
                    <a:cxn ang="0">
                      <a:pos x="85" y="300"/>
                    </a:cxn>
                    <a:cxn ang="0">
                      <a:pos x="89" y="269"/>
                    </a:cxn>
                    <a:cxn ang="0">
                      <a:pos x="76" y="249"/>
                    </a:cxn>
                    <a:cxn ang="0">
                      <a:pos x="55" y="235"/>
                    </a:cxn>
                    <a:cxn ang="0">
                      <a:pos x="43" y="199"/>
                    </a:cxn>
                    <a:cxn ang="0">
                      <a:pos x="29" y="180"/>
                    </a:cxn>
                    <a:cxn ang="0">
                      <a:pos x="4" y="142"/>
                    </a:cxn>
                    <a:cxn ang="0">
                      <a:pos x="22" y="122"/>
                    </a:cxn>
                    <a:cxn ang="0">
                      <a:pos x="45" y="101"/>
                    </a:cxn>
                    <a:cxn ang="0">
                      <a:pos x="54" y="84"/>
                    </a:cxn>
                    <a:cxn ang="0">
                      <a:pos x="51" y="51"/>
                    </a:cxn>
                    <a:cxn ang="0">
                      <a:pos x="59" y="8"/>
                    </a:cxn>
                    <a:cxn ang="0">
                      <a:pos x="191" y="8"/>
                    </a:cxn>
                    <a:cxn ang="0">
                      <a:pos x="296" y="0"/>
                    </a:cxn>
                  </a:cxnLst>
                  <a:rect l="0" t="0" r="r" b="b"/>
                  <a:pathLst>
                    <a:path w="1003" h="803">
                      <a:moveTo>
                        <a:pt x="296" y="0"/>
                      </a:moveTo>
                      <a:lnTo>
                        <a:pt x="310" y="0"/>
                      </a:lnTo>
                      <a:lnTo>
                        <a:pt x="322" y="3"/>
                      </a:lnTo>
                      <a:lnTo>
                        <a:pt x="330" y="8"/>
                      </a:lnTo>
                      <a:lnTo>
                        <a:pt x="338" y="12"/>
                      </a:lnTo>
                      <a:lnTo>
                        <a:pt x="348" y="22"/>
                      </a:lnTo>
                      <a:lnTo>
                        <a:pt x="349" y="22"/>
                      </a:lnTo>
                      <a:lnTo>
                        <a:pt x="351" y="24"/>
                      </a:lnTo>
                      <a:lnTo>
                        <a:pt x="348" y="34"/>
                      </a:lnTo>
                      <a:lnTo>
                        <a:pt x="353" y="45"/>
                      </a:lnTo>
                      <a:lnTo>
                        <a:pt x="353" y="51"/>
                      </a:lnTo>
                      <a:lnTo>
                        <a:pt x="352" y="60"/>
                      </a:lnTo>
                      <a:lnTo>
                        <a:pt x="348" y="67"/>
                      </a:lnTo>
                      <a:lnTo>
                        <a:pt x="347" y="67"/>
                      </a:lnTo>
                      <a:lnTo>
                        <a:pt x="345" y="70"/>
                      </a:lnTo>
                      <a:lnTo>
                        <a:pt x="345" y="71"/>
                      </a:lnTo>
                      <a:lnTo>
                        <a:pt x="335" y="77"/>
                      </a:lnTo>
                      <a:lnTo>
                        <a:pt x="322" y="87"/>
                      </a:lnTo>
                      <a:lnTo>
                        <a:pt x="318" y="94"/>
                      </a:lnTo>
                      <a:lnTo>
                        <a:pt x="310" y="98"/>
                      </a:lnTo>
                      <a:lnTo>
                        <a:pt x="281" y="115"/>
                      </a:lnTo>
                      <a:lnTo>
                        <a:pt x="270" y="126"/>
                      </a:lnTo>
                      <a:lnTo>
                        <a:pt x="268" y="135"/>
                      </a:lnTo>
                      <a:lnTo>
                        <a:pt x="273" y="157"/>
                      </a:lnTo>
                      <a:lnTo>
                        <a:pt x="277" y="169"/>
                      </a:lnTo>
                      <a:lnTo>
                        <a:pt x="293" y="186"/>
                      </a:lnTo>
                      <a:lnTo>
                        <a:pt x="306" y="194"/>
                      </a:lnTo>
                      <a:lnTo>
                        <a:pt x="353" y="218"/>
                      </a:lnTo>
                      <a:lnTo>
                        <a:pt x="357" y="219"/>
                      </a:lnTo>
                      <a:lnTo>
                        <a:pt x="373" y="231"/>
                      </a:lnTo>
                      <a:lnTo>
                        <a:pt x="399" y="239"/>
                      </a:lnTo>
                      <a:lnTo>
                        <a:pt x="419" y="250"/>
                      </a:lnTo>
                      <a:lnTo>
                        <a:pt x="424" y="256"/>
                      </a:lnTo>
                      <a:lnTo>
                        <a:pt x="429" y="258"/>
                      </a:lnTo>
                      <a:lnTo>
                        <a:pt x="441" y="261"/>
                      </a:lnTo>
                      <a:lnTo>
                        <a:pt x="450" y="267"/>
                      </a:lnTo>
                      <a:lnTo>
                        <a:pt x="451" y="267"/>
                      </a:lnTo>
                      <a:lnTo>
                        <a:pt x="466" y="276"/>
                      </a:lnTo>
                      <a:lnTo>
                        <a:pt x="479" y="280"/>
                      </a:lnTo>
                      <a:lnTo>
                        <a:pt x="489" y="283"/>
                      </a:lnTo>
                      <a:lnTo>
                        <a:pt x="504" y="290"/>
                      </a:lnTo>
                      <a:lnTo>
                        <a:pt x="521" y="297"/>
                      </a:lnTo>
                      <a:lnTo>
                        <a:pt x="532" y="303"/>
                      </a:lnTo>
                      <a:lnTo>
                        <a:pt x="535" y="301"/>
                      </a:lnTo>
                      <a:lnTo>
                        <a:pt x="540" y="304"/>
                      </a:lnTo>
                      <a:lnTo>
                        <a:pt x="543" y="301"/>
                      </a:lnTo>
                      <a:lnTo>
                        <a:pt x="544" y="308"/>
                      </a:lnTo>
                      <a:lnTo>
                        <a:pt x="566" y="317"/>
                      </a:lnTo>
                      <a:lnTo>
                        <a:pt x="587" y="322"/>
                      </a:lnTo>
                      <a:lnTo>
                        <a:pt x="609" y="333"/>
                      </a:lnTo>
                      <a:lnTo>
                        <a:pt x="619" y="339"/>
                      </a:lnTo>
                      <a:lnTo>
                        <a:pt x="629" y="345"/>
                      </a:lnTo>
                      <a:lnTo>
                        <a:pt x="634" y="351"/>
                      </a:lnTo>
                      <a:lnTo>
                        <a:pt x="649" y="359"/>
                      </a:lnTo>
                      <a:lnTo>
                        <a:pt x="650" y="360"/>
                      </a:lnTo>
                      <a:lnTo>
                        <a:pt x="664" y="372"/>
                      </a:lnTo>
                      <a:lnTo>
                        <a:pt x="675" y="385"/>
                      </a:lnTo>
                      <a:lnTo>
                        <a:pt x="687" y="393"/>
                      </a:lnTo>
                      <a:lnTo>
                        <a:pt x="704" y="406"/>
                      </a:lnTo>
                      <a:lnTo>
                        <a:pt x="709" y="413"/>
                      </a:lnTo>
                      <a:lnTo>
                        <a:pt x="722" y="422"/>
                      </a:lnTo>
                      <a:lnTo>
                        <a:pt x="768" y="440"/>
                      </a:lnTo>
                      <a:lnTo>
                        <a:pt x="786" y="451"/>
                      </a:lnTo>
                      <a:lnTo>
                        <a:pt x="802" y="459"/>
                      </a:lnTo>
                      <a:lnTo>
                        <a:pt x="802" y="462"/>
                      </a:lnTo>
                      <a:lnTo>
                        <a:pt x="819" y="469"/>
                      </a:lnTo>
                      <a:lnTo>
                        <a:pt x="839" y="472"/>
                      </a:lnTo>
                      <a:lnTo>
                        <a:pt x="847" y="478"/>
                      </a:lnTo>
                      <a:lnTo>
                        <a:pt x="850" y="478"/>
                      </a:lnTo>
                      <a:lnTo>
                        <a:pt x="849" y="479"/>
                      </a:lnTo>
                      <a:lnTo>
                        <a:pt x="847" y="479"/>
                      </a:lnTo>
                      <a:lnTo>
                        <a:pt x="839" y="487"/>
                      </a:lnTo>
                      <a:lnTo>
                        <a:pt x="843" y="486"/>
                      </a:lnTo>
                      <a:lnTo>
                        <a:pt x="843" y="487"/>
                      </a:lnTo>
                      <a:lnTo>
                        <a:pt x="847" y="485"/>
                      </a:lnTo>
                      <a:lnTo>
                        <a:pt x="858" y="483"/>
                      </a:lnTo>
                      <a:lnTo>
                        <a:pt x="859" y="482"/>
                      </a:lnTo>
                      <a:lnTo>
                        <a:pt x="860" y="486"/>
                      </a:lnTo>
                      <a:lnTo>
                        <a:pt x="863" y="486"/>
                      </a:lnTo>
                      <a:lnTo>
                        <a:pt x="863" y="494"/>
                      </a:lnTo>
                      <a:lnTo>
                        <a:pt x="870" y="504"/>
                      </a:lnTo>
                      <a:lnTo>
                        <a:pt x="868" y="515"/>
                      </a:lnTo>
                      <a:lnTo>
                        <a:pt x="871" y="517"/>
                      </a:lnTo>
                      <a:lnTo>
                        <a:pt x="879" y="524"/>
                      </a:lnTo>
                      <a:lnTo>
                        <a:pt x="885" y="533"/>
                      </a:lnTo>
                      <a:lnTo>
                        <a:pt x="897" y="545"/>
                      </a:lnTo>
                      <a:lnTo>
                        <a:pt x="919" y="555"/>
                      </a:lnTo>
                      <a:lnTo>
                        <a:pt x="934" y="571"/>
                      </a:lnTo>
                      <a:lnTo>
                        <a:pt x="943" y="580"/>
                      </a:lnTo>
                      <a:lnTo>
                        <a:pt x="944" y="583"/>
                      </a:lnTo>
                      <a:lnTo>
                        <a:pt x="962" y="603"/>
                      </a:lnTo>
                      <a:lnTo>
                        <a:pt x="974" y="616"/>
                      </a:lnTo>
                      <a:lnTo>
                        <a:pt x="978" y="621"/>
                      </a:lnTo>
                      <a:lnTo>
                        <a:pt x="981" y="624"/>
                      </a:lnTo>
                      <a:lnTo>
                        <a:pt x="982" y="630"/>
                      </a:lnTo>
                      <a:lnTo>
                        <a:pt x="987" y="643"/>
                      </a:lnTo>
                      <a:lnTo>
                        <a:pt x="986" y="652"/>
                      </a:lnTo>
                      <a:lnTo>
                        <a:pt x="994" y="669"/>
                      </a:lnTo>
                      <a:lnTo>
                        <a:pt x="1003" y="675"/>
                      </a:lnTo>
                      <a:lnTo>
                        <a:pt x="999" y="680"/>
                      </a:lnTo>
                      <a:lnTo>
                        <a:pt x="1003" y="688"/>
                      </a:lnTo>
                      <a:lnTo>
                        <a:pt x="992" y="696"/>
                      </a:lnTo>
                      <a:lnTo>
                        <a:pt x="991" y="710"/>
                      </a:lnTo>
                      <a:lnTo>
                        <a:pt x="981" y="715"/>
                      </a:lnTo>
                      <a:lnTo>
                        <a:pt x="978" y="724"/>
                      </a:lnTo>
                      <a:lnTo>
                        <a:pt x="975" y="724"/>
                      </a:lnTo>
                      <a:lnTo>
                        <a:pt x="972" y="735"/>
                      </a:lnTo>
                      <a:lnTo>
                        <a:pt x="969" y="740"/>
                      </a:lnTo>
                      <a:lnTo>
                        <a:pt x="966" y="761"/>
                      </a:lnTo>
                      <a:lnTo>
                        <a:pt x="968" y="764"/>
                      </a:lnTo>
                      <a:lnTo>
                        <a:pt x="968" y="775"/>
                      </a:lnTo>
                      <a:lnTo>
                        <a:pt x="966" y="777"/>
                      </a:lnTo>
                      <a:lnTo>
                        <a:pt x="966" y="791"/>
                      </a:lnTo>
                      <a:lnTo>
                        <a:pt x="962" y="802"/>
                      </a:lnTo>
                      <a:lnTo>
                        <a:pt x="961" y="803"/>
                      </a:lnTo>
                      <a:lnTo>
                        <a:pt x="958" y="802"/>
                      </a:lnTo>
                      <a:lnTo>
                        <a:pt x="955" y="803"/>
                      </a:lnTo>
                      <a:lnTo>
                        <a:pt x="947" y="796"/>
                      </a:lnTo>
                      <a:lnTo>
                        <a:pt x="938" y="791"/>
                      </a:lnTo>
                      <a:lnTo>
                        <a:pt x="931" y="786"/>
                      </a:lnTo>
                      <a:lnTo>
                        <a:pt x="922" y="786"/>
                      </a:lnTo>
                      <a:lnTo>
                        <a:pt x="911" y="782"/>
                      </a:lnTo>
                      <a:lnTo>
                        <a:pt x="897" y="775"/>
                      </a:lnTo>
                      <a:lnTo>
                        <a:pt x="881" y="762"/>
                      </a:lnTo>
                      <a:lnTo>
                        <a:pt x="871" y="748"/>
                      </a:lnTo>
                      <a:lnTo>
                        <a:pt x="863" y="737"/>
                      </a:lnTo>
                      <a:lnTo>
                        <a:pt x="862" y="736"/>
                      </a:lnTo>
                      <a:lnTo>
                        <a:pt x="855" y="726"/>
                      </a:lnTo>
                      <a:lnTo>
                        <a:pt x="859" y="726"/>
                      </a:lnTo>
                      <a:lnTo>
                        <a:pt x="863" y="716"/>
                      </a:lnTo>
                      <a:lnTo>
                        <a:pt x="858" y="706"/>
                      </a:lnTo>
                      <a:lnTo>
                        <a:pt x="850" y="705"/>
                      </a:lnTo>
                      <a:lnTo>
                        <a:pt x="853" y="702"/>
                      </a:lnTo>
                      <a:lnTo>
                        <a:pt x="860" y="692"/>
                      </a:lnTo>
                      <a:lnTo>
                        <a:pt x="859" y="682"/>
                      </a:lnTo>
                      <a:lnTo>
                        <a:pt x="858" y="681"/>
                      </a:lnTo>
                      <a:lnTo>
                        <a:pt x="854" y="675"/>
                      </a:lnTo>
                      <a:lnTo>
                        <a:pt x="849" y="671"/>
                      </a:lnTo>
                      <a:lnTo>
                        <a:pt x="842" y="661"/>
                      </a:lnTo>
                      <a:lnTo>
                        <a:pt x="834" y="651"/>
                      </a:lnTo>
                      <a:lnTo>
                        <a:pt x="836" y="641"/>
                      </a:lnTo>
                      <a:lnTo>
                        <a:pt x="830" y="633"/>
                      </a:lnTo>
                      <a:lnTo>
                        <a:pt x="833" y="634"/>
                      </a:lnTo>
                      <a:lnTo>
                        <a:pt x="829" y="629"/>
                      </a:lnTo>
                      <a:lnTo>
                        <a:pt x="822" y="624"/>
                      </a:lnTo>
                      <a:lnTo>
                        <a:pt x="820" y="621"/>
                      </a:lnTo>
                      <a:lnTo>
                        <a:pt x="812" y="620"/>
                      </a:lnTo>
                      <a:lnTo>
                        <a:pt x="791" y="616"/>
                      </a:lnTo>
                      <a:lnTo>
                        <a:pt x="781" y="613"/>
                      </a:lnTo>
                      <a:lnTo>
                        <a:pt x="749" y="613"/>
                      </a:lnTo>
                      <a:lnTo>
                        <a:pt x="719" y="616"/>
                      </a:lnTo>
                      <a:lnTo>
                        <a:pt x="719" y="612"/>
                      </a:lnTo>
                      <a:lnTo>
                        <a:pt x="709" y="608"/>
                      </a:lnTo>
                      <a:lnTo>
                        <a:pt x="706" y="606"/>
                      </a:lnTo>
                      <a:lnTo>
                        <a:pt x="698" y="601"/>
                      </a:lnTo>
                      <a:lnTo>
                        <a:pt x="694" y="601"/>
                      </a:lnTo>
                      <a:lnTo>
                        <a:pt x="687" y="600"/>
                      </a:lnTo>
                      <a:lnTo>
                        <a:pt x="685" y="597"/>
                      </a:lnTo>
                      <a:lnTo>
                        <a:pt x="673" y="591"/>
                      </a:lnTo>
                      <a:lnTo>
                        <a:pt x="670" y="591"/>
                      </a:lnTo>
                      <a:lnTo>
                        <a:pt x="664" y="587"/>
                      </a:lnTo>
                      <a:lnTo>
                        <a:pt x="658" y="583"/>
                      </a:lnTo>
                      <a:lnTo>
                        <a:pt x="656" y="583"/>
                      </a:lnTo>
                      <a:lnTo>
                        <a:pt x="643" y="575"/>
                      </a:lnTo>
                      <a:lnTo>
                        <a:pt x="637" y="572"/>
                      </a:lnTo>
                      <a:lnTo>
                        <a:pt x="636" y="570"/>
                      </a:lnTo>
                      <a:lnTo>
                        <a:pt x="645" y="567"/>
                      </a:lnTo>
                      <a:lnTo>
                        <a:pt x="649" y="558"/>
                      </a:lnTo>
                      <a:lnTo>
                        <a:pt x="642" y="548"/>
                      </a:lnTo>
                      <a:lnTo>
                        <a:pt x="629" y="548"/>
                      </a:lnTo>
                      <a:lnTo>
                        <a:pt x="628" y="540"/>
                      </a:lnTo>
                      <a:lnTo>
                        <a:pt x="615" y="533"/>
                      </a:lnTo>
                      <a:lnTo>
                        <a:pt x="595" y="533"/>
                      </a:lnTo>
                      <a:lnTo>
                        <a:pt x="575" y="541"/>
                      </a:lnTo>
                      <a:lnTo>
                        <a:pt x="553" y="561"/>
                      </a:lnTo>
                      <a:lnTo>
                        <a:pt x="541" y="576"/>
                      </a:lnTo>
                      <a:lnTo>
                        <a:pt x="538" y="575"/>
                      </a:lnTo>
                      <a:lnTo>
                        <a:pt x="535" y="572"/>
                      </a:lnTo>
                      <a:lnTo>
                        <a:pt x="532" y="571"/>
                      </a:lnTo>
                      <a:lnTo>
                        <a:pt x="527" y="566"/>
                      </a:lnTo>
                      <a:lnTo>
                        <a:pt x="524" y="561"/>
                      </a:lnTo>
                      <a:lnTo>
                        <a:pt x="521" y="551"/>
                      </a:lnTo>
                      <a:lnTo>
                        <a:pt x="514" y="549"/>
                      </a:lnTo>
                      <a:lnTo>
                        <a:pt x="513" y="549"/>
                      </a:lnTo>
                      <a:lnTo>
                        <a:pt x="506" y="551"/>
                      </a:lnTo>
                      <a:lnTo>
                        <a:pt x="501" y="548"/>
                      </a:lnTo>
                      <a:lnTo>
                        <a:pt x="505" y="537"/>
                      </a:lnTo>
                      <a:lnTo>
                        <a:pt x="501" y="531"/>
                      </a:lnTo>
                      <a:lnTo>
                        <a:pt x="501" y="527"/>
                      </a:lnTo>
                      <a:lnTo>
                        <a:pt x="496" y="520"/>
                      </a:lnTo>
                      <a:lnTo>
                        <a:pt x="500" y="508"/>
                      </a:lnTo>
                      <a:lnTo>
                        <a:pt x="498" y="504"/>
                      </a:lnTo>
                      <a:lnTo>
                        <a:pt x="502" y="500"/>
                      </a:lnTo>
                      <a:lnTo>
                        <a:pt x="498" y="490"/>
                      </a:lnTo>
                      <a:lnTo>
                        <a:pt x="502" y="468"/>
                      </a:lnTo>
                      <a:lnTo>
                        <a:pt x="498" y="466"/>
                      </a:lnTo>
                      <a:lnTo>
                        <a:pt x="493" y="464"/>
                      </a:lnTo>
                      <a:lnTo>
                        <a:pt x="496" y="462"/>
                      </a:lnTo>
                      <a:lnTo>
                        <a:pt x="501" y="459"/>
                      </a:lnTo>
                      <a:lnTo>
                        <a:pt x="484" y="445"/>
                      </a:lnTo>
                      <a:lnTo>
                        <a:pt x="484" y="451"/>
                      </a:lnTo>
                      <a:lnTo>
                        <a:pt x="481" y="452"/>
                      </a:lnTo>
                      <a:lnTo>
                        <a:pt x="481" y="448"/>
                      </a:lnTo>
                      <a:lnTo>
                        <a:pt x="476" y="448"/>
                      </a:lnTo>
                      <a:lnTo>
                        <a:pt x="476" y="447"/>
                      </a:lnTo>
                      <a:lnTo>
                        <a:pt x="473" y="445"/>
                      </a:lnTo>
                      <a:lnTo>
                        <a:pt x="464" y="445"/>
                      </a:lnTo>
                      <a:lnTo>
                        <a:pt x="463" y="441"/>
                      </a:lnTo>
                      <a:lnTo>
                        <a:pt x="459" y="443"/>
                      </a:lnTo>
                      <a:lnTo>
                        <a:pt x="459" y="448"/>
                      </a:lnTo>
                      <a:lnTo>
                        <a:pt x="458" y="452"/>
                      </a:lnTo>
                      <a:lnTo>
                        <a:pt x="454" y="444"/>
                      </a:lnTo>
                      <a:lnTo>
                        <a:pt x="451" y="444"/>
                      </a:lnTo>
                      <a:lnTo>
                        <a:pt x="450" y="445"/>
                      </a:lnTo>
                      <a:lnTo>
                        <a:pt x="449" y="448"/>
                      </a:lnTo>
                      <a:lnTo>
                        <a:pt x="450" y="452"/>
                      </a:lnTo>
                      <a:lnTo>
                        <a:pt x="450" y="455"/>
                      </a:lnTo>
                      <a:lnTo>
                        <a:pt x="443" y="452"/>
                      </a:lnTo>
                      <a:lnTo>
                        <a:pt x="443" y="447"/>
                      </a:lnTo>
                      <a:lnTo>
                        <a:pt x="439" y="441"/>
                      </a:lnTo>
                      <a:lnTo>
                        <a:pt x="437" y="447"/>
                      </a:lnTo>
                      <a:lnTo>
                        <a:pt x="419" y="464"/>
                      </a:lnTo>
                      <a:lnTo>
                        <a:pt x="413" y="464"/>
                      </a:lnTo>
                      <a:lnTo>
                        <a:pt x="411" y="462"/>
                      </a:lnTo>
                      <a:lnTo>
                        <a:pt x="408" y="455"/>
                      </a:lnTo>
                      <a:lnTo>
                        <a:pt x="398" y="445"/>
                      </a:lnTo>
                      <a:lnTo>
                        <a:pt x="390" y="436"/>
                      </a:lnTo>
                      <a:lnTo>
                        <a:pt x="377" y="427"/>
                      </a:lnTo>
                      <a:lnTo>
                        <a:pt x="370" y="415"/>
                      </a:lnTo>
                      <a:lnTo>
                        <a:pt x="366" y="414"/>
                      </a:lnTo>
                      <a:lnTo>
                        <a:pt x="361" y="397"/>
                      </a:lnTo>
                      <a:lnTo>
                        <a:pt x="356" y="384"/>
                      </a:lnTo>
                      <a:lnTo>
                        <a:pt x="348" y="380"/>
                      </a:lnTo>
                      <a:lnTo>
                        <a:pt x="340" y="381"/>
                      </a:lnTo>
                      <a:lnTo>
                        <a:pt x="332" y="392"/>
                      </a:lnTo>
                      <a:lnTo>
                        <a:pt x="328" y="385"/>
                      </a:lnTo>
                      <a:lnTo>
                        <a:pt x="305" y="373"/>
                      </a:lnTo>
                      <a:lnTo>
                        <a:pt x="293" y="368"/>
                      </a:lnTo>
                      <a:lnTo>
                        <a:pt x="290" y="363"/>
                      </a:lnTo>
                      <a:lnTo>
                        <a:pt x="301" y="363"/>
                      </a:lnTo>
                      <a:lnTo>
                        <a:pt x="307" y="351"/>
                      </a:lnTo>
                      <a:lnTo>
                        <a:pt x="307" y="343"/>
                      </a:lnTo>
                      <a:lnTo>
                        <a:pt x="310" y="342"/>
                      </a:lnTo>
                      <a:lnTo>
                        <a:pt x="309" y="338"/>
                      </a:lnTo>
                      <a:lnTo>
                        <a:pt x="301" y="330"/>
                      </a:lnTo>
                      <a:lnTo>
                        <a:pt x="298" y="333"/>
                      </a:lnTo>
                      <a:lnTo>
                        <a:pt x="294" y="325"/>
                      </a:lnTo>
                      <a:lnTo>
                        <a:pt x="294" y="320"/>
                      </a:lnTo>
                      <a:lnTo>
                        <a:pt x="287" y="318"/>
                      </a:lnTo>
                      <a:lnTo>
                        <a:pt x="287" y="313"/>
                      </a:lnTo>
                      <a:lnTo>
                        <a:pt x="281" y="311"/>
                      </a:lnTo>
                      <a:lnTo>
                        <a:pt x="279" y="312"/>
                      </a:lnTo>
                      <a:lnTo>
                        <a:pt x="271" y="307"/>
                      </a:lnTo>
                      <a:lnTo>
                        <a:pt x="268" y="308"/>
                      </a:lnTo>
                      <a:lnTo>
                        <a:pt x="266" y="301"/>
                      </a:lnTo>
                      <a:lnTo>
                        <a:pt x="263" y="301"/>
                      </a:lnTo>
                      <a:lnTo>
                        <a:pt x="260" y="303"/>
                      </a:lnTo>
                      <a:lnTo>
                        <a:pt x="258" y="303"/>
                      </a:lnTo>
                      <a:lnTo>
                        <a:pt x="256" y="307"/>
                      </a:lnTo>
                      <a:lnTo>
                        <a:pt x="253" y="304"/>
                      </a:lnTo>
                      <a:lnTo>
                        <a:pt x="250" y="309"/>
                      </a:lnTo>
                      <a:lnTo>
                        <a:pt x="245" y="311"/>
                      </a:lnTo>
                      <a:lnTo>
                        <a:pt x="245" y="312"/>
                      </a:lnTo>
                      <a:lnTo>
                        <a:pt x="243" y="318"/>
                      </a:lnTo>
                      <a:lnTo>
                        <a:pt x="234" y="321"/>
                      </a:lnTo>
                      <a:lnTo>
                        <a:pt x="229" y="318"/>
                      </a:lnTo>
                      <a:lnTo>
                        <a:pt x="225" y="317"/>
                      </a:lnTo>
                      <a:lnTo>
                        <a:pt x="224" y="320"/>
                      </a:lnTo>
                      <a:lnTo>
                        <a:pt x="209" y="321"/>
                      </a:lnTo>
                      <a:lnTo>
                        <a:pt x="206" y="320"/>
                      </a:lnTo>
                      <a:lnTo>
                        <a:pt x="203" y="320"/>
                      </a:lnTo>
                      <a:lnTo>
                        <a:pt x="196" y="317"/>
                      </a:lnTo>
                      <a:lnTo>
                        <a:pt x="181" y="318"/>
                      </a:lnTo>
                      <a:lnTo>
                        <a:pt x="172" y="325"/>
                      </a:lnTo>
                      <a:lnTo>
                        <a:pt x="172" y="331"/>
                      </a:lnTo>
                      <a:lnTo>
                        <a:pt x="170" y="331"/>
                      </a:lnTo>
                      <a:lnTo>
                        <a:pt x="153" y="324"/>
                      </a:lnTo>
                      <a:lnTo>
                        <a:pt x="147" y="324"/>
                      </a:lnTo>
                      <a:lnTo>
                        <a:pt x="136" y="317"/>
                      </a:lnTo>
                      <a:lnTo>
                        <a:pt x="131" y="313"/>
                      </a:lnTo>
                      <a:lnTo>
                        <a:pt x="123" y="321"/>
                      </a:lnTo>
                      <a:lnTo>
                        <a:pt x="119" y="320"/>
                      </a:lnTo>
                      <a:lnTo>
                        <a:pt x="106" y="313"/>
                      </a:lnTo>
                      <a:lnTo>
                        <a:pt x="102" y="318"/>
                      </a:lnTo>
                      <a:lnTo>
                        <a:pt x="100" y="317"/>
                      </a:lnTo>
                      <a:lnTo>
                        <a:pt x="93" y="313"/>
                      </a:lnTo>
                      <a:lnTo>
                        <a:pt x="93" y="311"/>
                      </a:lnTo>
                      <a:lnTo>
                        <a:pt x="85" y="300"/>
                      </a:lnTo>
                      <a:lnTo>
                        <a:pt x="85" y="301"/>
                      </a:lnTo>
                      <a:lnTo>
                        <a:pt x="81" y="300"/>
                      </a:lnTo>
                      <a:lnTo>
                        <a:pt x="79" y="294"/>
                      </a:lnTo>
                      <a:lnTo>
                        <a:pt x="83" y="286"/>
                      </a:lnTo>
                      <a:lnTo>
                        <a:pt x="93" y="279"/>
                      </a:lnTo>
                      <a:lnTo>
                        <a:pt x="89" y="269"/>
                      </a:lnTo>
                      <a:lnTo>
                        <a:pt x="89" y="266"/>
                      </a:lnTo>
                      <a:lnTo>
                        <a:pt x="98" y="262"/>
                      </a:lnTo>
                      <a:lnTo>
                        <a:pt x="89" y="252"/>
                      </a:lnTo>
                      <a:lnTo>
                        <a:pt x="81" y="253"/>
                      </a:lnTo>
                      <a:lnTo>
                        <a:pt x="80" y="250"/>
                      </a:lnTo>
                      <a:lnTo>
                        <a:pt x="76" y="249"/>
                      </a:lnTo>
                      <a:lnTo>
                        <a:pt x="76" y="246"/>
                      </a:lnTo>
                      <a:lnTo>
                        <a:pt x="62" y="249"/>
                      </a:lnTo>
                      <a:lnTo>
                        <a:pt x="58" y="246"/>
                      </a:lnTo>
                      <a:lnTo>
                        <a:pt x="59" y="245"/>
                      </a:lnTo>
                      <a:lnTo>
                        <a:pt x="54" y="239"/>
                      </a:lnTo>
                      <a:lnTo>
                        <a:pt x="55" y="235"/>
                      </a:lnTo>
                      <a:lnTo>
                        <a:pt x="39" y="229"/>
                      </a:lnTo>
                      <a:lnTo>
                        <a:pt x="38" y="221"/>
                      </a:lnTo>
                      <a:lnTo>
                        <a:pt x="37" y="215"/>
                      </a:lnTo>
                      <a:lnTo>
                        <a:pt x="41" y="208"/>
                      </a:lnTo>
                      <a:lnTo>
                        <a:pt x="47" y="207"/>
                      </a:lnTo>
                      <a:lnTo>
                        <a:pt x="43" y="199"/>
                      </a:lnTo>
                      <a:lnTo>
                        <a:pt x="47" y="197"/>
                      </a:lnTo>
                      <a:lnTo>
                        <a:pt x="47" y="193"/>
                      </a:lnTo>
                      <a:lnTo>
                        <a:pt x="33" y="187"/>
                      </a:lnTo>
                      <a:lnTo>
                        <a:pt x="32" y="184"/>
                      </a:lnTo>
                      <a:lnTo>
                        <a:pt x="29" y="185"/>
                      </a:lnTo>
                      <a:lnTo>
                        <a:pt x="29" y="180"/>
                      </a:lnTo>
                      <a:lnTo>
                        <a:pt x="24" y="174"/>
                      </a:lnTo>
                      <a:lnTo>
                        <a:pt x="21" y="170"/>
                      </a:lnTo>
                      <a:lnTo>
                        <a:pt x="9" y="159"/>
                      </a:lnTo>
                      <a:lnTo>
                        <a:pt x="4" y="157"/>
                      </a:lnTo>
                      <a:lnTo>
                        <a:pt x="2" y="149"/>
                      </a:lnTo>
                      <a:lnTo>
                        <a:pt x="4" y="142"/>
                      </a:lnTo>
                      <a:lnTo>
                        <a:pt x="4" y="126"/>
                      </a:lnTo>
                      <a:lnTo>
                        <a:pt x="0" y="122"/>
                      </a:lnTo>
                      <a:lnTo>
                        <a:pt x="7" y="114"/>
                      </a:lnTo>
                      <a:lnTo>
                        <a:pt x="9" y="113"/>
                      </a:lnTo>
                      <a:lnTo>
                        <a:pt x="17" y="117"/>
                      </a:lnTo>
                      <a:lnTo>
                        <a:pt x="22" y="122"/>
                      </a:lnTo>
                      <a:lnTo>
                        <a:pt x="28" y="122"/>
                      </a:lnTo>
                      <a:lnTo>
                        <a:pt x="29" y="115"/>
                      </a:lnTo>
                      <a:lnTo>
                        <a:pt x="32" y="115"/>
                      </a:lnTo>
                      <a:lnTo>
                        <a:pt x="33" y="109"/>
                      </a:lnTo>
                      <a:lnTo>
                        <a:pt x="45" y="104"/>
                      </a:lnTo>
                      <a:lnTo>
                        <a:pt x="45" y="101"/>
                      </a:lnTo>
                      <a:lnTo>
                        <a:pt x="49" y="102"/>
                      </a:lnTo>
                      <a:lnTo>
                        <a:pt x="50" y="97"/>
                      </a:lnTo>
                      <a:lnTo>
                        <a:pt x="54" y="94"/>
                      </a:lnTo>
                      <a:lnTo>
                        <a:pt x="64" y="91"/>
                      </a:lnTo>
                      <a:lnTo>
                        <a:pt x="63" y="88"/>
                      </a:lnTo>
                      <a:lnTo>
                        <a:pt x="54" y="84"/>
                      </a:lnTo>
                      <a:lnTo>
                        <a:pt x="49" y="74"/>
                      </a:lnTo>
                      <a:lnTo>
                        <a:pt x="53" y="74"/>
                      </a:lnTo>
                      <a:lnTo>
                        <a:pt x="49" y="67"/>
                      </a:lnTo>
                      <a:lnTo>
                        <a:pt x="49" y="64"/>
                      </a:lnTo>
                      <a:lnTo>
                        <a:pt x="50" y="60"/>
                      </a:lnTo>
                      <a:lnTo>
                        <a:pt x="51" y="51"/>
                      </a:lnTo>
                      <a:lnTo>
                        <a:pt x="49" y="45"/>
                      </a:lnTo>
                      <a:lnTo>
                        <a:pt x="49" y="43"/>
                      </a:lnTo>
                      <a:lnTo>
                        <a:pt x="53" y="34"/>
                      </a:lnTo>
                      <a:lnTo>
                        <a:pt x="59" y="25"/>
                      </a:lnTo>
                      <a:lnTo>
                        <a:pt x="58" y="11"/>
                      </a:lnTo>
                      <a:lnTo>
                        <a:pt x="59" y="8"/>
                      </a:lnTo>
                      <a:lnTo>
                        <a:pt x="84" y="11"/>
                      </a:lnTo>
                      <a:lnTo>
                        <a:pt x="110" y="11"/>
                      </a:lnTo>
                      <a:lnTo>
                        <a:pt x="115" y="12"/>
                      </a:lnTo>
                      <a:lnTo>
                        <a:pt x="122" y="16"/>
                      </a:lnTo>
                      <a:lnTo>
                        <a:pt x="152" y="16"/>
                      </a:lnTo>
                      <a:lnTo>
                        <a:pt x="191" y="8"/>
                      </a:lnTo>
                      <a:lnTo>
                        <a:pt x="204" y="11"/>
                      </a:lnTo>
                      <a:lnTo>
                        <a:pt x="216" y="12"/>
                      </a:lnTo>
                      <a:lnTo>
                        <a:pt x="225" y="12"/>
                      </a:lnTo>
                      <a:lnTo>
                        <a:pt x="249" y="9"/>
                      </a:lnTo>
                      <a:lnTo>
                        <a:pt x="279" y="4"/>
                      </a:lnTo>
                      <a:lnTo>
                        <a:pt x="29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2">
                        <a:lumMod val="50000"/>
                      </a:schemeClr>
                    </a:solidFill>
                    <a:effectLst/>
                    <a:uLnTx/>
                    <a:uFillTx/>
                    <a:latin typeface="Calibri"/>
                    <a:ea typeface="+mn-ea"/>
                    <a:cs typeface="+mn-cs"/>
                  </a:endParaRPr>
                </a:p>
              </p:txBody>
            </p:sp>
            <p:sp>
              <p:nvSpPr>
                <p:cNvPr id="96" name="Freeform 59">
                  <a:extLst>
                    <a:ext uri="{FF2B5EF4-FFF2-40B4-BE49-F238E27FC236}">
                      <a16:creationId xmlns:a16="http://schemas.microsoft.com/office/drawing/2014/main" id="{246136B3-F54D-4553-9A1E-8F7BEDDAC2C2}"/>
                    </a:ext>
                  </a:extLst>
                </p:cNvPr>
                <p:cNvSpPr>
                  <a:spLocks/>
                </p:cNvSpPr>
                <p:nvPr/>
              </p:nvSpPr>
              <p:spPr bwMode="auto">
                <a:xfrm>
                  <a:off x="6920550" y="2175603"/>
                  <a:ext cx="732472" cy="720948"/>
                </a:xfrm>
                <a:custGeom>
                  <a:avLst/>
                  <a:gdLst/>
                  <a:ahLst/>
                  <a:cxnLst>
                    <a:cxn ang="0">
                      <a:pos x="134" y="5"/>
                    </a:cxn>
                    <a:cxn ang="0">
                      <a:pos x="165" y="22"/>
                    </a:cxn>
                    <a:cxn ang="0">
                      <a:pos x="200" y="33"/>
                    </a:cxn>
                    <a:cxn ang="0">
                      <a:pos x="225" y="43"/>
                    </a:cxn>
                    <a:cxn ang="0">
                      <a:pos x="253" y="43"/>
                    </a:cxn>
                    <a:cxn ang="0">
                      <a:pos x="284" y="23"/>
                    </a:cxn>
                    <a:cxn ang="0">
                      <a:pos x="334" y="17"/>
                    </a:cxn>
                    <a:cxn ang="0">
                      <a:pos x="356" y="21"/>
                    </a:cxn>
                    <a:cxn ang="0">
                      <a:pos x="374" y="43"/>
                    </a:cxn>
                    <a:cxn ang="0">
                      <a:pos x="381" y="75"/>
                    </a:cxn>
                    <a:cxn ang="0">
                      <a:pos x="407" y="86"/>
                    </a:cxn>
                    <a:cxn ang="0">
                      <a:pos x="420" y="115"/>
                    </a:cxn>
                    <a:cxn ang="0">
                      <a:pos x="420" y="147"/>
                    </a:cxn>
                    <a:cxn ang="0">
                      <a:pos x="450" y="157"/>
                    </a:cxn>
                    <a:cxn ang="0">
                      <a:pos x="499" y="167"/>
                    </a:cxn>
                    <a:cxn ang="0">
                      <a:pos x="497" y="215"/>
                    </a:cxn>
                    <a:cxn ang="0">
                      <a:pos x="475" y="238"/>
                    </a:cxn>
                    <a:cxn ang="0">
                      <a:pos x="451" y="240"/>
                    </a:cxn>
                    <a:cxn ang="0">
                      <a:pos x="449" y="263"/>
                    </a:cxn>
                    <a:cxn ang="0">
                      <a:pos x="454" y="292"/>
                    </a:cxn>
                    <a:cxn ang="0">
                      <a:pos x="488" y="315"/>
                    </a:cxn>
                    <a:cxn ang="0">
                      <a:pos x="491" y="346"/>
                    </a:cxn>
                    <a:cxn ang="0">
                      <a:pos x="497" y="367"/>
                    </a:cxn>
                    <a:cxn ang="0">
                      <a:pos x="529" y="407"/>
                    </a:cxn>
                    <a:cxn ang="0">
                      <a:pos x="547" y="441"/>
                    </a:cxn>
                    <a:cxn ang="0">
                      <a:pos x="572" y="457"/>
                    </a:cxn>
                    <a:cxn ang="0">
                      <a:pos x="566" y="479"/>
                    </a:cxn>
                    <a:cxn ang="0">
                      <a:pos x="543" y="504"/>
                    </a:cxn>
                    <a:cxn ang="0">
                      <a:pos x="526" y="546"/>
                    </a:cxn>
                    <a:cxn ang="0">
                      <a:pos x="487" y="539"/>
                    </a:cxn>
                    <a:cxn ang="0">
                      <a:pos x="454" y="562"/>
                    </a:cxn>
                    <a:cxn ang="0">
                      <a:pos x="423" y="537"/>
                    </a:cxn>
                    <a:cxn ang="0">
                      <a:pos x="382" y="496"/>
                    </a:cxn>
                    <a:cxn ang="0">
                      <a:pos x="343" y="479"/>
                    </a:cxn>
                    <a:cxn ang="0">
                      <a:pos x="334" y="435"/>
                    </a:cxn>
                    <a:cxn ang="0">
                      <a:pos x="314" y="346"/>
                    </a:cxn>
                    <a:cxn ang="0">
                      <a:pos x="263" y="321"/>
                    </a:cxn>
                    <a:cxn ang="0">
                      <a:pos x="223" y="332"/>
                    </a:cxn>
                    <a:cxn ang="0">
                      <a:pos x="185" y="334"/>
                    </a:cxn>
                    <a:cxn ang="0">
                      <a:pos x="163" y="330"/>
                    </a:cxn>
                    <a:cxn ang="0">
                      <a:pos x="181" y="322"/>
                    </a:cxn>
                    <a:cxn ang="0">
                      <a:pos x="193" y="281"/>
                    </a:cxn>
                    <a:cxn ang="0">
                      <a:pos x="156" y="257"/>
                    </a:cxn>
                    <a:cxn ang="0">
                      <a:pos x="143" y="249"/>
                    </a:cxn>
                    <a:cxn ang="0">
                      <a:pos x="125" y="262"/>
                    </a:cxn>
                    <a:cxn ang="0">
                      <a:pos x="112" y="257"/>
                    </a:cxn>
                    <a:cxn ang="0">
                      <a:pos x="89" y="268"/>
                    </a:cxn>
                    <a:cxn ang="0">
                      <a:pos x="80" y="247"/>
                    </a:cxn>
                    <a:cxn ang="0">
                      <a:pos x="27" y="137"/>
                    </a:cxn>
                    <a:cxn ang="0">
                      <a:pos x="17" y="97"/>
                    </a:cxn>
                    <a:cxn ang="0">
                      <a:pos x="27" y="81"/>
                    </a:cxn>
                    <a:cxn ang="0">
                      <a:pos x="36" y="44"/>
                    </a:cxn>
                    <a:cxn ang="0">
                      <a:pos x="41" y="30"/>
                    </a:cxn>
                    <a:cxn ang="0">
                      <a:pos x="67" y="29"/>
                    </a:cxn>
                    <a:cxn ang="0">
                      <a:pos x="99" y="42"/>
                    </a:cxn>
                    <a:cxn ang="0">
                      <a:pos x="100" y="2"/>
                    </a:cxn>
                  </a:cxnLst>
                  <a:rect l="0" t="0" r="r" b="b"/>
                  <a:pathLst>
                    <a:path w="572" h="563">
                      <a:moveTo>
                        <a:pt x="102" y="0"/>
                      </a:moveTo>
                      <a:lnTo>
                        <a:pt x="113" y="10"/>
                      </a:lnTo>
                      <a:lnTo>
                        <a:pt x="116" y="2"/>
                      </a:lnTo>
                      <a:lnTo>
                        <a:pt x="122" y="2"/>
                      </a:lnTo>
                      <a:lnTo>
                        <a:pt x="129" y="4"/>
                      </a:lnTo>
                      <a:lnTo>
                        <a:pt x="134" y="5"/>
                      </a:lnTo>
                      <a:lnTo>
                        <a:pt x="139" y="9"/>
                      </a:lnTo>
                      <a:lnTo>
                        <a:pt x="144" y="9"/>
                      </a:lnTo>
                      <a:lnTo>
                        <a:pt x="148" y="10"/>
                      </a:lnTo>
                      <a:lnTo>
                        <a:pt x="146" y="13"/>
                      </a:lnTo>
                      <a:lnTo>
                        <a:pt x="161" y="21"/>
                      </a:lnTo>
                      <a:lnTo>
                        <a:pt x="165" y="22"/>
                      </a:lnTo>
                      <a:lnTo>
                        <a:pt x="173" y="23"/>
                      </a:lnTo>
                      <a:lnTo>
                        <a:pt x="180" y="26"/>
                      </a:lnTo>
                      <a:lnTo>
                        <a:pt x="182" y="25"/>
                      </a:lnTo>
                      <a:lnTo>
                        <a:pt x="186" y="29"/>
                      </a:lnTo>
                      <a:lnTo>
                        <a:pt x="194" y="30"/>
                      </a:lnTo>
                      <a:lnTo>
                        <a:pt x="200" y="33"/>
                      </a:lnTo>
                      <a:lnTo>
                        <a:pt x="200" y="37"/>
                      </a:lnTo>
                      <a:lnTo>
                        <a:pt x="202" y="39"/>
                      </a:lnTo>
                      <a:lnTo>
                        <a:pt x="207" y="46"/>
                      </a:lnTo>
                      <a:lnTo>
                        <a:pt x="215" y="46"/>
                      </a:lnTo>
                      <a:lnTo>
                        <a:pt x="221" y="47"/>
                      </a:lnTo>
                      <a:lnTo>
                        <a:pt x="225" y="43"/>
                      </a:lnTo>
                      <a:lnTo>
                        <a:pt x="232" y="50"/>
                      </a:lnTo>
                      <a:lnTo>
                        <a:pt x="232" y="51"/>
                      </a:lnTo>
                      <a:lnTo>
                        <a:pt x="236" y="54"/>
                      </a:lnTo>
                      <a:lnTo>
                        <a:pt x="238" y="52"/>
                      </a:lnTo>
                      <a:lnTo>
                        <a:pt x="251" y="42"/>
                      </a:lnTo>
                      <a:lnTo>
                        <a:pt x="253" y="43"/>
                      </a:lnTo>
                      <a:lnTo>
                        <a:pt x="254" y="37"/>
                      </a:lnTo>
                      <a:lnTo>
                        <a:pt x="263" y="35"/>
                      </a:lnTo>
                      <a:lnTo>
                        <a:pt x="266" y="40"/>
                      </a:lnTo>
                      <a:lnTo>
                        <a:pt x="279" y="34"/>
                      </a:lnTo>
                      <a:lnTo>
                        <a:pt x="282" y="34"/>
                      </a:lnTo>
                      <a:lnTo>
                        <a:pt x="284" y="23"/>
                      </a:lnTo>
                      <a:lnTo>
                        <a:pt x="288" y="21"/>
                      </a:lnTo>
                      <a:lnTo>
                        <a:pt x="306" y="31"/>
                      </a:lnTo>
                      <a:lnTo>
                        <a:pt x="308" y="30"/>
                      </a:lnTo>
                      <a:lnTo>
                        <a:pt x="310" y="29"/>
                      </a:lnTo>
                      <a:lnTo>
                        <a:pt x="317" y="22"/>
                      </a:lnTo>
                      <a:lnTo>
                        <a:pt x="334" y="17"/>
                      </a:lnTo>
                      <a:lnTo>
                        <a:pt x="340" y="14"/>
                      </a:lnTo>
                      <a:lnTo>
                        <a:pt x="343" y="10"/>
                      </a:lnTo>
                      <a:lnTo>
                        <a:pt x="348" y="6"/>
                      </a:lnTo>
                      <a:lnTo>
                        <a:pt x="351" y="10"/>
                      </a:lnTo>
                      <a:lnTo>
                        <a:pt x="356" y="16"/>
                      </a:lnTo>
                      <a:lnTo>
                        <a:pt x="356" y="21"/>
                      </a:lnTo>
                      <a:lnTo>
                        <a:pt x="359" y="20"/>
                      </a:lnTo>
                      <a:lnTo>
                        <a:pt x="360" y="23"/>
                      </a:lnTo>
                      <a:lnTo>
                        <a:pt x="374" y="29"/>
                      </a:lnTo>
                      <a:lnTo>
                        <a:pt x="374" y="33"/>
                      </a:lnTo>
                      <a:lnTo>
                        <a:pt x="370" y="35"/>
                      </a:lnTo>
                      <a:lnTo>
                        <a:pt x="374" y="43"/>
                      </a:lnTo>
                      <a:lnTo>
                        <a:pt x="368" y="44"/>
                      </a:lnTo>
                      <a:lnTo>
                        <a:pt x="364" y="51"/>
                      </a:lnTo>
                      <a:lnTo>
                        <a:pt x="365" y="57"/>
                      </a:lnTo>
                      <a:lnTo>
                        <a:pt x="366" y="65"/>
                      </a:lnTo>
                      <a:lnTo>
                        <a:pt x="382" y="71"/>
                      </a:lnTo>
                      <a:lnTo>
                        <a:pt x="381" y="75"/>
                      </a:lnTo>
                      <a:lnTo>
                        <a:pt x="386" y="81"/>
                      </a:lnTo>
                      <a:lnTo>
                        <a:pt x="385" y="82"/>
                      </a:lnTo>
                      <a:lnTo>
                        <a:pt x="389" y="85"/>
                      </a:lnTo>
                      <a:lnTo>
                        <a:pt x="403" y="82"/>
                      </a:lnTo>
                      <a:lnTo>
                        <a:pt x="403" y="85"/>
                      </a:lnTo>
                      <a:lnTo>
                        <a:pt x="407" y="86"/>
                      </a:lnTo>
                      <a:lnTo>
                        <a:pt x="408" y="89"/>
                      </a:lnTo>
                      <a:lnTo>
                        <a:pt x="416" y="88"/>
                      </a:lnTo>
                      <a:lnTo>
                        <a:pt x="425" y="98"/>
                      </a:lnTo>
                      <a:lnTo>
                        <a:pt x="416" y="102"/>
                      </a:lnTo>
                      <a:lnTo>
                        <a:pt x="416" y="105"/>
                      </a:lnTo>
                      <a:lnTo>
                        <a:pt x="420" y="115"/>
                      </a:lnTo>
                      <a:lnTo>
                        <a:pt x="410" y="122"/>
                      </a:lnTo>
                      <a:lnTo>
                        <a:pt x="406" y="130"/>
                      </a:lnTo>
                      <a:lnTo>
                        <a:pt x="408" y="136"/>
                      </a:lnTo>
                      <a:lnTo>
                        <a:pt x="412" y="137"/>
                      </a:lnTo>
                      <a:lnTo>
                        <a:pt x="412" y="136"/>
                      </a:lnTo>
                      <a:lnTo>
                        <a:pt x="420" y="147"/>
                      </a:lnTo>
                      <a:lnTo>
                        <a:pt x="420" y="149"/>
                      </a:lnTo>
                      <a:lnTo>
                        <a:pt x="427" y="153"/>
                      </a:lnTo>
                      <a:lnTo>
                        <a:pt x="429" y="154"/>
                      </a:lnTo>
                      <a:lnTo>
                        <a:pt x="433" y="149"/>
                      </a:lnTo>
                      <a:lnTo>
                        <a:pt x="446" y="156"/>
                      </a:lnTo>
                      <a:lnTo>
                        <a:pt x="450" y="157"/>
                      </a:lnTo>
                      <a:lnTo>
                        <a:pt x="458" y="149"/>
                      </a:lnTo>
                      <a:lnTo>
                        <a:pt x="463" y="153"/>
                      </a:lnTo>
                      <a:lnTo>
                        <a:pt x="474" y="160"/>
                      </a:lnTo>
                      <a:lnTo>
                        <a:pt x="480" y="160"/>
                      </a:lnTo>
                      <a:lnTo>
                        <a:pt x="497" y="167"/>
                      </a:lnTo>
                      <a:lnTo>
                        <a:pt x="499" y="167"/>
                      </a:lnTo>
                      <a:lnTo>
                        <a:pt x="500" y="169"/>
                      </a:lnTo>
                      <a:lnTo>
                        <a:pt x="502" y="179"/>
                      </a:lnTo>
                      <a:lnTo>
                        <a:pt x="508" y="191"/>
                      </a:lnTo>
                      <a:lnTo>
                        <a:pt x="504" y="200"/>
                      </a:lnTo>
                      <a:lnTo>
                        <a:pt x="504" y="202"/>
                      </a:lnTo>
                      <a:lnTo>
                        <a:pt x="497" y="215"/>
                      </a:lnTo>
                      <a:lnTo>
                        <a:pt x="497" y="219"/>
                      </a:lnTo>
                      <a:lnTo>
                        <a:pt x="493" y="221"/>
                      </a:lnTo>
                      <a:lnTo>
                        <a:pt x="484" y="226"/>
                      </a:lnTo>
                      <a:lnTo>
                        <a:pt x="479" y="229"/>
                      </a:lnTo>
                      <a:lnTo>
                        <a:pt x="479" y="237"/>
                      </a:lnTo>
                      <a:lnTo>
                        <a:pt x="475" y="238"/>
                      </a:lnTo>
                      <a:lnTo>
                        <a:pt x="471" y="236"/>
                      </a:lnTo>
                      <a:lnTo>
                        <a:pt x="459" y="233"/>
                      </a:lnTo>
                      <a:lnTo>
                        <a:pt x="459" y="236"/>
                      </a:lnTo>
                      <a:lnTo>
                        <a:pt x="448" y="232"/>
                      </a:lnTo>
                      <a:lnTo>
                        <a:pt x="448" y="237"/>
                      </a:lnTo>
                      <a:lnTo>
                        <a:pt x="451" y="240"/>
                      </a:lnTo>
                      <a:lnTo>
                        <a:pt x="450" y="250"/>
                      </a:lnTo>
                      <a:lnTo>
                        <a:pt x="440" y="250"/>
                      </a:lnTo>
                      <a:lnTo>
                        <a:pt x="446" y="254"/>
                      </a:lnTo>
                      <a:lnTo>
                        <a:pt x="448" y="258"/>
                      </a:lnTo>
                      <a:lnTo>
                        <a:pt x="451" y="259"/>
                      </a:lnTo>
                      <a:lnTo>
                        <a:pt x="449" y="263"/>
                      </a:lnTo>
                      <a:lnTo>
                        <a:pt x="454" y="264"/>
                      </a:lnTo>
                      <a:lnTo>
                        <a:pt x="454" y="274"/>
                      </a:lnTo>
                      <a:lnTo>
                        <a:pt x="457" y="276"/>
                      </a:lnTo>
                      <a:lnTo>
                        <a:pt x="454" y="276"/>
                      </a:lnTo>
                      <a:lnTo>
                        <a:pt x="453" y="287"/>
                      </a:lnTo>
                      <a:lnTo>
                        <a:pt x="454" y="292"/>
                      </a:lnTo>
                      <a:lnTo>
                        <a:pt x="462" y="297"/>
                      </a:lnTo>
                      <a:lnTo>
                        <a:pt x="470" y="304"/>
                      </a:lnTo>
                      <a:lnTo>
                        <a:pt x="474" y="309"/>
                      </a:lnTo>
                      <a:lnTo>
                        <a:pt x="483" y="310"/>
                      </a:lnTo>
                      <a:lnTo>
                        <a:pt x="484" y="313"/>
                      </a:lnTo>
                      <a:lnTo>
                        <a:pt x="488" y="315"/>
                      </a:lnTo>
                      <a:lnTo>
                        <a:pt x="480" y="322"/>
                      </a:lnTo>
                      <a:lnTo>
                        <a:pt x="478" y="325"/>
                      </a:lnTo>
                      <a:lnTo>
                        <a:pt x="475" y="326"/>
                      </a:lnTo>
                      <a:lnTo>
                        <a:pt x="472" y="334"/>
                      </a:lnTo>
                      <a:lnTo>
                        <a:pt x="480" y="340"/>
                      </a:lnTo>
                      <a:lnTo>
                        <a:pt x="491" y="346"/>
                      </a:lnTo>
                      <a:lnTo>
                        <a:pt x="493" y="350"/>
                      </a:lnTo>
                      <a:lnTo>
                        <a:pt x="495" y="348"/>
                      </a:lnTo>
                      <a:lnTo>
                        <a:pt x="497" y="350"/>
                      </a:lnTo>
                      <a:lnTo>
                        <a:pt x="495" y="352"/>
                      </a:lnTo>
                      <a:lnTo>
                        <a:pt x="499" y="363"/>
                      </a:lnTo>
                      <a:lnTo>
                        <a:pt x="497" y="367"/>
                      </a:lnTo>
                      <a:lnTo>
                        <a:pt x="500" y="372"/>
                      </a:lnTo>
                      <a:lnTo>
                        <a:pt x="497" y="376"/>
                      </a:lnTo>
                      <a:lnTo>
                        <a:pt x="497" y="380"/>
                      </a:lnTo>
                      <a:lnTo>
                        <a:pt x="509" y="386"/>
                      </a:lnTo>
                      <a:lnTo>
                        <a:pt x="510" y="395"/>
                      </a:lnTo>
                      <a:lnTo>
                        <a:pt x="529" y="407"/>
                      </a:lnTo>
                      <a:lnTo>
                        <a:pt x="531" y="415"/>
                      </a:lnTo>
                      <a:lnTo>
                        <a:pt x="535" y="414"/>
                      </a:lnTo>
                      <a:lnTo>
                        <a:pt x="544" y="423"/>
                      </a:lnTo>
                      <a:lnTo>
                        <a:pt x="543" y="435"/>
                      </a:lnTo>
                      <a:lnTo>
                        <a:pt x="547" y="439"/>
                      </a:lnTo>
                      <a:lnTo>
                        <a:pt x="547" y="441"/>
                      </a:lnTo>
                      <a:lnTo>
                        <a:pt x="549" y="441"/>
                      </a:lnTo>
                      <a:lnTo>
                        <a:pt x="549" y="444"/>
                      </a:lnTo>
                      <a:lnTo>
                        <a:pt x="552" y="446"/>
                      </a:lnTo>
                      <a:lnTo>
                        <a:pt x="561" y="452"/>
                      </a:lnTo>
                      <a:lnTo>
                        <a:pt x="565" y="453"/>
                      </a:lnTo>
                      <a:lnTo>
                        <a:pt x="572" y="457"/>
                      </a:lnTo>
                      <a:lnTo>
                        <a:pt x="572" y="458"/>
                      </a:lnTo>
                      <a:lnTo>
                        <a:pt x="570" y="462"/>
                      </a:lnTo>
                      <a:lnTo>
                        <a:pt x="572" y="467"/>
                      </a:lnTo>
                      <a:lnTo>
                        <a:pt x="566" y="470"/>
                      </a:lnTo>
                      <a:lnTo>
                        <a:pt x="569" y="477"/>
                      </a:lnTo>
                      <a:lnTo>
                        <a:pt x="566" y="479"/>
                      </a:lnTo>
                      <a:lnTo>
                        <a:pt x="561" y="483"/>
                      </a:lnTo>
                      <a:lnTo>
                        <a:pt x="551" y="487"/>
                      </a:lnTo>
                      <a:lnTo>
                        <a:pt x="551" y="490"/>
                      </a:lnTo>
                      <a:lnTo>
                        <a:pt x="546" y="495"/>
                      </a:lnTo>
                      <a:lnTo>
                        <a:pt x="546" y="499"/>
                      </a:lnTo>
                      <a:lnTo>
                        <a:pt x="543" y="504"/>
                      </a:lnTo>
                      <a:lnTo>
                        <a:pt x="543" y="517"/>
                      </a:lnTo>
                      <a:lnTo>
                        <a:pt x="536" y="528"/>
                      </a:lnTo>
                      <a:lnTo>
                        <a:pt x="529" y="532"/>
                      </a:lnTo>
                      <a:lnTo>
                        <a:pt x="535" y="538"/>
                      </a:lnTo>
                      <a:lnTo>
                        <a:pt x="535" y="541"/>
                      </a:lnTo>
                      <a:lnTo>
                        <a:pt x="526" y="546"/>
                      </a:lnTo>
                      <a:lnTo>
                        <a:pt x="522" y="541"/>
                      </a:lnTo>
                      <a:lnTo>
                        <a:pt x="522" y="535"/>
                      </a:lnTo>
                      <a:lnTo>
                        <a:pt x="519" y="537"/>
                      </a:lnTo>
                      <a:lnTo>
                        <a:pt x="508" y="532"/>
                      </a:lnTo>
                      <a:lnTo>
                        <a:pt x="495" y="534"/>
                      </a:lnTo>
                      <a:lnTo>
                        <a:pt x="487" y="539"/>
                      </a:lnTo>
                      <a:lnTo>
                        <a:pt x="483" y="545"/>
                      </a:lnTo>
                      <a:lnTo>
                        <a:pt x="480" y="547"/>
                      </a:lnTo>
                      <a:lnTo>
                        <a:pt x="471" y="555"/>
                      </a:lnTo>
                      <a:lnTo>
                        <a:pt x="465" y="562"/>
                      </a:lnTo>
                      <a:lnTo>
                        <a:pt x="462" y="563"/>
                      </a:lnTo>
                      <a:lnTo>
                        <a:pt x="454" y="562"/>
                      </a:lnTo>
                      <a:lnTo>
                        <a:pt x="448" y="562"/>
                      </a:lnTo>
                      <a:lnTo>
                        <a:pt x="433" y="550"/>
                      </a:lnTo>
                      <a:lnTo>
                        <a:pt x="421" y="552"/>
                      </a:lnTo>
                      <a:lnTo>
                        <a:pt x="423" y="550"/>
                      </a:lnTo>
                      <a:lnTo>
                        <a:pt x="427" y="549"/>
                      </a:lnTo>
                      <a:lnTo>
                        <a:pt x="423" y="537"/>
                      </a:lnTo>
                      <a:lnTo>
                        <a:pt x="417" y="529"/>
                      </a:lnTo>
                      <a:lnTo>
                        <a:pt x="407" y="518"/>
                      </a:lnTo>
                      <a:lnTo>
                        <a:pt x="400" y="515"/>
                      </a:lnTo>
                      <a:lnTo>
                        <a:pt x="399" y="515"/>
                      </a:lnTo>
                      <a:lnTo>
                        <a:pt x="387" y="501"/>
                      </a:lnTo>
                      <a:lnTo>
                        <a:pt x="382" y="496"/>
                      </a:lnTo>
                      <a:lnTo>
                        <a:pt x="372" y="496"/>
                      </a:lnTo>
                      <a:lnTo>
                        <a:pt x="366" y="499"/>
                      </a:lnTo>
                      <a:lnTo>
                        <a:pt x="356" y="496"/>
                      </a:lnTo>
                      <a:lnTo>
                        <a:pt x="351" y="490"/>
                      </a:lnTo>
                      <a:lnTo>
                        <a:pt x="348" y="484"/>
                      </a:lnTo>
                      <a:lnTo>
                        <a:pt x="343" y="479"/>
                      </a:lnTo>
                      <a:lnTo>
                        <a:pt x="334" y="475"/>
                      </a:lnTo>
                      <a:lnTo>
                        <a:pt x="329" y="475"/>
                      </a:lnTo>
                      <a:lnTo>
                        <a:pt x="319" y="467"/>
                      </a:lnTo>
                      <a:lnTo>
                        <a:pt x="330" y="458"/>
                      </a:lnTo>
                      <a:lnTo>
                        <a:pt x="330" y="444"/>
                      </a:lnTo>
                      <a:lnTo>
                        <a:pt x="334" y="435"/>
                      </a:lnTo>
                      <a:lnTo>
                        <a:pt x="344" y="428"/>
                      </a:lnTo>
                      <a:lnTo>
                        <a:pt x="347" y="419"/>
                      </a:lnTo>
                      <a:lnTo>
                        <a:pt x="346" y="414"/>
                      </a:lnTo>
                      <a:lnTo>
                        <a:pt x="329" y="381"/>
                      </a:lnTo>
                      <a:lnTo>
                        <a:pt x="321" y="359"/>
                      </a:lnTo>
                      <a:lnTo>
                        <a:pt x="314" y="346"/>
                      </a:lnTo>
                      <a:lnTo>
                        <a:pt x="302" y="329"/>
                      </a:lnTo>
                      <a:lnTo>
                        <a:pt x="296" y="322"/>
                      </a:lnTo>
                      <a:lnTo>
                        <a:pt x="279" y="309"/>
                      </a:lnTo>
                      <a:lnTo>
                        <a:pt x="272" y="312"/>
                      </a:lnTo>
                      <a:lnTo>
                        <a:pt x="266" y="315"/>
                      </a:lnTo>
                      <a:lnTo>
                        <a:pt x="263" y="321"/>
                      </a:lnTo>
                      <a:lnTo>
                        <a:pt x="259" y="325"/>
                      </a:lnTo>
                      <a:lnTo>
                        <a:pt x="245" y="319"/>
                      </a:lnTo>
                      <a:lnTo>
                        <a:pt x="242" y="319"/>
                      </a:lnTo>
                      <a:lnTo>
                        <a:pt x="237" y="325"/>
                      </a:lnTo>
                      <a:lnTo>
                        <a:pt x="228" y="331"/>
                      </a:lnTo>
                      <a:lnTo>
                        <a:pt x="223" y="332"/>
                      </a:lnTo>
                      <a:lnTo>
                        <a:pt x="217" y="332"/>
                      </a:lnTo>
                      <a:lnTo>
                        <a:pt x="216" y="334"/>
                      </a:lnTo>
                      <a:lnTo>
                        <a:pt x="206" y="329"/>
                      </a:lnTo>
                      <a:lnTo>
                        <a:pt x="198" y="330"/>
                      </a:lnTo>
                      <a:lnTo>
                        <a:pt x="193" y="331"/>
                      </a:lnTo>
                      <a:lnTo>
                        <a:pt x="185" y="334"/>
                      </a:lnTo>
                      <a:lnTo>
                        <a:pt x="181" y="339"/>
                      </a:lnTo>
                      <a:lnTo>
                        <a:pt x="177" y="340"/>
                      </a:lnTo>
                      <a:lnTo>
                        <a:pt x="164" y="346"/>
                      </a:lnTo>
                      <a:lnTo>
                        <a:pt x="160" y="350"/>
                      </a:lnTo>
                      <a:lnTo>
                        <a:pt x="159" y="343"/>
                      </a:lnTo>
                      <a:lnTo>
                        <a:pt x="163" y="330"/>
                      </a:lnTo>
                      <a:lnTo>
                        <a:pt x="164" y="329"/>
                      </a:lnTo>
                      <a:lnTo>
                        <a:pt x="165" y="325"/>
                      </a:lnTo>
                      <a:lnTo>
                        <a:pt x="173" y="326"/>
                      </a:lnTo>
                      <a:lnTo>
                        <a:pt x="176" y="325"/>
                      </a:lnTo>
                      <a:lnTo>
                        <a:pt x="180" y="323"/>
                      </a:lnTo>
                      <a:lnTo>
                        <a:pt x="181" y="322"/>
                      </a:lnTo>
                      <a:lnTo>
                        <a:pt x="181" y="318"/>
                      </a:lnTo>
                      <a:lnTo>
                        <a:pt x="183" y="314"/>
                      </a:lnTo>
                      <a:lnTo>
                        <a:pt x="191" y="308"/>
                      </a:lnTo>
                      <a:lnTo>
                        <a:pt x="200" y="302"/>
                      </a:lnTo>
                      <a:lnTo>
                        <a:pt x="198" y="289"/>
                      </a:lnTo>
                      <a:lnTo>
                        <a:pt x="193" y="281"/>
                      </a:lnTo>
                      <a:lnTo>
                        <a:pt x="186" y="281"/>
                      </a:lnTo>
                      <a:lnTo>
                        <a:pt x="182" y="280"/>
                      </a:lnTo>
                      <a:lnTo>
                        <a:pt x="166" y="267"/>
                      </a:lnTo>
                      <a:lnTo>
                        <a:pt x="163" y="262"/>
                      </a:lnTo>
                      <a:lnTo>
                        <a:pt x="159" y="254"/>
                      </a:lnTo>
                      <a:lnTo>
                        <a:pt x="156" y="257"/>
                      </a:lnTo>
                      <a:lnTo>
                        <a:pt x="149" y="250"/>
                      </a:lnTo>
                      <a:lnTo>
                        <a:pt x="148" y="250"/>
                      </a:lnTo>
                      <a:lnTo>
                        <a:pt x="148" y="249"/>
                      </a:lnTo>
                      <a:lnTo>
                        <a:pt x="144" y="249"/>
                      </a:lnTo>
                      <a:lnTo>
                        <a:pt x="144" y="247"/>
                      </a:lnTo>
                      <a:lnTo>
                        <a:pt x="143" y="249"/>
                      </a:lnTo>
                      <a:lnTo>
                        <a:pt x="142" y="247"/>
                      </a:lnTo>
                      <a:lnTo>
                        <a:pt x="138" y="251"/>
                      </a:lnTo>
                      <a:lnTo>
                        <a:pt x="133" y="251"/>
                      </a:lnTo>
                      <a:lnTo>
                        <a:pt x="129" y="254"/>
                      </a:lnTo>
                      <a:lnTo>
                        <a:pt x="125" y="258"/>
                      </a:lnTo>
                      <a:lnTo>
                        <a:pt x="125" y="262"/>
                      </a:lnTo>
                      <a:lnTo>
                        <a:pt x="119" y="264"/>
                      </a:lnTo>
                      <a:lnTo>
                        <a:pt x="118" y="263"/>
                      </a:lnTo>
                      <a:lnTo>
                        <a:pt x="113" y="263"/>
                      </a:lnTo>
                      <a:lnTo>
                        <a:pt x="114" y="262"/>
                      </a:lnTo>
                      <a:lnTo>
                        <a:pt x="113" y="258"/>
                      </a:lnTo>
                      <a:lnTo>
                        <a:pt x="112" y="257"/>
                      </a:lnTo>
                      <a:lnTo>
                        <a:pt x="100" y="254"/>
                      </a:lnTo>
                      <a:lnTo>
                        <a:pt x="100" y="253"/>
                      </a:lnTo>
                      <a:lnTo>
                        <a:pt x="89" y="253"/>
                      </a:lnTo>
                      <a:lnTo>
                        <a:pt x="89" y="258"/>
                      </a:lnTo>
                      <a:lnTo>
                        <a:pt x="91" y="267"/>
                      </a:lnTo>
                      <a:lnTo>
                        <a:pt x="89" y="268"/>
                      </a:lnTo>
                      <a:lnTo>
                        <a:pt x="92" y="271"/>
                      </a:lnTo>
                      <a:lnTo>
                        <a:pt x="84" y="267"/>
                      </a:lnTo>
                      <a:lnTo>
                        <a:pt x="83" y="268"/>
                      </a:lnTo>
                      <a:lnTo>
                        <a:pt x="79" y="263"/>
                      </a:lnTo>
                      <a:lnTo>
                        <a:pt x="80" y="259"/>
                      </a:lnTo>
                      <a:lnTo>
                        <a:pt x="80" y="247"/>
                      </a:lnTo>
                      <a:lnTo>
                        <a:pt x="79" y="233"/>
                      </a:lnTo>
                      <a:lnTo>
                        <a:pt x="76" y="226"/>
                      </a:lnTo>
                      <a:lnTo>
                        <a:pt x="63" y="202"/>
                      </a:lnTo>
                      <a:lnTo>
                        <a:pt x="48" y="182"/>
                      </a:lnTo>
                      <a:lnTo>
                        <a:pt x="40" y="161"/>
                      </a:lnTo>
                      <a:lnTo>
                        <a:pt x="27" y="137"/>
                      </a:lnTo>
                      <a:lnTo>
                        <a:pt x="23" y="130"/>
                      </a:lnTo>
                      <a:lnTo>
                        <a:pt x="16" y="122"/>
                      </a:lnTo>
                      <a:lnTo>
                        <a:pt x="0" y="106"/>
                      </a:lnTo>
                      <a:lnTo>
                        <a:pt x="4" y="98"/>
                      </a:lnTo>
                      <a:lnTo>
                        <a:pt x="12" y="97"/>
                      </a:lnTo>
                      <a:lnTo>
                        <a:pt x="17" y="97"/>
                      </a:lnTo>
                      <a:lnTo>
                        <a:pt x="20" y="94"/>
                      </a:lnTo>
                      <a:lnTo>
                        <a:pt x="20" y="92"/>
                      </a:lnTo>
                      <a:lnTo>
                        <a:pt x="23" y="92"/>
                      </a:lnTo>
                      <a:lnTo>
                        <a:pt x="19" y="88"/>
                      </a:lnTo>
                      <a:lnTo>
                        <a:pt x="19" y="84"/>
                      </a:lnTo>
                      <a:lnTo>
                        <a:pt x="27" y="81"/>
                      </a:lnTo>
                      <a:lnTo>
                        <a:pt x="29" y="81"/>
                      </a:lnTo>
                      <a:lnTo>
                        <a:pt x="37" y="77"/>
                      </a:lnTo>
                      <a:lnTo>
                        <a:pt x="37" y="71"/>
                      </a:lnTo>
                      <a:lnTo>
                        <a:pt x="32" y="63"/>
                      </a:lnTo>
                      <a:lnTo>
                        <a:pt x="32" y="50"/>
                      </a:lnTo>
                      <a:lnTo>
                        <a:pt x="36" y="44"/>
                      </a:lnTo>
                      <a:lnTo>
                        <a:pt x="32" y="42"/>
                      </a:lnTo>
                      <a:lnTo>
                        <a:pt x="31" y="39"/>
                      </a:lnTo>
                      <a:lnTo>
                        <a:pt x="29" y="35"/>
                      </a:lnTo>
                      <a:lnTo>
                        <a:pt x="29" y="34"/>
                      </a:lnTo>
                      <a:lnTo>
                        <a:pt x="37" y="30"/>
                      </a:lnTo>
                      <a:lnTo>
                        <a:pt x="41" y="30"/>
                      </a:lnTo>
                      <a:lnTo>
                        <a:pt x="48" y="25"/>
                      </a:lnTo>
                      <a:lnTo>
                        <a:pt x="58" y="16"/>
                      </a:lnTo>
                      <a:lnTo>
                        <a:pt x="61" y="16"/>
                      </a:lnTo>
                      <a:lnTo>
                        <a:pt x="70" y="22"/>
                      </a:lnTo>
                      <a:lnTo>
                        <a:pt x="70" y="25"/>
                      </a:lnTo>
                      <a:lnTo>
                        <a:pt x="67" y="29"/>
                      </a:lnTo>
                      <a:lnTo>
                        <a:pt x="76" y="35"/>
                      </a:lnTo>
                      <a:lnTo>
                        <a:pt x="79" y="43"/>
                      </a:lnTo>
                      <a:lnTo>
                        <a:pt x="92" y="40"/>
                      </a:lnTo>
                      <a:lnTo>
                        <a:pt x="99" y="44"/>
                      </a:lnTo>
                      <a:lnTo>
                        <a:pt x="100" y="44"/>
                      </a:lnTo>
                      <a:lnTo>
                        <a:pt x="99" y="42"/>
                      </a:lnTo>
                      <a:lnTo>
                        <a:pt x="97" y="33"/>
                      </a:lnTo>
                      <a:lnTo>
                        <a:pt x="89" y="22"/>
                      </a:lnTo>
                      <a:lnTo>
                        <a:pt x="92" y="17"/>
                      </a:lnTo>
                      <a:lnTo>
                        <a:pt x="91" y="17"/>
                      </a:lnTo>
                      <a:lnTo>
                        <a:pt x="97" y="9"/>
                      </a:lnTo>
                      <a:lnTo>
                        <a:pt x="100" y="2"/>
                      </a:lnTo>
                      <a:lnTo>
                        <a:pt x="102"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2">
                        <a:lumMod val="50000"/>
                      </a:schemeClr>
                    </a:solidFill>
                    <a:effectLst/>
                    <a:uLnTx/>
                    <a:uFillTx/>
                    <a:latin typeface="Calibri"/>
                    <a:ea typeface="+mn-ea"/>
                    <a:cs typeface="+mn-cs"/>
                  </a:endParaRPr>
                </a:p>
              </p:txBody>
            </p:sp>
            <p:sp>
              <p:nvSpPr>
                <p:cNvPr id="97" name="Freeform 63">
                  <a:extLst>
                    <a:ext uri="{FF2B5EF4-FFF2-40B4-BE49-F238E27FC236}">
                      <a16:creationId xmlns:a16="http://schemas.microsoft.com/office/drawing/2014/main" id="{E95A9313-07DF-4A81-A689-A2BF98E0F093}"/>
                    </a:ext>
                  </a:extLst>
                </p:cNvPr>
                <p:cNvSpPr>
                  <a:spLocks/>
                </p:cNvSpPr>
                <p:nvPr/>
              </p:nvSpPr>
              <p:spPr bwMode="auto">
                <a:xfrm>
                  <a:off x="6984576" y="1905407"/>
                  <a:ext cx="436666" cy="339345"/>
                </a:xfrm>
                <a:custGeom>
                  <a:avLst/>
                  <a:gdLst/>
                  <a:ahLst/>
                  <a:cxnLst>
                    <a:cxn ang="0">
                      <a:pos x="297" y="28"/>
                    </a:cxn>
                    <a:cxn ang="0">
                      <a:pos x="336" y="55"/>
                    </a:cxn>
                    <a:cxn ang="0">
                      <a:pos x="326" y="90"/>
                    </a:cxn>
                    <a:cxn ang="0">
                      <a:pos x="326" y="111"/>
                    </a:cxn>
                    <a:cxn ang="0">
                      <a:pos x="331" y="131"/>
                    </a:cxn>
                    <a:cxn ang="0">
                      <a:pos x="327" y="144"/>
                    </a:cxn>
                    <a:cxn ang="0">
                      <a:pos x="310" y="156"/>
                    </a:cxn>
                    <a:cxn ang="0">
                      <a:pos x="299" y="169"/>
                    </a:cxn>
                    <a:cxn ang="0">
                      <a:pos x="277" y="169"/>
                    </a:cxn>
                    <a:cxn ang="0">
                      <a:pos x="281" y="204"/>
                    </a:cxn>
                    <a:cxn ang="0">
                      <a:pos x="290" y="225"/>
                    </a:cxn>
                    <a:cxn ang="0">
                      <a:pos x="258" y="241"/>
                    </a:cxn>
                    <a:cxn ang="0">
                      <a:pos x="232" y="245"/>
                    </a:cxn>
                    <a:cxn ang="0">
                      <a:pos x="204" y="248"/>
                    </a:cxn>
                    <a:cxn ang="0">
                      <a:pos x="186" y="265"/>
                    </a:cxn>
                    <a:cxn ang="0">
                      <a:pos x="171" y="258"/>
                    </a:cxn>
                    <a:cxn ang="0">
                      <a:pos x="150" y="248"/>
                    </a:cxn>
                    <a:cxn ang="0">
                      <a:pos x="132" y="236"/>
                    </a:cxn>
                    <a:cxn ang="0">
                      <a:pos x="111" y="232"/>
                    </a:cxn>
                    <a:cxn ang="0">
                      <a:pos x="89" y="220"/>
                    </a:cxn>
                    <a:cxn ang="0">
                      <a:pos x="66" y="213"/>
                    </a:cxn>
                    <a:cxn ang="0">
                      <a:pos x="47" y="220"/>
                    </a:cxn>
                    <a:cxn ang="0">
                      <a:pos x="47" y="244"/>
                    </a:cxn>
                    <a:cxn ang="0">
                      <a:pos x="42" y="251"/>
                    </a:cxn>
                    <a:cxn ang="0">
                      <a:pos x="20" y="236"/>
                    </a:cxn>
                    <a:cxn ang="0">
                      <a:pos x="9" y="216"/>
                    </a:cxn>
                    <a:cxn ang="0">
                      <a:pos x="18" y="199"/>
                    </a:cxn>
                    <a:cxn ang="0">
                      <a:pos x="17" y="183"/>
                    </a:cxn>
                    <a:cxn ang="0">
                      <a:pos x="16" y="162"/>
                    </a:cxn>
                    <a:cxn ang="0">
                      <a:pos x="11" y="141"/>
                    </a:cxn>
                    <a:cxn ang="0">
                      <a:pos x="32" y="132"/>
                    </a:cxn>
                    <a:cxn ang="0">
                      <a:pos x="51" y="128"/>
                    </a:cxn>
                    <a:cxn ang="0">
                      <a:pos x="63" y="121"/>
                    </a:cxn>
                    <a:cxn ang="0">
                      <a:pos x="73" y="117"/>
                    </a:cxn>
                    <a:cxn ang="0">
                      <a:pos x="59" y="92"/>
                    </a:cxn>
                    <a:cxn ang="0">
                      <a:pos x="72" y="86"/>
                    </a:cxn>
                    <a:cxn ang="0">
                      <a:pos x="81" y="73"/>
                    </a:cxn>
                    <a:cxn ang="0">
                      <a:pos x="102" y="66"/>
                    </a:cxn>
                    <a:cxn ang="0">
                      <a:pos x="116" y="80"/>
                    </a:cxn>
                    <a:cxn ang="0">
                      <a:pos x="127" y="76"/>
                    </a:cxn>
                    <a:cxn ang="0">
                      <a:pos x="143" y="90"/>
                    </a:cxn>
                    <a:cxn ang="0">
                      <a:pos x="145" y="117"/>
                    </a:cxn>
                    <a:cxn ang="0">
                      <a:pos x="165" y="107"/>
                    </a:cxn>
                    <a:cxn ang="0">
                      <a:pos x="177" y="93"/>
                    </a:cxn>
                    <a:cxn ang="0">
                      <a:pos x="188" y="69"/>
                    </a:cxn>
                    <a:cxn ang="0">
                      <a:pos x="203" y="59"/>
                    </a:cxn>
                    <a:cxn ang="0">
                      <a:pos x="216" y="30"/>
                    </a:cxn>
                    <a:cxn ang="0">
                      <a:pos x="234" y="13"/>
                    </a:cxn>
                  </a:cxnLst>
                  <a:rect l="0" t="0" r="r" b="b"/>
                  <a:pathLst>
                    <a:path w="341" h="265">
                      <a:moveTo>
                        <a:pt x="235" y="0"/>
                      </a:moveTo>
                      <a:lnTo>
                        <a:pt x="249" y="9"/>
                      </a:lnTo>
                      <a:lnTo>
                        <a:pt x="268" y="20"/>
                      </a:lnTo>
                      <a:lnTo>
                        <a:pt x="297" y="28"/>
                      </a:lnTo>
                      <a:lnTo>
                        <a:pt x="297" y="30"/>
                      </a:lnTo>
                      <a:lnTo>
                        <a:pt x="305" y="35"/>
                      </a:lnTo>
                      <a:lnTo>
                        <a:pt x="319" y="50"/>
                      </a:lnTo>
                      <a:lnTo>
                        <a:pt x="336" y="55"/>
                      </a:lnTo>
                      <a:lnTo>
                        <a:pt x="335" y="58"/>
                      </a:lnTo>
                      <a:lnTo>
                        <a:pt x="336" y="72"/>
                      </a:lnTo>
                      <a:lnTo>
                        <a:pt x="330" y="81"/>
                      </a:lnTo>
                      <a:lnTo>
                        <a:pt x="326" y="90"/>
                      </a:lnTo>
                      <a:lnTo>
                        <a:pt x="326" y="92"/>
                      </a:lnTo>
                      <a:lnTo>
                        <a:pt x="328" y="98"/>
                      </a:lnTo>
                      <a:lnTo>
                        <a:pt x="327" y="107"/>
                      </a:lnTo>
                      <a:lnTo>
                        <a:pt x="326" y="111"/>
                      </a:lnTo>
                      <a:lnTo>
                        <a:pt x="326" y="114"/>
                      </a:lnTo>
                      <a:lnTo>
                        <a:pt x="330" y="121"/>
                      </a:lnTo>
                      <a:lnTo>
                        <a:pt x="326" y="121"/>
                      </a:lnTo>
                      <a:lnTo>
                        <a:pt x="331" y="131"/>
                      </a:lnTo>
                      <a:lnTo>
                        <a:pt x="340" y="135"/>
                      </a:lnTo>
                      <a:lnTo>
                        <a:pt x="341" y="138"/>
                      </a:lnTo>
                      <a:lnTo>
                        <a:pt x="331" y="141"/>
                      </a:lnTo>
                      <a:lnTo>
                        <a:pt x="327" y="144"/>
                      </a:lnTo>
                      <a:lnTo>
                        <a:pt x="326" y="149"/>
                      </a:lnTo>
                      <a:lnTo>
                        <a:pt x="322" y="148"/>
                      </a:lnTo>
                      <a:lnTo>
                        <a:pt x="322" y="151"/>
                      </a:lnTo>
                      <a:lnTo>
                        <a:pt x="310" y="156"/>
                      </a:lnTo>
                      <a:lnTo>
                        <a:pt x="309" y="162"/>
                      </a:lnTo>
                      <a:lnTo>
                        <a:pt x="306" y="162"/>
                      </a:lnTo>
                      <a:lnTo>
                        <a:pt x="305" y="169"/>
                      </a:lnTo>
                      <a:lnTo>
                        <a:pt x="299" y="169"/>
                      </a:lnTo>
                      <a:lnTo>
                        <a:pt x="294" y="164"/>
                      </a:lnTo>
                      <a:lnTo>
                        <a:pt x="286" y="160"/>
                      </a:lnTo>
                      <a:lnTo>
                        <a:pt x="284" y="161"/>
                      </a:lnTo>
                      <a:lnTo>
                        <a:pt x="277" y="169"/>
                      </a:lnTo>
                      <a:lnTo>
                        <a:pt x="281" y="173"/>
                      </a:lnTo>
                      <a:lnTo>
                        <a:pt x="281" y="189"/>
                      </a:lnTo>
                      <a:lnTo>
                        <a:pt x="279" y="196"/>
                      </a:lnTo>
                      <a:lnTo>
                        <a:pt x="281" y="204"/>
                      </a:lnTo>
                      <a:lnTo>
                        <a:pt x="286" y="206"/>
                      </a:lnTo>
                      <a:lnTo>
                        <a:pt x="298" y="217"/>
                      </a:lnTo>
                      <a:lnTo>
                        <a:pt x="293" y="221"/>
                      </a:lnTo>
                      <a:lnTo>
                        <a:pt x="290" y="225"/>
                      </a:lnTo>
                      <a:lnTo>
                        <a:pt x="284" y="228"/>
                      </a:lnTo>
                      <a:lnTo>
                        <a:pt x="267" y="233"/>
                      </a:lnTo>
                      <a:lnTo>
                        <a:pt x="260" y="240"/>
                      </a:lnTo>
                      <a:lnTo>
                        <a:pt x="258" y="241"/>
                      </a:lnTo>
                      <a:lnTo>
                        <a:pt x="256" y="242"/>
                      </a:lnTo>
                      <a:lnTo>
                        <a:pt x="238" y="232"/>
                      </a:lnTo>
                      <a:lnTo>
                        <a:pt x="234" y="234"/>
                      </a:lnTo>
                      <a:lnTo>
                        <a:pt x="232" y="245"/>
                      </a:lnTo>
                      <a:lnTo>
                        <a:pt x="229" y="245"/>
                      </a:lnTo>
                      <a:lnTo>
                        <a:pt x="216" y="251"/>
                      </a:lnTo>
                      <a:lnTo>
                        <a:pt x="213" y="246"/>
                      </a:lnTo>
                      <a:lnTo>
                        <a:pt x="204" y="248"/>
                      </a:lnTo>
                      <a:lnTo>
                        <a:pt x="203" y="254"/>
                      </a:lnTo>
                      <a:lnTo>
                        <a:pt x="201" y="253"/>
                      </a:lnTo>
                      <a:lnTo>
                        <a:pt x="188" y="263"/>
                      </a:lnTo>
                      <a:lnTo>
                        <a:pt x="186" y="265"/>
                      </a:lnTo>
                      <a:lnTo>
                        <a:pt x="182" y="262"/>
                      </a:lnTo>
                      <a:lnTo>
                        <a:pt x="182" y="261"/>
                      </a:lnTo>
                      <a:lnTo>
                        <a:pt x="175" y="254"/>
                      </a:lnTo>
                      <a:lnTo>
                        <a:pt x="171" y="258"/>
                      </a:lnTo>
                      <a:lnTo>
                        <a:pt x="165" y="257"/>
                      </a:lnTo>
                      <a:lnTo>
                        <a:pt x="157" y="257"/>
                      </a:lnTo>
                      <a:lnTo>
                        <a:pt x="152" y="250"/>
                      </a:lnTo>
                      <a:lnTo>
                        <a:pt x="150" y="248"/>
                      </a:lnTo>
                      <a:lnTo>
                        <a:pt x="150" y="244"/>
                      </a:lnTo>
                      <a:lnTo>
                        <a:pt x="144" y="241"/>
                      </a:lnTo>
                      <a:lnTo>
                        <a:pt x="136" y="240"/>
                      </a:lnTo>
                      <a:lnTo>
                        <a:pt x="132" y="236"/>
                      </a:lnTo>
                      <a:lnTo>
                        <a:pt x="130" y="237"/>
                      </a:lnTo>
                      <a:lnTo>
                        <a:pt x="123" y="234"/>
                      </a:lnTo>
                      <a:lnTo>
                        <a:pt x="115" y="233"/>
                      </a:lnTo>
                      <a:lnTo>
                        <a:pt x="111" y="232"/>
                      </a:lnTo>
                      <a:lnTo>
                        <a:pt x="96" y="224"/>
                      </a:lnTo>
                      <a:lnTo>
                        <a:pt x="98" y="221"/>
                      </a:lnTo>
                      <a:lnTo>
                        <a:pt x="94" y="220"/>
                      </a:lnTo>
                      <a:lnTo>
                        <a:pt x="89" y="220"/>
                      </a:lnTo>
                      <a:lnTo>
                        <a:pt x="84" y="216"/>
                      </a:lnTo>
                      <a:lnTo>
                        <a:pt x="79" y="215"/>
                      </a:lnTo>
                      <a:lnTo>
                        <a:pt x="72" y="213"/>
                      </a:lnTo>
                      <a:lnTo>
                        <a:pt x="66" y="213"/>
                      </a:lnTo>
                      <a:lnTo>
                        <a:pt x="63" y="221"/>
                      </a:lnTo>
                      <a:lnTo>
                        <a:pt x="52" y="211"/>
                      </a:lnTo>
                      <a:lnTo>
                        <a:pt x="50" y="213"/>
                      </a:lnTo>
                      <a:lnTo>
                        <a:pt x="47" y="220"/>
                      </a:lnTo>
                      <a:lnTo>
                        <a:pt x="41" y="228"/>
                      </a:lnTo>
                      <a:lnTo>
                        <a:pt x="42" y="228"/>
                      </a:lnTo>
                      <a:lnTo>
                        <a:pt x="39" y="233"/>
                      </a:lnTo>
                      <a:lnTo>
                        <a:pt x="47" y="244"/>
                      </a:lnTo>
                      <a:lnTo>
                        <a:pt x="49" y="253"/>
                      </a:lnTo>
                      <a:lnTo>
                        <a:pt x="50" y="255"/>
                      </a:lnTo>
                      <a:lnTo>
                        <a:pt x="49" y="255"/>
                      </a:lnTo>
                      <a:lnTo>
                        <a:pt x="42" y="251"/>
                      </a:lnTo>
                      <a:lnTo>
                        <a:pt x="29" y="254"/>
                      </a:lnTo>
                      <a:lnTo>
                        <a:pt x="26" y="246"/>
                      </a:lnTo>
                      <a:lnTo>
                        <a:pt x="17" y="240"/>
                      </a:lnTo>
                      <a:lnTo>
                        <a:pt x="20" y="236"/>
                      </a:lnTo>
                      <a:lnTo>
                        <a:pt x="20" y="233"/>
                      </a:lnTo>
                      <a:lnTo>
                        <a:pt x="11" y="227"/>
                      </a:lnTo>
                      <a:lnTo>
                        <a:pt x="16" y="220"/>
                      </a:lnTo>
                      <a:lnTo>
                        <a:pt x="9" y="216"/>
                      </a:lnTo>
                      <a:lnTo>
                        <a:pt x="16" y="210"/>
                      </a:lnTo>
                      <a:lnTo>
                        <a:pt x="22" y="206"/>
                      </a:lnTo>
                      <a:lnTo>
                        <a:pt x="24" y="204"/>
                      </a:lnTo>
                      <a:lnTo>
                        <a:pt x="18" y="199"/>
                      </a:lnTo>
                      <a:lnTo>
                        <a:pt x="22" y="196"/>
                      </a:lnTo>
                      <a:lnTo>
                        <a:pt x="24" y="193"/>
                      </a:lnTo>
                      <a:lnTo>
                        <a:pt x="18" y="189"/>
                      </a:lnTo>
                      <a:lnTo>
                        <a:pt x="17" y="183"/>
                      </a:lnTo>
                      <a:lnTo>
                        <a:pt x="20" y="181"/>
                      </a:lnTo>
                      <a:lnTo>
                        <a:pt x="18" y="170"/>
                      </a:lnTo>
                      <a:lnTo>
                        <a:pt x="17" y="169"/>
                      </a:lnTo>
                      <a:lnTo>
                        <a:pt x="16" y="162"/>
                      </a:lnTo>
                      <a:lnTo>
                        <a:pt x="13" y="156"/>
                      </a:lnTo>
                      <a:lnTo>
                        <a:pt x="11" y="152"/>
                      </a:lnTo>
                      <a:lnTo>
                        <a:pt x="0" y="143"/>
                      </a:lnTo>
                      <a:lnTo>
                        <a:pt x="11" y="141"/>
                      </a:lnTo>
                      <a:lnTo>
                        <a:pt x="22" y="145"/>
                      </a:lnTo>
                      <a:lnTo>
                        <a:pt x="24" y="139"/>
                      </a:lnTo>
                      <a:lnTo>
                        <a:pt x="32" y="139"/>
                      </a:lnTo>
                      <a:lnTo>
                        <a:pt x="32" y="132"/>
                      </a:lnTo>
                      <a:lnTo>
                        <a:pt x="37" y="124"/>
                      </a:lnTo>
                      <a:lnTo>
                        <a:pt x="43" y="124"/>
                      </a:lnTo>
                      <a:lnTo>
                        <a:pt x="49" y="138"/>
                      </a:lnTo>
                      <a:lnTo>
                        <a:pt x="51" y="128"/>
                      </a:lnTo>
                      <a:lnTo>
                        <a:pt x="50" y="127"/>
                      </a:lnTo>
                      <a:lnTo>
                        <a:pt x="51" y="122"/>
                      </a:lnTo>
                      <a:lnTo>
                        <a:pt x="55" y="123"/>
                      </a:lnTo>
                      <a:lnTo>
                        <a:pt x="63" y="121"/>
                      </a:lnTo>
                      <a:lnTo>
                        <a:pt x="64" y="114"/>
                      </a:lnTo>
                      <a:lnTo>
                        <a:pt x="68" y="121"/>
                      </a:lnTo>
                      <a:lnTo>
                        <a:pt x="71" y="122"/>
                      </a:lnTo>
                      <a:lnTo>
                        <a:pt x="73" y="117"/>
                      </a:lnTo>
                      <a:lnTo>
                        <a:pt x="72" y="111"/>
                      </a:lnTo>
                      <a:lnTo>
                        <a:pt x="68" y="111"/>
                      </a:lnTo>
                      <a:lnTo>
                        <a:pt x="64" y="106"/>
                      </a:lnTo>
                      <a:lnTo>
                        <a:pt x="59" y="92"/>
                      </a:lnTo>
                      <a:lnTo>
                        <a:pt x="60" y="88"/>
                      </a:lnTo>
                      <a:lnTo>
                        <a:pt x="63" y="86"/>
                      </a:lnTo>
                      <a:lnTo>
                        <a:pt x="69" y="85"/>
                      </a:lnTo>
                      <a:lnTo>
                        <a:pt x="72" y="86"/>
                      </a:lnTo>
                      <a:lnTo>
                        <a:pt x="73" y="83"/>
                      </a:lnTo>
                      <a:lnTo>
                        <a:pt x="79" y="83"/>
                      </a:lnTo>
                      <a:lnTo>
                        <a:pt x="81" y="77"/>
                      </a:lnTo>
                      <a:lnTo>
                        <a:pt x="81" y="73"/>
                      </a:lnTo>
                      <a:lnTo>
                        <a:pt x="88" y="68"/>
                      </a:lnTo>
                      <a:lnTo>
                        <a:pt x="96" y="62"/>
                      </a:lnTo>
                      <a:lnTo>
                        <a:pt x="98" y="60"/>
                      </a:lnTo>
                      <a:lnTo>
                        <a:pt x="102" y="66"/>
                      </a:lnTo>
                      <a:lnTo>
                        <a:pt x="102" y="68"/>
                      </a:lnTo>
                      <a:lnTo>
                        <a:pt x="109" y="67"/>
                      </a:lnTo>
                      <a:lnTo>
                        <a:pt x="113" y="79"/>
                      </a:lnTo>
                      <a:lnTo>
                        <a:pt x="116" y="80"/>
                      </a:lnTo>
                      <a:lnTo>
                        <a:pt x="119" y="73"/>
                      </a:lnTo>
                      <a:lnTo>
                        <a:pt x="123" y="72"/>
                      </a:lnTo>
                      <a:lnTo>
                        <a:pt x="123" y="77"/>
                      </a:lnTo>
                      <a:lnTo>
                        <a:pt x="127" y="76"/>
                      </a:lnTo>
                      <a:lnTo>
                        <a:pt x="136" y="81"/>
                      </a:lnTo>
                      <a:lnTo>
                        <a:pt x="137" y="88"/>
                      </a:lnTo>
                      <a:lnTo>
                        <a:pt x="141" y="86"/>
                      </a:lnTo>
                      <a:lnTo>
                        <a:pt x="143" y="90"/>
                      </a:lnTo>
                      <a:lnTo>
                        <a:pt x="144" y="96"/>
                      </a:lnTo>
                      <a:lnTo>
                        <a:pt x="145" y="103"/>
                      </a:lnTo>
                      <a:lnTo>
                        <a:pt x="148" y="111"/>
                      </a:lnTo>
                      <a:lnTo>
                        <a:pt x="145" y="117"/>
                      </a:lnTo>
                      <a:lnTo>
                        <a:pt x="150" y="117"/>
                      </a:lnTo>
                      <a:lnTo>
                        <a:pt x="153" y="118"/>
                      </a:lnTo>
                      <a:lnTo>
                        <a:pt x="160" y="111"/>
                      </a:lnTo>
                      <a:lnTo>
                        <a:pt x="165" y="107"/>
                      </a:lnTo>
                      <a:lnTo>
                        <a:pt x="165" y="102"/>
                      </a:lnTo>
                      <a:lnTo>
                        <a:pt x="170" y="98"/>
                      </a:lnTo>
                      <a:lnTo>
                        <a:pt x="177" y="96"/>
                      </a:lnTo>
                      <a:lnTo>
                        <a:pt x="177" y="93"/>
                      </a:lnTo>
                      <a:lnTo>
                        <a:pt x="183" y="85"/>
                      </a:lnTo>
                      <a:lnTo>
                        <a:pt x="186" y="76"/>
                      </a:lnTo>
                      <a:lnTo>
                        <a:pt x="188" y="71"/>
                      </a:lnTo>
                      <a:lnTo>
                        <a:pt x="188" y="69"/>
                      </a:lnTo>
                      <a:lnTo>
                        <a:pt x="191" y="68"/>
                      </a:lnTo>
                      <a:lnTo>
                        <a:pt x="196" y="62"/>
                      </a:lnTo>
                      <a:lnTo>
                        <a:pt x="199" y="63"/>
                      </a:lnTo>
                      <a:lnTo>
                        <a:pt x="203" y="59"/>
                      </a:lnTo>
                      <a:lnTo>
                        <a:pt x="203" y="55"/>
                      </a:lnTo>
                      <a:lnTo>
                        <a:pt x="205" y="46"/>
                      </a:lnTo>
                      <a:lnTo>
                        <a:pt x="213" y="35"/>
                      </a:lnTo>
                      <a:lnTo>
                        <a:pt x="216" y="30"/>
                      </a:lnTo>
                      <a:lnTo>
                        <a:pt x="221" y="28"/>
                      </a:lnTo>
                      <a:lnTo>
                        <a:pt x="228" y="21"/>
                      </a:lnTo>
                      <a:lnTo>
                        <a:pt x="235" y="17"/>
                      </a:lnTo>
                      <a:lnTo>
                        <a:pt x="234" y="13"/>
                      </a:lnTo>
                      <a:lnTo>
                        <a:pt x="232" y="11"/>
                      </a:lnTo>
                      <a:lnTo>
                        <a:pt x="23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2">
                        <a:lumMod val="50000"/>
                      </a:schemeClr>
                    </a:solidFill>
                    <a:effectLst/>
                    <a:uLnTx/>
                    <a:uFillTx/>
                    <a:latin typeface="Calibri"/>
                    <a:ea typeface="+mn-ea"/>
                    <a:cs typeface="+mn-cs"/>
                  </a:endParaRPr>
                </a:p>
              </p:txBody>
            </p:sp>
          </p:grpSp>
          <p:sp>
            <p:nvSpPr>
              <p:cNvPr id="92" name="Freeform 64">
                <a:extLst>
                  <a:ext uri="{FF2B5EF4-FFF2-40B4-BE49-F238E27FC236}">
                    <a16:creationId xmlns:a16="http://schemas.microsoft.com/office/drawing/2014/main" id="{A1356C3D-3A13-4924-A393-F06AC231258F}"/>
                  </a:ext>
                </a:extLst>
              </p:cNvPr>
              <p:cNvSpPr>
                <a:spLocks noEditPoints="1"/>
              </p:cNvSpPr>
              <p:nvPr/>
            </p:nvSpPr>
            <p:spPr bwMode="auto">
              <a:xfrm>
                <a:off x="5119545" y="890064"/>
                <a:ext cx="365866" cy="327874"/>
              </a:xfrm>
              <a:custGeom>
                <a:avLst/>
                <a:gdLst/>
                <a:ahLst/>
                <a:cxnLst>
                  <a:cxn ang="0">
                    <a:pos x="254" y="21"/>
                  </a:cxn>
                  <a:cxn ang="0">
                    <a:pos x="285" y="89"/>
                  </a:cxn>
                  <a:cxn ang="0">
                    <a:pos x="336" y="158"/>
                  </a:cxn>
                  <a:cxn ang="0">
                    <a:pos x="387" y="202"/>
                  </a:cxn>
                  <a:cxn ang="0">
                    <a:pos x="413" y="233"/>
                  </a:cxn>
                  <a:cxn ang="0">
                    <a:pos x="472" y="268"/>
                  </a:cxn>
                  <a:cxn ang="0">
                    <a:pos x="488" y="316"/>
                  </a:cxn>
                  <a:cxn ang="0">
                    <a:pos x="472" y="335"/>
                  </a:cxn>
                  <a:cxn ang="0">
                    <a:pos x="455" y="368"/>
                  </a:cxn>
                  <a:cxn ang="0">
                    <a:pos x="442" y="381"/>
                  </a:cxn>
                  <a:cxn ang="0">
                    <a:pos x="421" y="407"/>
                  </a:cxn>
                  <a:cxn ang="0">
                    <a:pos x="401" y="422"/>
                  </a:cxn>
                  <a:cxn ang="0">
                    <a:pos x="397" y="391"/>
                  </a:cxn>
                  <a:cxn ang="0">
                    <a:pos x="379" y="377"/>
                  </a:cxn>
                  <a:cxn ang="0">
                    <a:pos x="358" y="373"/>
                  </a:cxn>
                  <a:cxn ang="0">
                    <a:pos x="337" y="378"/>
                  </a:cxn>
                  <a:cxn ang="0">
                    <a:pos x="325" y="390"/>
                  </a:cxn>
                  <a:cxn ang="0">
                    <a:pos x="324" y="416"/>
                  </a:cxn>
                  <a:cxn ang="0">
                    <a:pos x="320" y="419"/>
                  </a:cxn>
                  <a:cxn ang="0">
                    <a:pos x="307" y="433"/>
                  </a:cxn>
                  <a:cxn ang="0">
                    <a:pos x="288" y="444"/>
                  </a:cxn>
                  <a:cxn ang="0">
                    <a:pos x="254" y="443"/>
                  </a:cxn>
                  <a:cxn ang="0">
                    <a:pos x="243" y="429"/>
                  </a:cxn>
                  <a:cxn ang="0">
                    <a:pos x="214" y="428"/>
                  </a:cxn>
                  <a:cxn ang="0">
                    <a:pos x="192" y="412"/>
                  </a:cxn>
                  <a:cxn ang="0">
                    <a:pos x="165" y="415"/>
                  </a:cxn>
                  <a:cxn ang="0">
                    <a:pos x="135" y="407"/>
                  </a:cxn>
                  <a:cxn ang="0">
                    <a:pos x="105" y="394"/>
                  </a:cxn>
                  <a:cxn ang="0">
                    <a:pos x="94" y="381"/>
                  </a:cxn>
                  <a:cxn ang="0">
                    <a:pos x="84" y="353"/>
                  </a:cxn>
                  <a:cxn ang="0">
                    <a:pos x="50" y="336"/>
                  </a:cxn>
                  <a:cxn ang="0">
                    <a:pos x="8" y="323"/>
                  </a:cxn>
                  <a:cxn ang="0">
                    <a:pos x="1" y="296"/>
                  </a:cxn>
                  <a:cxn ang="0">
                    <a:pos x="20" y="271"/>
                  </a:cxn>
                  <a:cxn ang="0">
                    <a:pos x="57" y="281"/>
                  </a:cxn>
                  <a:cxn ang="0">
                    <a:pos x="78" y="284"/>
                  </a:cxn>
                  <a:cxn ang="0">
                    <a:pos x="99" y="267"/>
                  </a:cxn>
                  <a:cxn ang="0">
                    <a:pos x="78" y="247"/>
                  </a:cxn>
                  <a:cxn ang="0">
                    <a:pos x="50" y="208"/>
                  </a:cxn>
                  <a:cxn ang="0">
                    <a:pos x="48" y="186"/>
                  </a:cxn>
                  <a:cxn ang="0">
                    <a:pos x="38" y="160"/>
                  </a:cxn>
                  <a:cxn ang="0">
                    <a:pos x="39" y="136"/>
                  </a:cxn>
                  <a:cxn ang="0">
                    <a:pos x="48" y="118"/>
                  </a:cxn>
                  <a:cxn ang="0">
                    <a:pos x="88" y="116"/>
                  </a:cxn>
                  <a:cxn ang="0">
                    <a:pos x="108" y="94"/>
                  </a:cxn>
                  <a:cxn ang="0">
                    <a:pos x="91" y="78"/>
                  </a:cxn>
                  <a:cxn ang="0">
                    <a:pos x="115" y="72"/>
                  </a:cxn>
                  <a:cxn ang="0">
                    <a:pos x="135" y="44"/>
                  </a:cxn>
                  <a:cxn ang="0">
                    <a:pos x="166" y="30"/>
                  </a:cxn>
                  <a:cxn ang="0">
                    <a:pos x="191" y="27"/>
                  </a:cxn>
                  <a:cxn ang="0">
                    <a:pos x="206" y="13"/>
                  </a:cxn>
                  <a:cxn ang="0">
                    <a:pos x="250" y="0"/>
                  </a:cxn>
                </a:cxnLst>
                <a:rect l="0" t="0" r="r" b="b"/>
                <a:pathLst>
                  <a:path w="491" h="450">
                    <a:moveTo>
                      <a:pt x="388" y="199"/>
                    </a:moveTo>
                    <a:lnTo>
                      <a:pt x="391" y="202"/>
                    </a:lnTo>
                    <a:lnTo>
                      <a:pt x="388" y="199"/>
                    </a:lnTo>
                    <a:close/>
                    <a:moveTo>
                      <a:pt x="250" y="0"/>
                    </a:moveTo>
                    <a:lnTo>
                      <a:pt x="254" y="21"/>
                    </a:lnTo>
                    <a:lnTo>
                      <a:pt x="256" y="30"/>
                    </a:lnTo>
                    <a:lnTo>
                      <a:pt x="260" y="42"/>
                    </a:lnTo>
                    <a:lnTo>
                      <a:pt x="265" y="51"/>
                    </a:lnTo>
                    <a:lnTo>
                      <a:pt x="268" y="56"/>
                    </a:lnTo>
                    <a:lnTo>
                      <a:pt x="285" y="89"/>
                    </a:lnTo>
                    <a:lnTo>
                      <a:pt x="299" y="116"/>
                    </a:lnTo>
                    <a:lnTo>
                      <a:pt x="315" y="135"/>
                    </a:lnTo>
                    <a:lnTo>
                      <a:pt x="316" y="136"/>
                    </a:lnTo>
                    <a:lnTo>
                      <a:pt x="325" y="148"/>
                    </a:lnTo>
                    <a:lnTo>
                      <a:pt x="336" y="158"/>
                    </a:lnTo>
                    <a:lnTo>
                      <a:pt x="337" y="158"/>
                    </a:lnTo>
                    <a:lnTo>
                      <a:pt x="345" y="168"/>
                    </a:lnTo>
                    <a:lnTo>
                      <a:pt x="362" y="182"/>
                    </a:lnTo>
                    <a:lnTo>
                      <a:pt x="388" y="199"/>
                    </a:lnTo>
                    <a:lnTo>
                      <a:pt x="387" y="202"/>
                    </a:lnTo>
                    <a:lnTo>
                      <a:pt x="391" y="203"/>
                    </a:lnTo>
                    <a:lnTo>
                      <a:pt x="388" y="203"/>
                    </a:lnTo>
                    <a:lnTo>
                      <a:pt x="397" y="216"/>
                    </a:lnTo>
                    <a:lnTo>
                      <a:pt x="413" y="232"/>
                    </a:lnTo>
                    <a:lnTo>
                      <a:pt x="413" y="233"/>
                    </a:lnTo>
                    <a:lnTo>
                      <a:pt x="420" y="242"/>
                    </a:lnTo>
                    <a:lnTo>
                      <a:pt x="426" y="243"/>
                    </a:lnTo>
                    <a:lnTo>
                      <a:pt x="443" y="257"/>
                    </a:lnTo>
                    <a:lnTo>
                      <a:pt x="454" y="261"/>
                    </a:lnTo>
                    <a:lnTo>
                      <a:pt x="472" y="268"/>
                    </a:lnTo>
                    <a:lnTo>
                      <a:pt x="474" y="289"/>
                    </a:lnTo>
                    <a:lnTo>
                      <a:pt x="473" y="292"/>
                    </a:lnTo>
                    <a:lnTo>
                      <a:pt x="484" y="302"/>
                    </a:lnTo>
                    <a:lnTo>
                      <a:pt x="491" y="305"/>
                    </a:lnTo>
                    <a:lnTo>
                      <a:pt x="488" y="316"/>
                    </a:lnTo>
                    <a:lnTo>
                      <a:pt x="490" y="318"/>
                    </a:lnTo>
                    <a:lnTo>
                      <a:pt x="491" y="322"/>
                    </a:lnTo>
                    <a:lnTo>
                      <a:pt x="484" y="326"/>
                    </a:lnTo>
                    <a:lnTo>
                      <a:pt x="477" y="333"/>
                    </a:lnTo>
                    <a:lnTo>
                      <a:pt x="472" y="335"/>
                    </a:lnTo>
                    <a:lnTo>
                      <a:pt x="469" y="340"/>
                    </a:lnTo>
                    <a:lnTo>
                      <a:pt x="461" y="351"/>
                    </a:lnTo>
                    <a:lnTo>
                      <a:pt x="459" y="360"/>
                    </a:lnTo>
                    <a:lnTo>
                      <a:pt x="459" y="364"/>
                    </a:lnTo>
                    <a:lnTo>
                      <a:pt x="455" y="368"/>
                    </a:lnTo>
                    <a:lnTo>
                      <a:pt x="452" y="367"/>
                    </a:lnTo>
                    <a:lnTo>
                      <a:pt x="447" y="373"/>
                    </a:lnTo>
                    <a:lnTo>
                      <a:pt x="444" y="374"/>
                    </a:lnTo>
                    <a:lnTo>
                      <a:pt x="444" y="376"/>
                    </a:lnTo>
                    <a:lnTo>
                      <a:pt x="442" y="381"/>
                    </a:lnTo>
                    <a:lnTo>
                      <a:pt x="439" y="390"/>
                    </a:lnTo>
                    <a:lnTo>
                      <a:pt x="433" y="398"/>
                    </a:lnTo>
                    <a:lnTo>
                      <a:pt x="433" y="401"/>
                    </a:lnTo>
                    <a:lnTo>
                      <a:pt x="426" y="403"/>
                    </a:lnTo>
                    <a:lnTo>
                      <a:pt x="421" y="407"/>
                    </a:lnTo>
                    <a:lnTo>
                      <a:pt x="421" y="412"/>
                    </a:lnTo>
                    <a:lnTo>
                      <a:pt x="416" y="416"/>
                    </a:lnTo>
                    <a:lnTo>
                      <a:pt x="409" y="423"/>
                    </a:lnTo>
                    <a:lnTo>
                      <a:pt x="406" y="422"/>
                    </a:lnTo>
                    <a:lnTo>
                      <a:pt x="401" y="422"/>
                    </a:lnTo>
                    <a:lnTo>
                      <a:pt x="404" y="416"/>
                    </a:lnTo>
                    <a:lnTo>
                      <a:pt x="401" y="408"/>
                    </a:lnTo>
                    <a:lnTo>
                      <a:pt x="400" y="401"/>
                    </a:lnTo>
                    <a:lnTo>
                      <a:pt x="399" y="395"/>
                    </a:lnTo>
                    <a:lnTo>
                      <a:pt x="397" y="391"/>
                    </a:lnTo>
                    <a:lnTo>
                      <a:pt x="393" y="393"/>
                    </a:lnTo>
                    <a:lnTo>
                      <a:pt x="392" y="386"/>
                    </a:lnTo>
                    <a:lnTo>
                      <a:pt x="383" y="381"/>
                    </a:lnTo>
                    <a:lnTo>
                      <a:pt x="379" y="382"/>
                    </a:lnTo>
                    <a:lnTo>
                      <a:pt x="379" y="377"/>
                    </a:lnTo>
                    <a:lnTo>
                      <a:pt x="375" y="378"/>
                    </a:lnTo>
                    <a:lnTo>
                      <a:pt x="372" y="385"/>
                    </a:lnTo>
                    <a:lnTo>
                      <a:pt x="369" y="384"/>
                    </a:lnTo>
                    <a:lnTo>
                      <a:pt x="365" y="372"/>
                    </a:lnTo>
                    <a:lnTo>
                      <a:pt x="358" y="373"/>
                    </a:lnTo>
                    <a:lnTo>
                      <a:pt x="358" y="371"/>
                    </a:lnTo>
                    <a:lnTo>
                      <a:pt x="354" y="365"/>
                    </a:lnTo>
                    <a:lnTo>
                      <a:pt x="352" y="367"/>
                    </a:lnTo>
                    <a:lnTo>
                      <a:pt x="344" y="373"/>
                    </a:lnTo>
                    <a:lnTo>
                      <a:pt x="337" y="378"/>
                    </a:lnTo>
                    <a:lnTo>
                      <a:pt x="337" y="382"/>
                    </a:lnTo>
                    <a:lnTo>
                      <a:pt x="335" y="388"/>
                    </a:lnTo>
                    <a:lnTo>
                      <a:pt x="329" y="388"/>
                    </a:lnTo>
                    <a:lnTo>
                      <a:pt x="328" y="391"/>
                    </a:lnTo>
                    <a:lnTo>
                      <a:pt x="325" y="390"/>
                    </a:lnTo>
                    <a:lnTo>
                      <a:pt x="319" y="391"/>
                    </a:lnTo>
                    <a:lnTo>
                      <a:pt x="316" y="393"/>
                    </a:lnTo>
                    <a:lnTo>
                      <a:pt x="315" y="397"/>
                    </a:lnTo>
                    <a:lnTo>
                      <a:pt x="320" y="411"/>
                    </a:lnTo>
                    <a:lnTo>
                      <a:pt x="324" y="416"/>
                    </a:lnTo>
                    <a:lnTo>
                      <a:pt x="328" y="416"/>
                    </a:lnTo>
                    <a:lnTo>
                      <a:pt x="329" y="422"/>
                    </a:lnTo>
                    <a:lnTo>
                      <a:pt x="327" y="427"/>
                    </a:lnTo>
                    <a:lnTo>
                      <a:pt x="324" y="426"/>
                    </a:lnTo>
                    <a:lnTo>
                      <a:pt x="320" y="419"/>
                    </a:lnTo>
                    <a:lnTo>
                      <a:pt x="319" y="426"/>
                    </a:lnTo>
                    <a:lnTo>
                      <a:pt x="311" y="428"/>
                    </a:lnTo>
                    <a:lnTo>
                      <a:pt x="307" y="427"/>
                    </a:lnTo>
                    <a:lnTo>
                      <a:pt x="306" y="432"/>
                    </a:lnTo>
                    <a:lnTo>
                      <a:pt x="307" y="433"/>
                    </a:lnTo>
                    <a:lnTo>
                      <a:pt x="305" y="443"/>
                    </a:lnTo>
                    <a:lnTo>
                      <a:pt x="299" y="429"/>
                    </a:lnTo>
                    <a:lnTo>
                      <a:pt x="293" y="429"/>
                    </a:lnTo>
                    <a:lnTo>
                      <a:pt x="288" y="437"/>
                    </a:lnTo>
                    <a:lnTo>
                      <a:pt x="288" y="444"/>
                    </a:lnTo>
                    <a:lnTo>
                      <a:pt x="280" y="444"/>
                    </a:lnTo>
                    <a:lnTo>
                      <a:pt x="278" y="450"/>
                    </a:lnTo>
                    <a:lnTo>
                      <a:pt x="267" y="446"/>
                    </a:lnTo>
                    <a:lnTo>
                      <a:pt x="256" y="448"/>
                    </a:lnTo>
                    <a:lnTo>
                      <a:pt x="254" y="443"/>
                    </a:lnTo>
                    <a:lnTo>
                      <a:pt x="252" y="439"/>
                    </a:lnTo>
                    <a:lnTo>
                      <a:pt x="247" y="437"/>
                    </a:lnTo>
                    <a:lnTo>
                      <a:pt x="244" y="435"/>
                    </a:lnTo>
                    <a:lnTo>
                      <a:pt x="244" y="432"/>
                    </a:lnTo>
                    <a:lnTo>
                      <a:pt x="243" y="429"/>
                    </a:lnTo>
                    <a:lnTo>
                      <a:pt x="242" y="432"/>
                    </a:lnTo>
                    <a:lnTo>
                      <a:pt x="234" y="433"/>
                    </a:lnTo>
                    <a:lnTo>
                      <a:pt x="223" y="428"/>
                    </a:lnTo>
                    <a:lnTo>
                      <a:pt x="222" y="424"/>
                    </a:lnTo>
                    <a:lnTo>
                      <a:pt x="214" y="428"/>
                    </a:lnTo>
                    <a:lnTo>
                      <a:pt x="206" y="423"/>
                    </a:lnTo>
                    <a:lnTo>
                      <a:pt x="204" y="422"/>
                    </a:lnTo>
                    <a:lnTo>
                      <a:pt x="203" y="416"/>
                    </a:lnTo>
                    <a:lnTo>
                      <a:pt x="197" y="407"/>
                    </a:lnTo>
                    <a:lnTo>
                      <a:pt x="192" y="412"/>
                    </a:lnTo>
                    <a:lnTo>
                      <a:pt x="186" y="408"/>
                    </a:lnTo>
                    <a:lnTo>
                      <a:pt x="178" y="403"/>
                    </a:lnTo>
                    <a:lnTo>
                      <a:pt x="172" y="406"/>
                    </a:lnTo>
                    <a:lnTo>
                      <a:pt x="174" y="411"/>
                    </a:lnTo>
                    <a:lnTo>
                      <a:pt x="165" y="415"/>
                    </a:lnTo>
                    <a:lnTo>
                      <a:pt x="157" y="419"/>
                    </a:lnTo>
                    <a:lnTo>
                      <a:pt x="154" y="424"/>
                    </a:lnTo>
                    <a:lnTo>
                      <a:pt x="140" y="416"/>
                    </a:lnTo>
                    <a:lnTo>
                      <a:pt x="140" y="415"/>
                    </a:lnTo>
                    <a:lnTo>
                      <a:pt x="135" y="407"/>
                    </a:lnTo>
                    <a:lnTo>
                      <a:pt x="132" y="406"/>
                    </a:lnTo>
                    <a:lnTo>
                      <a:pt x="129" y="406"/>
                    </a:lnTo>
                    <a:lnTo>
                      <a:pt x="120" y="398"/>
                    </a:lnTo>
                    <a:lnTo>
                      <a:pt x="110" y="394"/>
                    </a:lnTo>
                    <a:lnTo>
                      <a:pt x="105" y="394"/>
                    </a:lnTo>
                    <a:lnTo>
                      <a:pt x="103" y="401"/>
                    </a:lnTo>
                    <a:lnTo>
                      <a:pt x="101" y="401"/>
                    </a:lnTo>
                    <a:lnTo>
                      <a:pt x="95" y="393"/>
                    </a:lnTo>
                    <a:lnTo>
                      <a:pt x="95" y="384"/>
                    </a:lnTo>
                    <a:lnTo>
                      <a:pt x="94" y="381"/>
                    </a:lnTo>
                    <a:lnTo>
                      <a:pt x="101" y="368"/>
                    </a:lnTo>
                    <a:lnTo>
                      <a:pt x="99" y="365"/>
                    </a:lnTo>
                    <a:lnTo>
                      <a:pt x="93" y="360"/>
                    </a:lnTo>
                    <a:lnTo>
                      <a:pt x="91" y="361"/>
                    </a:lnTo>
                    <a:lnTo>
                      <a:pt x="84" y="353"/>
                    </a:lnTo>
                    <a:lnTo>
                      <a:pt x="78" y="351"/>
                    </a:lnTo>
                    <a:lnTo>
                      <a:pt x="77" y="352"/>
                    </a:lnTo>
                    <a:lnTo>
                      <a:pt x="73" y="350"/>
                    </a:lnTo>
                    <a:lnTo>
                      <a:pt x="60" y="342"/>
                    </a:lnTo>
                    <a:lnTo>
                      <a:pt x="50" y="336"/>
                    </a:lnTo>
                    <a:lnTo>
                      <a:pt x="22" y="322"/>
                    </a:lnTo>
                    <a:lnTo>
                      <a:pt x="22" y="329"/>
                    </a:lnTo>
                    <a:lnTo>
                      <a:pt x="20" y="330"/>
                    </a:lnTo>
                    <a:lnTo>
                      <a:pt x="17" y="330"/>
                    </a:lnTo>
                    <a:lnTo>
                      <a:pt x="8" y="323"/>
                    </a:lnTo>
                    <a:lnTo>
                      <a:pt x="8" y="322"/>
                    </a:lnTo>
                    <a:lnTo>
                      <a:pt x="1" y="314"/>
                    </a:lnTo>
                    <a:lnTo>
                      <a:pt x="0" y="309"/>
                    </a:lnTo>
                    <a:lnTo>
                      <a:pt x="0" y="298"/>
                    </a:lnTo>
                    <a:lnTo>
                      <a:pt x="1" y="296"/>
                    </a:lnTo>
                    <a:lnTo>
                      <a:pt x="3" y="289"/>
                    </a:lnTo>
                    <a:lnTo>
                      <a:pt x="3" y="288"/>
                    </a:lnTo>
                    <a:lnTo>
                      <a:pt x="6" y="289"/>
                    </a:lnTo>
                    <a:lnTo>
                      <a:pt x="16" y="281"/>
                    </a:lnTo>
                    <a:lnTo>
                      <a:pt x="20" y="271"/>
                    </a:lnTo>
                    <a:lnTo>
                      <a:pt x="18" y="267"/>
                    </a:lnTo>
                    <a:lnTo>
                      <a:pt x="30" y="268"/>
                    </a:lnTo>
                    <a:lnTo>
                      <a:pt x="42" y="278"/>
                    </a:lnTo>
                    <a:lnTo>
                      <a:pt x="44" y="274"/>
                    </a:lnTo>
                    <a:lnTo>
                      <a:pt x="57" y="281"/>
                    </a:lnTo>
                    <a:lnTo>
                      <a:pt x="60" y="284"/>
                    </a:lnTo>
                    <a:lnTo>
                      <a:pt x="63" y="285"/>
                    </a:lnTo>
                    <a:lnTo>
                      <a:pt x="71" y="281"/>
                    </a:lnTo>
                    <a:lnTo>
                      <a:pt x="73" y="284"/>
                    </a:lnTo>
                    <a:lnTo>
                      <a:pt x="78" y="284"/>
                    </a:lnTo>
                    <a:lnTo>
                      <a:pt x="85" y="275"/>
                    </a:lnTo>
                    <a:lnTo>
                      <a:pt x="84" y="272"/>
                    </a:lnTo>
                    <a:lnTo>
                      <a:pt x="93" y="271"/>
                    </a:lnTo>
                    <a:lnTo>
                      <a:pt x="90" y="268"/>
                    </a:lnTo>
                    <a:lnTo>
                      <a:pt x="99" y="267"/>
                    </a:lnTo>
                    <a:lnTo>
                      <a:pt x="95" y="263"/>
                    </a:lnTo>
                    <a:lnTo>
                      <a:pt x="88" y="254"/>
                    </a:lnTo>
                    <a:lnTo>
                      <a:pt x="89" y="251"/>
                    </a:lnTo>
                    <a:lnTo>
                      <a:pt x="88" y="250"/>
                    </a:lnTo>
                    <a:lnTo>
                      <a:pt x="78" y="247"/>
                    </a:lnTo>
                    <a:lnTo>
                      <a:pt x="71" y="240"/>
                    </a:lnTo>
                    <a:lnTo>
                      <a:pt x="61" y="232"/>
                    </a:lnTo>
                    <a:lnTo>
                      <a:pt x="60" y="229"/>
                    </a:lnTo>
                    <a:lnTo>
                      <a:pt x="59" y="212"/>
                    </a:lnTo>
                    <a:lnTo>
                      <a:pt x="50" y="208"/>
                    </a:lnTo>
                    <a:lnTo>
                      <a:pt x="43" y="206"/>
                    </a:lnTo>
                    <a:lnTo>
                      <a:pt x="42" y="203"/>
                    </a:lnTo>
                    <a:lnTo>
                      <a:pt x="37" y="199"/>
                    </a:lnTo>
                    <a:lnTo>
                      <a:pt x="44" y="191"/>
                    </a:lnTo>
                    <a:lnTo>
                      <a:pt x="48" y="186"/>
                    </a:lnTo>
                    <a:lnTo>
                      <a:pt x="47" y="182"/>
                    </a:lnTo>
                    <a:lnTo>
                      <a:pt x="40" y="181"/>
                    </a:lnTo>
                    <a:lnTo>
                      <a:pt x="27" y="168"/>
                    </a:lnTo>
                    <a:lnTo>
                      <a:pt x="33" y="160"/>
                    </a:lnTo>
                    <a:lnTo>
                      <a:pt x="38" y="160"/>
                    </a:lnTo>
                    <a:lnTo>
                      <a:pt x="43" y="154"/>
                    </a:lnTo>
                    <a:lnTo>
                      <a:pt x="42" y="153"/>
                    </a:lnTo>
                    <a:lnTo>
                      <a:pt x="43" y="144"/>
                    </a:lnTo>
                    <a:lnTo>
                      <a:pt x="40" y="140"/>
                    </a:lnTo>
                    <a:lnTo>
                      <a:pt x="39" y="136"/>
                    </a:lnTo>
                    <a:lnTo>
                      <a:pt x="38" y="131"/>
                    </a:lnTo>
                    <a:lnTo>
                      <a:pt x="40" y="133"/>
                    </a:lnTo>
                    <a:lnTo>
                      <a:pt x="42" y="130"/>
                    </a:lnTo>
                    <a:lnTo>
                      <a:pt x="43" y="120"/>
                    </a:lnTo>
                    <a:lnTo>
                      <a:pt x="48" y="118"/>
                    </a:lnTo>
                    <a:lnTo>
                      <a:pt x="48" y="114"/>
                    </a:lnTo>
                    <a:lnTo>
                      <a:pt x="64" y="118"/>
                    </a:lnTo>
                    <a:lnTo>
                      <a:pt x="72" y="115"/>
                    </a:lnTo>
                    <a:lnTo>
                      <a:pt x="77" y="119"/>
                    </a:lnTo>
                    <a:lnTo>
                      <a:pt x="88" y="116"/>
                    </a:lnTo>
                    <a:lnTo>
                      <a:pt x="93" y="118"/>
                    </a:lnTo>
                    <a:lnTo>
                      <a:pt x="102" y="114"/>
                    </a:lnTo>
                    <a:lnTo>
                      <a:pt x="103" y="113"/>
                    </a:lnTo>
                    <a:lnTo>
                      <a:pt x="105" y="102"/>
                    </a:lnTo>
                    <a:lnTo>
                      <a:pt x="108" y="94"/>
                    </a:lnTo>
                    <a:lnTo>
                      <a:pt x="108" y="93"/>
                    </a:lnTo>
                    <a:lnTo>
                      <a:pt x="99" y="89"/>
                    </a:lnTo>
                    <a:lnTo>
                      <a:pt x="99" y="92"/>
                    </a:lnTo>
                    <a:lnTo>
                      <a:pt x="91" y="84"/>
                    </a:lnTo>
                    <a:lnTo>
                      <a:pt x="91" y="78"/>
                    </a:lnTo>
                    <a:lnTo>
                      <a:pt x="93" y="75"/>
                    </a:lnTo>
                    <a:lnTo>
                      <a:pt x="94" y="73"/>
                    </a:lnTo>
                    <a:lnTo>
                      <a:pt x="102" y="76"/>
                    </a:lnTo>
                    <a:lnTo>
                      <a:pt x="114" y="68"/>
                    </a:lnTo>
                    <a:lnTo>
                      <a:pt x="115" y="72"/>
                    </a:lnTo>
                    <a:lnTo>
                      <a:pt x="116" y="61"/>
                    </a:lnTo>
                    <a:lnTo>
                      <a:pt x="124" y="60"/>
                    </a:lnTo>
                    <a:lnTo>
                      <a:pt x="132" y="58"/>
                    </a:lnTo>
                    <a:lnTo>
                      <a:pt x="135" y="52"/>
                    </a:lnTo>
                    <a:lnTo>
                      <a:pt x="135" y="44"/>
                    </a:lnTo>
                    <a:lnTo>
                      <a:pt x="144" y="33"/>
                    </a:lnTo>
                    <a:lnTo>
                      <a:pt x="144" y="27"/>
                    </a:lnTo>
                    <a:lnTo>
                      <a:pt x="152" y="34"/>
                    </a:lnTo>
                    <a:lnTo>
                      <a:pt x="154" y="34"/>
                    </a:lnTo>
                    <a:lnTo>
                      <a:pt x="166" y="30"/>
                    </a:lnTo>
                    <a:lnTo>
                      <a:pt x="170" y="30"/>
                    </a:lnTo>
                    <a:lnTo>
                      <a:pt x="171" y="34"/>
                    </a:lnTo>
                    <a:lnTo>
                      <a:pt x="178" y="33"/>
                    </a:lnTo>
                    <a:lnTo>
                      <a:pt x="186" y="27"/>
                    </a:lnTo>
                    <a:lnTo>
                      <a:pt x="191" y="27"/>
                    </a:lnTo>
                    <a:lnTo>
                      <a:pt x="192" y="22"/>
                    </a:lnTo>
                    <a:lnTo>
                      <a:pt x="192" y="16"/>
                    </a:lnTo>
                    <a:lnTo>
                      <a:pt x="196" y="14"/>
                    </a:lnTo>
                    <a:lnTo>
                      <a:pt x="203" y="14"/>
                    </a:lnTo>
                    <a:lnTo>
                      <a:pt x="206" y="13"/>
                    </a:lnTo>
                    <a:lnTo>
                      <a:pt x="208" y="13"/>
                    </a:lnTo>
                    <a:lnTo>
                      <a:pt x="226" y="4"/>
                    </a:lnTo>
                    <a:lnTo>
                      <a:pt x="239" y="1"/>
                    </a:lnTo>
                    <a:lnTo>
                      <a:pt x="243" y="1"/>
                    </a:lnTo>
                    <a:lnTo>
                      <a:pt x="25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2">
                      <a:lumMod val="50000"/>
                    </a:schemeClr>
                  </a:solidFill>
                  <a:effectLst/>
                  <a:uLnTx/>
                  <a:uFillTx/>
                  <a:latin typeface="Calibri"/>
                  <a:ea typeface="+mn-ea"/>
                  <a:cs typeface="+mn-cs"/>
                </a:endParaRPr>
              </a:p>
            </p:txBody>
          </p:sp>
        </p:grpSp>
      </p:grpSp>
      <p:sp>
        <p:nvSpPr>
          <p:cNvPr id="100" name="CuadroTexto 80">
            <a:extLst>
              <a:ext uri="{FF2B5EF4-FFF2-40B4-BE49-F238E27FC236}">
                <a16:creationId xmlns:a16="http://schemas.microsoft.com/office/drawing/2014/main" id="{8E8F0B27-B521-4C72-A975-C17701AAA9F4}"/>
              </a:ext>
            </a:extLst>
          </p:cNvPr>
          <p:cNvSpPr txBox="1"/>
          <p:nvPr/>
        </p:nvSpPr>
        <p:spPr>
          <a:xfrm>
            <a:off x="8091558" y="2114749"/>
            <a:ext cx="631934" cy="276999"/>
          </a:xfrm>
          <a:prstGeom prst="rect">
            <a:avLst/>
          </a:prstGeom>
          <a:noFill/>
          <a:ln w="19050">
            <a:noFill/>
          </a:ln>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marR="0" lvl="0" indent="0" algn="ctr" defTabSz="914400" eaLnBrk="1" fontAlgn="auto" latinLnBrk="0" hangingPunct="1">
              <a:lnSpc>
                <a:spcPct val="100000"/>
              </a:lnSpc>
              <a:spcBef>
                <a:spcPts val="0"/>
              </a:spcBef>
              <a:spcAft>
                <a:spcPts val="0"/>
              </a:spcAft>
              <a:buClrTx/>
              <a:buSzTx/>
              <a:buFontTx/>
              <a:buNone/>
              <a:tabLst/>
              <a:defRPr/>
            </a:pPr>
            <a:r>
              <a:rPr lang="es-ES" b="1" kern="0" dirty="0">
                <a:solidFill>
                  <a:srgbClr val="009900"/>
                </a:solidFill>
              </a:rPr>
              <a:t>20%</a:t>
            </a:r>
            <a:endParaRPr kumimoji="0" lang="en-US" b="1" i="0" u="none" strike="noStrike" kern="0" cap="none" spc="0" normalizeH="0" baseline="0" noProof="0" dirty="0">
              <a:ln>
                <a:noFill/>
              </a:ln>
              <a:solidFill>
                <a:srgbClr val="009900"/>
              </a:solidFill>
              <a:effectLst/>
              <a:uLnTx/>
              <a:uFillTx/>
            </a:endParaRPr>
          </a:p>
        </p:txBody>
      </p:sp>
      <p:sp>
        <p:nvSpPr>
          <p:cNvPr id="103" name="CuadroTexto 80">
            <a:extLst>
              <a:ext uri="{FF2B5EF4-FFF2-40B4-BE49-F238E27FC236}">
                <a16:creationId xmlns:a16="http://schemas.microsoft.com/office/drawing/2014/main" id="{FB468ED2-B303-4B14-8D40-FA861BDACE7E}"/>
              </a:ext>
            </a:extLst>
          </p:cNvPr>
          <p:cNvSpPr txBox="1"/>
          <p:nvPr/>
        </p:nvSpPr>
        <p:spPr>
          <a:xfrm>
            <a:off x="6813570" y="797432"/>
            <a:ext cx="1612800" cy="215444"/>
          </a:xfrm>
          <a:prstGeom prst="rect">
            <a:avLst/>
          </a:prstGeom>
          <a:solidFill>
            <a:srgbClr val="58585B"/>
          </a:solidFill>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lvl="0" algn="ctr" defTabSz="914400">
              <a:defRPr/>
            </a:pPr>
            <a:r>
              <a:rPr lang="es-ES" sz="1400" b="1" kern="0" dirty="0">
                <a:solidFill>
                  <a:schemeClr val="bg1"/>
                </a:solidFill>
                <a:latin typeface="Calibri" panose="020F0502020204030204" pitchFamily="34" charset="0"/>
                <a:cs typeface="Calibri" panose="020F0502020204030204" pitchFamily="34" charset="0"/>
              </a:rPr>
              <a:t>AREA GEOGRAFICA</a:t>
            </a:r>
          </a:p>
        </p:txBody>
      </p:sp>
      <p:sp>
        <p:nvSpPr>
          <p:cNvPr id="104" name="CuadroTexto 80">
            <a:extLst>
              <a:ext uri="{FF2B5EF4-FFF2-40B4-BE49-F238E27FC236}">
                <a16:creationId xmlns:a16="http://schemas.microsoft.com/office/drawing/2014/main" id="{9CBAA670-45EB-460B-A199-EDFEC95CDF5C}"/>
              </a:ext>
            </a:extLst>
          </p:cNvPr>
          <p:cNvSpPr txBox="1"/>
          <p:nvPr/>
        </p:nvSpPr>
        <p:spPr>
          <a:xfrm>
            <a:off x="2343900" y="3299673"/>
            <a:ext cx="1612800" cy="215444"/>
          </a:xfrm>
          <a:prstGeom prst="rect">
            <a:avLst/>
          </a:prstGeom>
          <a:solidFill>
            <a:srgbClr val="58585B"/>
          </a:solidFill>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algn="ctr" defTabSz="914400">
              <a:defRPr/>
            </a:pPr>
            <a:r>
              <a:rPr lang="en-US" sz="1400" b="1" kern="0" dirty="0">
                <a:solidFill>
                  <a:schemeClr val="bg1"/>
                </a:solidFill>
                <a:latin typeface="Calibri" panose="020F0502020204030204" pitchFamily="34" charset="0"/>
                <a:cs typeface="Calibri" panose="020F0502020204030204" pitchFamily="34" charset="0"/>
              </a:rPr>
              <a:t>TITOLO DI STUDIO</a:t>
            </a:r>
          </a:p>
        </p:txBody>
      </p:sp>
      <p:sp>
        <p:nvSpPr>
          <p:cNvPr id="105" name="CuadroTexto 80">
            <a:extLst>
              <a:ext uri="{FF2B5EF4-FFF2-40B4-BE49-F238E27FC236}">
                <a16:creationId xmlns:a16="http://schemas.microsoft.com/office/drawing/2014/main" id="{72506D9F-86CA-419F-97BA-33C1600D0ADD}"/>
              </a:ext>
            </a:extLst>
          </p:cNvPr>
          <p:cNvSpPr txBox="1"/>
          <p:nvPr/>
        </p:nvSpPr>
        <p:spPr>
          <a:xfrm>
            <a:off x="6990992" y="1350478"/>
            <a:ext cx="1018347" cy="215444"/>
          </a:xfrm>
          <a:prstGeom prst="rect">
            <a:avLst/>
          </a:prstGeom>
          <a:noFill/>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marR="0" lvl="0" indent="0" algn="r" defTabSz="914400" eaLnBrk="1" fontAlgn="auto" latinLnBrk="0" hangingPunct="1">
              <a:lnSpc>
                <a:spcPct val="100000"/>
              </a:lnSpc>
              <a:spcBef>
                <a:spcPts val="0"/>
              </a:spcBef>
              <a:spcAft>
                <a:spcPts val="0"/>
              </a:spcAft>
              <a:buClrTx/>
              <a:buSzTx/>
              <a:buFontTx/>
              <a:buNone/>
              <a:tabLst/>
              <a:defRPr/>
            </a:pPr>
            <a:r>
              <a:rPr lang="es-ES" sz="1400" b="1" kern="0" dirty="0">
                <a:solidFill>
                  <a:schemeClr val="tx1">
                    <a:lumMod val="75000"/>
                    <a:lumOff val="25000"/>
                  </a:schemeClr>
                </a:solidFill>
              </a:rPr>
              <a:t>Nord Ovest</a:t>
            </a:r>
            <a:r>
              <a:rPr lang="en-US" sz="1400" b="1" kern="0" dirty="0">
                <a:solidFill>
                  <a:schemeClr val="tx1">
                    <a:lumMod val="75000"/>
                    <a:lumOff val="25000"/>
                  </a:schemeClr>
                </a:solidFill>
              </a:rPr>
              <a:t> </a:t>
            </a:r>
            <a:endParaRPr lang="es-ES" sz="1400" b="1" kern="0" dirty="0">
              <a:solidFill>
                <a:schemeClr val="tx1">
                  <a:lumMod val="75000"/>
                  <a:lumOff val="25000"/>
                </a:schemeClr>
              </a:solidFill>
            </a:endParaRPr>
          </a:p>
        </p:txBody>
      </p:sp>
      <p:sp>
        <p:nvSpPr>
          <p:cNvPr id="108" name="CuadroTexto 80">
            <a:extLst>
              <a:ext uri="{FF2B5EF4-FFF2-40B4-BE49-F238E27FC236}">
                <a16:creationId xmlns:a16="http://schemas.microsoft.com/office/drawing/2014/main" id="{A9A87764-9545-4675-B6FE-B52E860AA835}"/>
              </a:ext>
            </a:extLst>
          </p:cNvPr>
          <p:cNvSpPr txBox="1"/>
          <p:nvPr/>
        </p:nvSpPr>
        <p:spPr>
          <a:xfrm>
            <a:off x="8091558" y="1319701"/>
            <a:ext cx="631934" cy="276999"/>
          </a:xfrm>
          <a:prstGeom prst="rect">
            <a:avLst/>
          </a:prstGeom>
          <a:noFill/>
          <a:ln w="19050">
            <a:noFill/>
          </a:ln>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marR="0" lvl="0" indent="0" algn="ctr" defTabSz="914400" eaLnBrk="1" fontAlgn="auto" latinLnBrk="0" hangingPunct="1">
              <a:lnSpc>
                <a:spcPct val="100000"/>
              </a:lnSpc>
              <a:spcBef>
                <a:spcPts val="0"/>
              </a:spcBef>
              <a:spcAft>
                <a:spcPts val="0"/>
              </a:spcAft>
              <a:buClrTx/>
              <a:buSzTx/>
              <a:buFontTx/>
              <a:buNone/>
              <a:tabLst/>
              <a:defRPr/>
            </a:pPr>
            <a:r>
              <a:rPr lang="es-ES" b="1" kern="0" dirty="0">
                <a:solidFill>
                  <a:srgbClr val="009900"/>
                </a:solidFill>
              </a:rPr>
              <a:t>26%</a:t>
            </a:r>
            <a:endParaRPr kumimoji="0" lang="en-US" b="1" i="0" u="none" strike="noStrike" kern="0" cap="none" spc="0" normalizeH="0" baseline="0" noProof="0" dirty="0">
              <a:ln>
                <a:noFill/>
              </a:ln>
              <a:solidFill>
                <a:srgbClr val="009900"/>
              </a:solidFill>
              <a:effectLst/>
              <a:uLnTx/>
              <a:uFillTx/>
            </a:endParaRPr>
          </a:p>
        </p:txBody>
      </p:sp>
      <p:sp>
        <p:nvSpPr>
          <p:cNvPr id="109" name="CuadroTexto 80">
            <a:extLst>
              <a:ext uri="{FF2B5EF4-FFF2-40B4-BE49-F238E27FC236}">
                <a16:creationId xmlns:a16="http://schemas.microsoft.com/office/drawing/2014/main" id="{3722D60D-8EA5-4CDB-A155-AACB08DBEEBB}"/>
              </a:ext>
            </a:extLst>
          </p:cNvPr>
          <p:cNvSpPr txBox="1"/>
          <p:nvPr/>
        </p:nvSpPr>
        <p:spPr>
          <a:xfrm>
            <a:off x="6951824" y="2543051"/>
            <a:ext cx="1057515" cy="215444"/>
          </a:xfrm>
          <a:prstGeom prst="rect">
            <a:avLst/>
          </a:prstGeom>
          <a:noFill/>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algn="r" defTabSz="914400">
              <a:defRPr/>
            </a:pPr>
            <a:r>
              <a:rPr lang="es-ES" sz="1400" b="1" kern="0" dirty="0">
                <a:solidFill>
                  <a:schemeClr val="tx1">
                    <a:lumMod val="75000"/>
                    <a:lumOff val="25000"/>
                  </a:schemeClr>
                </a:solidFill>
              </a:rPr>
              <a:t>Sud e Isole </a:t>
            </a:r>
            <a:endParaRPr kumimoji="0" lang="en-US" sz="1400" b="1" i="0" u="none" strike="noStrike" kern="0" cap="none" spc="0" normalizeH="0" baseline="0" noProof="0" dirty="0">
              <a:ln>
                <a:noFill/>
              </a:ln>
              <a:solidFill>
                <a:schemeClr val="tx1">
                  <a:lumMod val="75000"/>
                  <a:lumOff val="25000"/>
                </a:schemeClr>
              </a:solidFill>
              <a:effectLst/>
              <a:uLnTx/>
              <a:uFillTx/>
            </a:endParaRPr>
          </a:p>
        </p:txBody>
      </p:sp>
      <p:sp>
        <p:nvSpPr>
          <p:cNvPr id="110" name="CuadroTexto 80">
            <a:extLst>
              <a:ext uri="{FF2B5EF4-FFF2-40B4-BE49-F238E27FC236}">
                <a16:creationId xmlns:a16="http://schemas.microsoft.com/office/drawing/2014/main" id="{862885FA-639C-430B-93ED-56541D68DA12}"/>
              </a:ext>
            </a:extLst>
          </p:cNvPr>
          <p:cNvSpPr txBox="1"/>
          <p:nvPr/>
        </p:nvSpPr>
        <p:spPr>
          <a:xfrm>
            <a:off x="8091558" y="2512274"/>
            <a:ext cx="631934" cy="276999"/>
          </a:xfrm>
          <a:prstGeom prst="rect">
            <a:avLst/>
          </a:prstGeom>
          <a:noFill/>
          <a:ln w="19050">
            <a:noFill/>
          </a:ln>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marR="0" lvl="0" indent="0" algn="ctr" defTabSz="914400" eaLnBrk="1" fontAlgn="auto" latinLnBrk="0" hangingPunct="1">
              <a:lnSpc>
                <a:spcPct val="100000"/>
              </a:lnSpc>
              <a:spcBef>
                <a:spcPts val="0"/>
              </a:spcBef>
              <a:spcAft>
                <a:spcPts val="0"/>
              </a:spcAft>
              <a:buClrTx/>
              <a:buSzTx/>
              <a:buFontTx/>
              <a:buNone/>
              <a:tabLst/>
              <a:defRPr/>
            </a:pPr>
            <a:r>
              <a:rPr lang="es-ES" b="1" kern="0" dirty="0">
                <a:solidFill>
                  <a:srgbClr val="009900"/>
                </a:solidFill>
              </a:rPr>
              <a:t>35%</a:t>
            </a:r>
            <a:endParaRPr kumimoji="0" lang="en-US" b="1" i="0" u="none" strike="noStrike" kern="0" cap="none" spc="0" normalizeH="0" baseline="0" noProof="0" dirty="0">
              <a:ln>
                <a:noFill/>
              </a:ln>
              <a:solidFill>
                <a:srgbClr val="009900"/>
              </a:solidFill>
              <a:effectLst/>
              <a:uLnTx/>
              <a:uFillTx/>
            </a:endParaRPr>
          </a:p>
        </p:txBody>
      </p:sp>
      <p:sp>
        <p:nvSpPr>
          <p:cNvPr id="111" name="CuadroTexto 80">
            <a:extLst>
              <a:ext uri="{FF2B5EF4-FFF2-40B4-BE49-F238E27FC236}">
                <a16:creationId xmlns:a16="http://schemas.microsoft.com/office/drawing/2014/main" id="{74F6DAAD-5E07-4816-85DE-F859D4CE2127}"/>
              </a:ext>
            </a:extLst>
          </p:cNvPr>
          <p:cNvSpPr txBox="1"/>
          <p:nvPr/>
        </p:nvSpPr>
        <p:spPr>
          <a:xfrm>
            <a:off x="2414695" y="4314211"/>
            <a:ext cx="1300608" cy="430887"/>
          </a:xfrm>
          <a:prstGeom prst="rect">
            <a:avLst/>
          </a:prstGeom>
          <a:noFill/>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marR="0" lvl="0" indent="0" algn="r" defTabSz="914400" eaLnBrk="1" fontAlgn="auto" latinLnBrk="0" hangingPunct="1">
              <a:lnSpc>
                <a:spcPct val="100000"/>
              </a:lnSpc>
              <a:spcBef>
                <a:spcPts val="0"/>
              </a:spcBef>
              <a:spcAft>
                <a:spcPts val="0"/>
              </a:spcAft>
              <a:buClrTx/>
              <a:buSzTx/>
              <a:buFontTx/>
              <a:buNone/>
              <a:tabLst/>
              <a:defRPr/>
            </a:pPr>
            <a:r>
              <a:rPr lang="en-US" sz="1400" b="1" kern="0" dirty="0">
                <a:solidFill>
                  <a:schemeClr val="tx1">
                    <a:lumMod val="75000"/>
                    <a:lumOff val="25000"/>
                  </a:schemeClr>
                </a:solidFill>
              </a:rPr>
              <a:t>Diplomato o titolo inferiore</a:t>
            </a:r>
            <a:endParaRPr lang="es-ES" sz="1400" b="1" kern="0" dirty="0">
              <a:solidFill>
                <a:schemeClr val="tx1">
                  <a:lumMod val="75000"/>
                  <a:lumOff val="25000"/>
                </a:schemeClr>
              </a:solidFill>
            </a:endParaRPr>
          </a:p>
        </p:txBody>
      </p:sp>
      <p:sp>
        <p:nvSpPr>
          <p:cNvPr id="112" name="CuadroTexto 80">
            <a:extLst>
              <a:ext uri="{FF2B5EF4-FFF2-40B4-BE49-F238E27FC236}">
                <a16:creationId xmlns:a16="http://schemas.microsoft.com/office/drawing/2014/main" id="{C17A4449-1472-424F-AD73-C74F07313BC9}"/>
              </a:ext>
            </a:extLst>
          </p:cNvPr>
          <p:cNvSpPr txBox="1"/>
          <p:nvPr/>
        </p:nvSpPr>
        <p:spPr>
          <a:xfrm>
            <a:off x="3797522" y="4391155"/>
            <a:ext cx="631934" cy="276999"/>
          </a:xfrm>
          <a:prstGeom prst="rect">
            <a:avLst/>
          </a:prstGeom>
          <a:noFill/>
          <a:ln w="19050">
            <a:noFill/>
          </a:ln>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marR="0" lvl="0" indent="0" algn="ctr" defTabSz="914400" eaLnBrk="1" fontAlgn="auto" latinLnBrk="0" hangingPunct="1">
              <a:lnSpc>
                <a:spcPct val="100000"/>
              </a:lnSpc>
              <a:spcBef>
                <a:spcPts val="0"/>
              </a:spcBef>
              <a:spcAft>
                <a:spcPts val="0"/>
              </a:spcAft>
              <a:buClrTx/>
              <a:buSzTx/>
              <a:buFontTx/>
              <a:buNone/>
              <a:tabLst/>
              <a:defRPr/>
            </a:pPr>
            <a:r>
              <a:rPr lang="es-ES" b="1" kern="0" dirty="0">
                <a:solidFill>
                  <a:srgbClr val="009900"/>
                </a:solidFill>
              </a:rPr>
              <a:t>81%</a:t>
            </a:r>
            <a:endParaRPr kumimoji="0" lang="en-US" b="1" i="0" u="none" strike="noStrike" kern="0" cap="none" spc="0" normalizeH="0" baseline="0" noProof="0" dirty="0">
              <a:ln>
                <a:noFill/>
              </a:ln>
              <a:solidFill>
                <a:srgbClr val="009900"/>
              </a:solidFill>
              <a:effectLst/>
              <a:uLnTx/>
              <a:uFillTx/>
            </a:endParaRPr>
          </a:p>
        </p:txBody>
      </p:sp>
      <p:sp>
        <p:nvSpPr>
          <p:cNvPr id="113" name="CuadroTexto 80">
            <a:extLst>
              <a:ext uri="{FF2B5EF4-FFF2-40B4-BE49-F238E27FC236}">
                <a16:creationId xmlns:a16="http://schemas.microsoft.com/office/drawing/2014/main" id="{3A9D6F57-FC03-45D9-9915-D720F48FB284}"/>
              </a:ext>
            </a:extLst>
          </p:cNvPr>
          <p:cNvSpPr txBox="1"/>
          <p:nvPr/>
        </p:nvSpPr>
        <p:spPr>
          <a:xfrm>
            <a:off x="2696956" y="3969544"/>
            <a:ext cx="1018347" cy="215444"/>
          </a:xfrm>
          <a:prstGeom prst="rect">
            <a:avLst/>
          </a:prstGeom>
          <a:noFill/>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marR="0" lvl="0" indent="0" algn="r" defTabSz="914400" eaLnBrk="1" fontAlgn="auto" latinLnBrk="0" hangingPunct="1">
              <a:lnSpc>
                <a:spcPct val="100000"/>
              </a:lnSpc>
              <a:spcBef>
                <a:spcPts val="0"/>
              </a:spcBef>
              <a:spcAft>
                <a:spcPts val="0"/>
              </a:spcAft>
              <a:buClrTx/>
              <a:buSzTx/>
              <a:buFontTx/>
              <a:buNone/>
              <a:tabLst/>
              <a:defRPr/>
            </a:pPr>
            <a:r>
              <a:rPr lang="it-IT" sz="1400" b="1" kern="0" dirty="0">
                <a:solidFill>
                  <a:schemeClr val="tx1">
                    <a:lumMod val="75000"/>
                    <a:lumOff val="25000"/>
                  </a:schemeClr>
                </a:solidFill>
              </a:rPr>
              <a:t>Laureato</a:t>
            </a:r>
            <a:endParaRPr lang="es-ES" sz="1400" b="1" kern="0" dirty="0">
              <a:solidFill>
                <a:schemeClr val="tx1">
                  <a:lumMod val="75000"/>
                  <a:lumOff val="25000"/>
                </a:schemeClr>
              </a:solidFill>
            </a:endParaRPr>
          </a:p>
        </p:txBody>
      </p:sp>
      <p:sp>
        <p:nvSpPr>
          <p:cNvPr id="114" name="CuadroTexto 80">
            <a:extLst>
              <a:ext uri="{FF2B5EF4-FFF2-40B4-BE49-F238E27FC236}">
                <a16:creationId xmlns:a16="http://schemas.microsoft.com/office/drawing/2014/main" id="{7EF7F03B-F63C-4E53-8E6F-42906F66EF6C}"/>
              </a:ext>
            </a:extLst>
          </p:cNvPr>
          <p:cNvSpPr txBox="1"/>
          <p:nvPr/>
        </p:nvSpPr>
        <p:spPr>
          <a:xfrm>
            <a:off x="3797522" y="3938767"/>
            <a:ext cx="631934" cy="276999"/>
          </a:xfrm>
          <a:prstGeom prst="rect">
            <a:avLst/>
          </a:prstGeom>
          <a:noFill/>
          <a:ln w="19050">
            <a:noFill/>
          </a:ln>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marR="0" lvl="0" indent="0" algn="ctr" defTabSz="914400" eaLnBrk="1" fontAlgn="auto" latinLnBrk="0" hangingPunct="1">
              <a:lnSpc>
                <a:spcPct val="100000"/>
              </a:lnSpc>
              <a:spcBef>
                <a:spcPts val="0"/>
              </a:spcBef>
              <a:spcAft>
                <a:spcPts val="0"/>
              </a:spcAft>
              <a:buClrTx/>
              <a:buSzTx/>
              <a:buFontTx/>
              <a:buNone/>
              <a:tabLst/>
              <a:defRPr/>
            </a:pPr>
            <a:r>
              <a:rPr lang="es-ES" b="1" kern="0" dirty="0">
                <a:solidFill>
                  <a:srgbClr val="009900"/>
                </a:solidFill>
              </a:rPr>
              <a:t>19%</a:t>
            </a:r>
            <a:endParaRPr kumimoji="0" lang="en-US" b="1" i="0" u="none" strike="noStrike" kern="0" cap="none" spc="0" normalizeH="0" baseline="0" noProof="0" dirty="0">
              <a:ln>
                <a:noFill/>
              </a:ln>
              <a:solidFill>
                <a:srgbClr val="009900"/>
              </a:solidFill>
              <a:effectLst/>
              <a:uLnTx/>
              <a:uFillTx/>
            </a:endParaRPr>
          </a:p>
        </p:txBody>
      </p:sp>
      <p:grpSp>
        <p:nvGrpSpPr>
          <p:cNvPr id="115" name="Group 111">
            <a:extLst>
              <a:ext uri="{FF2B5EF4-FFF2-40B4-BE49-F238E27FC236}">
                <a16:creationId xmlns:a16="http://schemas.microsoft.com/office/drawing/2014/main" id="{1A84C5B6-7A0E-4E96-8895-6D44D041E6CC}"/>
              </a:ext>
            </a:extLst>
          </p:cNvPr>
          <p:cNvGrpSpPr>
            <a:grpSpLocks noChangeAspect="1"/>
          </p:cNvGrpSpPr>
          <p:nvPr/>
        </p:nvGrpSpPr>
        <p:grpSpPr bwMode="auto">
          <a:xfrm>
            <a:off x="1959222" y="4369288"/>
            <a:ext cx="467577" cy="354383"/>
            <a:chOff x="3304" y="1756"/>
            <a:chExt cx="1074" cy="814"/>
          </a:xfrm>
        </p:grpSpPr>
        <p:sp>
          <p:nvSpPr>
            <p:cNvPr id="116" name="Freeform 112">
              <a:extLst>
                <a:ext uri="{FF2B5EF4-FFF2-40B4-BE49-F238E27FC236}">
                  <a16:creationId xmlns:a16="http://schemas.microsoft.com/office/drawing/2014/main" id="{0A0C2894-D225-459C-8108-DC4082A036E9}"/>
                </a:ext>
              </a:extLst>
            </p:cNvPr>
            <p:cNvSpPr>
              <a:spLocks/>
            </p:cNvSpPr>
            <p:nvPr/>
          </p:nvSpPr>
          <p:spPr bwMode="auto">
            <a:xfrm>
              <a:off x="3840" y="1756"/>
              <a:ext cx="456" cy="694"/>
            </a:xfrm>
            <a:custGeom>
              <a:avLst/>
              <a:gdLst>
                <a:gd name="T0" fmla="*/ 195 w 217"/>
                <a:gd name="T1" fmla="*/ 7 h 329"/>
                <a:gd name="T2" fmla="*/ 0 w 217"/>
                <a:gd name="T3" fmla="*/ 78 h 329"/>
                <a:gd name="T4" fmla="*/ 0 w 217"/>
                <a:gd name="T5" fmla="*/ 329 h 329"/>
                <a:gd name="T6" fmla="*/ 217 w 217"/>
                <a:gd name="T7" fmla="*/ 269 h 329"/>
                <a:gd name="T8" fmla="*/ 195 w 217"/>
                <a:gd name="T9" fmla="*/ 7 h 329"/>
              </a:gdLst>
              <a:ahLst/>
              <a:cxnLst>
                <a:cxn ang="0">
                  <a:pos x="T0" y="T1"/>
                </a:cxn>
                <a:cxn ang="0">
                  <a:pos x="T2" y="T3"/>
                </a:cxn>
                <a:cxn ang="0">
                  <a:pos x="T4" y="T5"/>
                </a:cxn>
                <a:cxn ang="0">
                  <a:pos x="T6" y="T7"/>
                </a:cxn>
                <a:cxn ang="0">
                  <a:pos x="T8" y="T9"/>
                </a:cxn>
              </a:cxnLst>
              <a:rect l="0" t="0" r="r" b="b"/>
              <a:pathLst>
                <a:path w="217" h="329">
                  <a:moveTo>
                    <a:pt x="195" y="7"/>
                  </a:moveTo>
                  <a:cubicBezTo>
                    <a:pt x="52" y="0"/>
                    <a:pt x="0" y="78"/>
                    <a:pt x="0" y="78"/>
                  </a:cubicBezTo>
                  <a:cubicBezTo>
                    <a:pt x="0" y="329"/>
                    <a:pt x="0" y="329"/>
                    <a:pt x="0" y="329"/>
                  </a:cubicBezTo>
                  <a:cubicBezTo>
                    <a:pt x="0" y="329"/>
                    <a:pt x="70" y="268"/>
                    <a:pt x="217" y="269"/>
                  </a:cubicBezTo>
                  <a:lnTo>
                    <a:pt x="195" y="7"/>
                  </a:lnTo>
                  <a:close/>
                </a:path>
              </a:pathLst>
            </a:custGeom>
            <a:noFill/>
            <a:ln w="19050" cap="rnd">
              <a:solidFill>
                <a:srgbClr val="0099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Freeform 113">
              <a:extLst>
                <a:ext uri="{FF2B5EF4-FFF2-40B4-BE49-F238E27FC236}">
                  <a16:creationId xmlns:a16="http://schemas.microsoft.com/office/drawing/2014/main" id="{B16D3778-F47B-48FE-AEED-4169A23B852A}"/>
                </a:ext>
              </a:extLst>
            </p:cNvPr>
            <p:cNvSpPr>
              <a:spLocks/>
            </p:cNvSpPr>
            <p:nvPr/>
          </p:nvSpPr>
          <p:spPr bwMode="auto">
            <a:xfrm>
              <a:off x="3384" y="1756"/>
              <a:ext cx="456" cy="694"/>
            </a:xfrm>
            <a:custGeom>
              <a:avLst/>
              <a:gdLst>
                <a:gd name="T0" fmla="*/ 23 w 217"/>
                <a:gd name="T1" fmla="*/ 7 h 329"/>
                <a:gd name="T2" fmla="*/ 217 w 217"/>
                <a:gd name="T3" fmla="*/ 78 h 329"/>
                <a:gd name="T4" fmla="*/ 217 w 217"/>
                <a:gd name="T5" fmla="*/ 329 h 329"/>
                <a:gd name="T6" fmla="*/ 0 w 217"/>
                <a:gd name="T7" fmla="*/ 269 h 329"/>
                <a:gd name="T8" fmla="*/ 23 w 217"/>
                <a:gd name="T9" fmla="*/ 7 h 329"/>
              </a:gdLst>
              <a:ahLst/>
              <a:cxnLst>
                <a:cxn ang="0">
                  <a:pos x="T0" y="T1"/>
                </a:cxn>
                <a:cxn ang="0">
                  <a:pos x="T2" y="T3"/>
                </a:cxn>
                <a:cxn ang="0">
                  <a:pos x="T4" y="T5"/>
                </a:cxn>
                <a:cxn ang="0">
                  <a:pos x="T6" y="T7"/>
                </a:cxn>
                <a:cxn ang="0">
                  <a:pos x="T8" y="T9"/>
                </a:cxn>
              </a:cxnLst>
              <a:rect l="0" t="0" r="r" b="b"/>
              <a:pathLst>
                <a:path w="217" h="329">
                  <a:moveTo>
                    <a:pt x="23" y="7"/>
                  </a:moveTo>
                  <a:cubicBezTo>
                    <a:pt x="165" y="0"/>
                    <a:pt x="217" y="78"/>
                    <a:pt x="217" y="78"/>
                  </a:cubicBezTo>
                  <a:cubicBezTo>
                    <a:pt x="217" y="329"/>
                    <a:pt x="217" y="329"/>
                    <a:pt x="217" y="329"/>
                  </a:cubicBezTo>
                  <a:cubicBezTo>
                    <a:pt x="217" y="329"/>
                    <a:pt x="148" y="268"/>
                    <a:pt x="0" y="269"/>
                  </a:cubicBezTo>
                  <a:lnTo>
                    <a:pt x="23" y="7"/>
                  </a:lnTo>
                  <a:close/>
                </a:path>
              </a:pathLst>
            </a:custGeom>
            <a:noFill/>
            <a:ln w="19050" cap="rnd">
              <a:solidFill>
                <a:srgbClr val="0099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Freeform 114">
              <a:extLst>
                <a:ext uri="{FF2B5EF4-FFF2-40B4-BE49-F238E27FC236}">
                  <a16:creationId xmlns:a16="http://schemas.microsoft.com/office/drawing/2014/main" id="{885A1742-8044-4FA4-86E9-073FEF7F3B93}"/>
                </a:ext>
              </a:extLst>
            </p:cNvPr>
            <p:cNvSpPr>
              <a:spLocks/>
            </p:cNvSpPr>
            <p:nvPr/>
          </p:nvSpPr>
          <p:spPr bwMode="auto">
            <a:xfrm>
              <a:off x="3304" y="1832"/>
              <a:ext cx="1074" cy="738"/>
            </a:xfrm>
            <a:custGeom>
              <a:avLst/>
              <a:gdLst>
                <a:gd name="T0" fmla="*/ 453 w 511"/>
                <a:gd name="T1" fmla="*/ 4 h 350"/>
                <a:gd name="T2" fmla="*/ 472 w 511"/>
                <a:gd name="T3" fmla="*/ 0 h 350"/>
                <a:gd name="T4" fmla="*/ 491 w 511"/>
                <a:gd name="T5" fmla="*/ 17 h 350"/>
                <a:gd name="T6" fmla="*/ 510 w 511"/>
                <a:gd name="T7" fmla="*/ 250 h 350"/>
                <a:gd name="T8" fmla="*/ 490 w 511"/>
                <a:gd name="T9" fmla="*/ 269 h 350"/>
                <a:gd name="T10" fmla="*/ 313 w 511"/>
                <a:gd name="T11" fmla="*/ 298 h 350"/>
                <a:gd name="T12" fmla="*/ 311 w 511"/>
                <a:gd name="T13" fmla="*/ 304 h 350"/>
                <a:gd name="T14" fmla="*/ 200 w 511"/>
                <a:gd name="T15" fmla="*/ 304 h 350"/>
                <a:gd name="T16" fmla="*/ 197 w 511"/>
                <a:gd name="T17" fmla="*/ 298 h 350"/>
                <a:gd name="T18" fmla="*/ 20 w 511"/>
                <a:gd name="T19" fmla="*/ 269 h 350"/>
                <a:gd name="T20" fmla="*/ 0 w 511"/>
                <a:gd name="T21" fmla="*/ 250 h 350"/>
                <a:gd name="T22" fmla="*/ 20 w 511"/>
                <a:gd name="T23" fmla="*/ 17 h 350"/>
                <a:gd name="T24" fmla="*/ 38 w 511"/>
                <a:gd name="T25" fmla="*/ 0 h 350"/>
                <a:gd name="T26" fmla="*/ 58 w 511"/>
                <a:gd name="T27" fmla="*/ 4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350">
                  <a:moveTo>
                    <a:pt x="453" y="4"/>
                  </a:moveTo>
                  <a:cubicBezTo>
                    <a:pt x="457" y="2"/>
                    <a:pt x="465" y="1"/>
                    <a:pt x="472" y="0"/>
                  </a:cubicBezTo>
                  <a:cubicBezTo>
                    <a:pt x="482" y="0"/>
                    <a:pt x="490" y="7"/>
                    <a:pt x="491" y="17"/>
                  </a:cubicBezTo>
                  <a:cubicBezTo>
                    <a:pt x="510" y="250"/>
                    <a:pt x="510" y="250"/>
                    <a:pt x="510" y="250"/>
                  </a:cubicBezTo>
                  <a:cubicBezTo>
                    <a:pt x="511" y="261"/>
                    <a:pt x="502" y="270"/>
                    <a:pt x="490" y="269"/>
                  </a:cubicBezTo>
                  <a:cubicBezTo>
                    <a:pt x="459" y="265"/>
                    <a:pt x="396" y="264"/>
                    <a:pt x="313" y="298"/>
                  </a:cubicBezTo>
                  <a:cubicBezTo>
                    <a:pt x="313" y="298"/>
                    <a:pt x="313" y="301"/>
                    <a:pt x="311" y="304"/>
                  </a:cubicBezTo>
                  <a:cubicBezTo>
                    <a:pt x="288" y="350"/>
                    <a:pt x="222" y="350"/>
                    <a:pt x="200" y="304"/>
                  </a:cubicBezTo>
                  <a:cubicBezTo>
                    <a:pt x="198" y="301"/>
                    <a:pt x="197" y="298"/>
                    <a:pt x="197" y="298"/>
                  </a:cubicBezTo>
                  <a:cubicBezTo>
                    <a:pt x="115" y="264"/>
                    <a:pt x="52" y="265"/>
                    <a:pt x="20" y="269"/>
                  </a:cubicBezTo>
                  <a:cubicBezTo>
                    <a:pt x="9" y="270"/>
                    <a:pt x="0" y="261"/>
                    <a:pt x="0" y="250"/>
                  </a:cubicBezTo>
                  <a:cubicBezTo>
                    <a:pt x="20" y="17"/>
                    <a:pt x="20" y="17"/>
                    <a:pt x="20" y="17"/>
                  </a:cubicBezTo>
                  <a:cubicBezTo>
                    <a:pt x="21" y="7"/>
                    <a:pt x="29" y="0"/>
                    <a:pt x="38" y="0"/>
                  </a:cubicBezTo>
                  <a:cubicBezTo>
                    <a:pt x="46" y="1"/>
                    <a:pt x="54" y="2"/>
                    <a:pt x="58" y="4"/>
                  </a:cubicBezTo>
                </a:path>
              </a:pathLst>
            </a:custGeom>
            <a:noFill/>
            <a:ln w="19050" cap="rnd">
              <a:solidFill>
                <a:srgbClr val="0099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9" name="Group 5">
            <a:extLst>
              <a:ext uri="{FF2B5EF4-FFF2-40B4-BE49-F238E27FC236}">
                <a16:creationId xmlns:a16="http://schemas.microsoft.com/office/drawing/2014/main" id="{4CE71D8B-E5CC-4303-AA61-0E8C0C007B98}"/>
              </a:ext>
            </a:extLst>
          </p:cNvPr>
          <p:cNvGrpSpPr>
            <a:grpSpLocks noChangeAspect="1"/>
          </p:cNvGrpSpPr>
          <p:nvPr/>
        </p:nvGrpSpPr>
        <p:grpSpPr bwMode="auto">
          <a:xfrm>
            <a:off x="2320729" y="3870496"/>
            <a:ext cx="539309" cy="241813"/>
            <a:chOff x="1774" y="1077"/>
            <a:chExt cx="707" cy="317"/>
          </a:xfrm>
        </p:grpSpPr>
        <p:sp>
          <p:nvSpPr>
            <p:cNvPr id="120" name="Freeform 6">
              <a:extLst>
                <a:ext uri="{FF2B5EF4-FFF2-40B4-BE49-F238E27FC236}">
                  <a16:creationId xmlns:a16="http://schemas.microsoft.com/office/drawing/2014/main" id="{5825A66A-9536-4598-A321-8D704B81433D}"/>
                </a:ext>
              </a:extLst>
            </p:cNvPr>
            <p:cNvSpPr>
              <a:spLocks/>
            </p:cNvSpPr>
            <p:nvPr/>
          </p:nvSpPr>
          <p:spPr bwMode="auto">
            <a:xfrm>
              <a:off x="1911" y="1352"/>
              <a:ext cx="406" cy="42"/>
            </a:xfrm>
            <a:custGeom>
              <a:avLst/>
              <a:gdLst>
                <a:gd name="T0" fmla="*/ 193 w 193"/>
                <a:gd name="T1" fmla="*/ 0 h 20"/>
                <a:gd name="T2" fmla="*/ 96 w 193"/>
                <a:gd name="T3" fmla="*/ 20 h 20"/>
                <a:gd name="T4" fmla="*/ 0 w 193"/>
                <a:gd name="T5" fmla="*/ 0 h 20"/>
              </a:gdLst>
              <a:ahLst/>
              <a:cxnLst>
                <a:cxn ang="0">
                  <a:pos x="T0" y="T1"/>
                </a:cxn>
                <a:cxn ang="0">
                  <a:pos x="T2" y="T3"/>
                </a:cxn>
                <a:cxn ang="0">
                  <a:pos x="T4" y="T5"/>
                </a:cxn>
              </a:cxnLst>
              <a:rect l="0" t="0" r="r" b="b"/>
              <a:pathLst>
                <a:path w="193" h="20">
                  <a:moveTo>
                    <a:pt x="193" y="0"/>
                  </a:moveTo>
                  <a:cubicBezTo>
                    <a:pt x="165" y="13"/>
                    <a:pt x="129" y="20"/>
                    <a:pt x="96" y="20"/>
                  </a:cubicBezTo>
                  <a:cubicBezTo>
                    <a:pt x="64" y="20"/>
                    <a:pt x="27" y="13"/>
                    <a:pt x="0" y="0"/>
                  </a:cubicBezTo>
                </a:path>
              </a:pathLst>
            </a:custGeom>
            <a:noFill/>
            <a:ln w="19050" cap="rnd">
              <a:solidFill>
                <a:srgbClr val="00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Line 12">
              <a:extLst>
                <a:ext uri="{FF2B5EF4-FFF2-40B4-BE49-F238E27FC236}">
                  <a16:creationId xmlns:a16="http://schemas.microsoft.com/office/drawing/2014/main" id="{E4A5BCC9-95C6-4F8F-9345-3EA39E425E3D}"/>
                </a:ext>
              </a:extLst>
            </p:cNvPr>
            <p:cNvSpPr>
              <a:spLocks noChangeShapeType="1"/>
            </p:cNvSpPr>
            <p:nvPr/>
          </p:nvSpPr>
          <p:spPr bwMode="auto">
            <a:xfrm flipV="1">
              <a:off x="2317" y="1217"/>
              <a:ext cx="0" cy="137"/>
            </a:xfrm>
            <a:prstGeom prst="line">
              <a:avLst/>
            </a:prstGeom>
            <a:noFill/>
            <a:ln w="19050" cap="rnd">
              <a:solidFill>
                <a:srgbClr val="0099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Line 13">
              <a:extLst>
                <a:ext uri="{FF2B5EF4-FFF2-40B4-BE49-F238E27FC236}">
                  <a16:creationId xmlns:a16="http://schemas.microsoft.com/office/drawing/2014/main" id="{AF03FFD3-5276-44F9-B4A7-B28CA894F5DA}"/>
                </a:ext>
              </a:extLst>
            </p:cNvPr>
            <p:cNvSpPr>
              <a:spLocks noChangeShapeType="1"/>
            </p:cNvSpPr>
            <p:nvPr/>
          </p:nvSpPr>
          <p:spPr bwMode="auto">
            <a:xfrm>
              <a:off x="1911" y="1217"/>
              <a:ext cx="0" cy="135"/>
            </a:xfrm>
            <a:prstGeom prst="line">
              <a:avLst/>
            </a:prstGeom>
            <a:noFill/>
            <a:ln w="19050" cap="rnd">
              <a:solidFill>
                <a:srgbClr val="0099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Freeform 14">
              <a:extLst>
                <a:ext uri="{FF2B5EF4-FFF2-40B4-BE49-F238E27FC236}">
                  <a16:creationId xmlns:a16="http://schemas.microsoft.com/office/drawing/2014/main" id="{38BF5B28-2350-4153-A194-0FBE671EC345}"/>
                </a:ext>
              </a:extLst>
            </p:cNvPr>
            <p:cNvSpPr>
              <a:spLocks/>
            </p:cNvSpPr>
            <p:nvPr/>
          </p:nvSpPr>
          <p:spPr bwMode="auto">
            <a:xfrm>
              <a:off x="1774" y="1077"/>
              <a:ext cx="678" cy="191"/>
            </a:xfrm>
            <a:custGeom>
              <a:avLst/>
              <a:gdLst>
                <a:gd name="T0" fmla="*/ 341 w 678"/>
                <a:gd name="T1" fmla="*/ 0 h 191"/>
                <a:gd name="T2" fmla="*/ 678 w 678"/>
                <a:gd name="T3" fmla="*/ 90 h 191"/>
                <a:gd name="T4" fmla="*/ 339 w 678"/>
                <a:gd name="T5" fmla="*/ 191 h 191"/>
                <a:gd name="T6" fmla="*/ 339 w 678"/>
                <a:gd name="T7" fmla="*/ 191 h 191"/>
                <a:gd name="T8" fmla="*/ 0 w 678"/>
                <a:gd name="T9" fmla="*/ 90 h 191"/>
                <a:gd name="T10" fmla="*/ 341 w 678"/>
                <a:gd name="T11" fmla="*/ 0 h 191"/>
              </a:gdLst>
              <a:ahLst/>
              <a:cxnLst>
                <a:cxn ang="0">
                  <a:pos x="T0" y="T1"/>
                </a:cxn>
                <a:cxn ang="0">
                  <a:pos x="T2" y="T3"/>
                </a:cxn>
                <a:cxn ang="0">
                  <a:pos x="T4" y="T5"/>
                </a:cxn>
                <a:cxn ang="0">
                  <a:pos x="T6" y="T7"/>
                </a:cxn>
                <a:cxn ang="0">
                  <a:pos x="T8" y="T9"/>
                </a:cxn>
                <a:cxn ang="0">
                  <a:pos x="T10" y="T11"/>
                </a:cxn>
              </a:cxnLst>
              <a:rect l="0" t="0" r="r" b="b"/>
              <a:pathLst>
                <a:path w="678" h="191">
                  <a:moveTo>
                    <a:pt x="341" y="0"/>
                  </a:moveTo>
                  <a:lnTo>
                    <a:pt x="678" y="90"/>
                  </a:lnTo>
                  <a:lnTo>
                    <a:pt x="339" y="191"/>
                  </a:lnTo>
                  <a:lnTo>
                    <a:pt x="339" y="191"/>
                  </a:lnTo>
                  <a:lnTo>
                    <a:pt x="0" y="90"/>
                  </a:lnTo>
                  <a:lnTo>
                    <a:pt x="341" y="0"/>
                  </a:lnTo>
                </a:path>
              </a:pathLst>
            </a:custGeom>
            <a:noFill/>
            <a:ln w="19050" cap="rnd">
              <a:solidFill>
                <a:srgbClr val="0099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Line 15">
              <a:extLst>
                <a:ext uri="{FF2B5EF4-FFF2-40B4-BE49-F238E27FC236}">
                  <a16:creationId xmlns:a16="http://schemas.microsoft.com/office/drawing/2014/main" id="{44735398-93CA-4F1F-9D17-AA0CFABC19AA}"/>
                </a:ext>
              </a:extLst>
            </p:cNvPr>
            <p:cNvSpPr>
              <a:spLocks noChangeShapeType="1"/>
            </p:cNvSpPr>
            <p:nvPr/>
          </p:nvSpPr>
          <p:spPr bwMode="auto">
            <a:xfrm>
              <a:off x="2452" y="1220"/>
              <a:ext cx="0" cy="117"/>
            </a:xfrm>
            <a:prstGeom prst="line">
              <a:avLst/>
            </a:prstGeom>
            <a:noFill/>
            <a:ln w="19050" cap="rnd">
              <a:solidFill>
                <a:srgbClr val="0099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Freeform 17">
              <a:extLst>
                <a:ext uri="{FF2B5EF4-FFF2-40B4-BE49-F238E27FC236}">
                  <a16:creationId xmlns:a16="http://schemas.microsoft.com/office/drawing/2014/main" id="{90A74CB0-C141-460D-AC5F-450CA6E8C57D}"/>
                </a:ext>
              </a:extLst>
            </p:cNvPr>
            <p:cNvSpPr>
              <a:spLocks/>
            </p:cNvSpPr>
            <p:nvPr/>
          </p:nvSpPr>
          <p:spPr bwMode="auto">
            <a:xfrm>
              <a:off x="2422" y="1373"/>
              <a:ext cx="59" cy="17"/>
            </a:xfrm>
            <a:custGeom>
              <a:avLst/>
              <a:gdLst>
                <a:gd name="T0" fmla="*/ 28 w 28"/>
                <a:gd name="T1" fmla="*/ 0 h 8"/>
                <a:gd name="T2" fmla="*/ 0 w 28"/>
                <a:gd name="T3" fmla="*/ 0 h 8"/>
              </a:gdLst>
              <a:ahLst/>
              <a:cxnLst>
                <a:cxn ang="0">
                  <a:pos x="T0" y="T1"/>
                </a:cxn>
                <a:cxn ang="0">
                  <a:pos x="T2" y="T3"/>
                </a:cxn>
              </a:cxnLst>
              <a:rect l="0" t="0" r="r" b="b"/>
              <a:pathLst>
                <a:path w="28" h="8">
                  <a:moveTo>
                    <a:pt x="28" y="0"/>
                  </a:moveTo>
                  <a:cubicBezTo>
                    <a:pt x="21" y="8"/>
                    <a:pt x="8" y="8"/>
                    <a:pt x="0" y="0"/>
                  </a:cubicBezTo>
                </a:path>
              </a:pathLst>
            </a:custGeom>
            <a:noFill/>
            <a:ln w="19050" cap="rnd">
              <a:solidFill>
                <a:srgbClr val="0099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cxnSp>
        <p:nvCxnSpPr>
          <p:cNvPr id="127" name="Conector recto 92">
            <a:extLst>
              <a:ext uri="{FF2B5EF4-FFF2-40B4-BE49-F238E27FC236}">
                <a16:creationId xmlns:a16="http://schemas.microsoft.com/office/drawing/2014/main" id="{33D82BD5-DBC3-47F4-BFA3-92A8767858A8}"/>
              </a:ext>
            </a:extLst>
          </p:cNvPr>
          <p:cNvCxnSpPr>
            <a:cxnSpLocks/>
          </p:cNvCxnSpPr>
          <p:nvPr/>
        </p:nvCxnSpPr>
        <p:spPr>
          <a:xfrm flipV="1">
            <a:off x="4674482" y="3454304"/>
            <a:ext cx="0" cy="1524581"/>
          </a:xfrm>
          <a:prstGeom prst="line">
            <a:avLst/>
          </a:prstGeom>
          <a:noFill/>
          <a:ln w="12700">
            <a:solidFill>
              <a:srgbClr val="58585B"/>
            </a:solidFill>
            <a:round/>
            <a:headEnd/>
            <a:tailEnd/>
          </a:ln>
          <a:effectLst/>
          <a:extLst>
            <a:ext uri="{909E8E84-426E-40dd-AFC4-6F175D3DCCD1}">
              <a14:hiddenFill xmlns:a14="http://schemas.microsoft.com/office/drawing/2010/main" xmlns="" xmlns:lc="http://schemas.openxmlformats.org/drawingml/2006/lockedCanvas">
                <a:noFill/>
              </a14:hiddenFill>
            </a:ext>
          </a:extLst>
        </p:spPr>
      </p:cxnSp>
      <p:sp>
        <p:nvSpPr>
          <p:cNvPr id="128" name="CuadroTexto 80">
            <a:extLst>
              <a:ext uri="{FF2B5EF4-FFF2-40B4-BE49-F238E27FC236}">
                <a16:creationId xmlns:a16="http://schemas.microsoft.com/office/drawing/2014/main" id="{EC144344-D969-4B32-8F06-2DDCDBFCD9E0}"/>
              </a:ext>
            </a:extLst>
          </p:cNvPr>
          <p:cNvSpPr txBox="1"/>
          <p:nvPr/>
        </p:nvSpPr>
        <p:spPr>
          <a:xfrm>
            <a:off x="5403900" y="3297207"/>
            <a:ext cx="1612800" cy="215444"/>
          </a:xfrm>
          <a:prstGeom prst="rect">
            <a:avLst/>
          </a:prstGeom>
          <a:solidFill>
            <a:srgbClr val="58585B"/>
          </a:solidFill>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lvl="0" algn="ctr" defTabSz="914400">
              <a:defRPr/>
            </a:pPr>
            <a:r>
              <a:rPr lang="es-ES" sz="1400" b="1" kern="0" dirty="0">
                <a:solidFill>
                  <a:schemeClr val="bg1"/>
                </a:solidFill>
                <a:latin typeface="Calibri" panose="020F0502020204030204" pitchFamily="34" charset="0"/>
                <a:cs typeface="Calibri" panose="020F0502020204030204" pitchFamily="34" charset="0"/>
              </a:rPr>
              <a:t>OCCUPAZIONE</a:t>
            </a:r>
          </a:p>
        </p:txBody>
      </p:sp>
      <p:sp>
        <p:nvSpPr>
          <p:cNvPr id="129" name="CuadroTexto 80">
            <a:extLst>
              <a:ext uri="{FF2B5EF4-FFF2-40B4-BE49-F238E27FC236}">
                <a16:creationId xmlns:a16="http://schemas.microsoft.com/office/drawing/2014/main" id="{41192551-4974-4714-8A3C-082DEECF4C2B}"/>
              </a:ext>
            </a:extLst>
          </p:cNvPr>
          <p:cNvSpPr txBox="1"/>
          <p:nvPr/>
        </p:nvSpPr>
        <p:spPr>
          <a:xfrm>
            <a:off x="5659072" y="4417888"/>
            <a:ext cx="1057516" cy="215444"/>
          </a:xfrm>
          <a:prstGeom prst="rect">
            <a:avLst/>
          </a:prstGeom>
          <a:noFill/>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marR="0" lvl="0" indent="0" algn="r" defTabSz="914400" eaLnBrk="1" fontAlgn="auto" latinLnBrk="0" hangingPunct="1">
              <a:lnSpc>
                <a:spcPct val="100000"/>
              </a:lnSpc>
              <a:spcBef>
                <a:spcPts val="0"/>
              </a:spcBef>
              <a:spcAft>
                <a:spcPts val="0"/>
              </a:spcAft>
              <a:buClrTx/>
              <a:buSzTx/>
              <a:buFontTx/>
              <a:buNone/>
              <a:tabLst/>
              <a:defRPr/>
            </a:pPr>
            <a:r>
              <a:rPr lang="en-US" sz="1400" b="1" kern="0" dirty="0">
                <a:solidFill>
                  <a:schemeClr val="tx1">
                    <a:lumMod val="75000"/>
                    <a:lumOff val="25000"/>
                  </a:schemeClr>
                </a:solidFill>
              </a:rPr>
              <a:t>Non occupato</a:t>
            </a:r>
            <a:endParaRPr lang="es-ES" sz="1400" b="1" kern="0" dirty="0">
              <a:solidFill>
                <a:schemeClr val="tx1">
                  <a:lumMod val="75000"/>
                  <a:lumOff val="25000"/>
                </a:schemeClr>
              </a:solidFill>
            </a:endParaRPr>
          </a:p>
        </p:txBody>
      </p:sp>
      <p:sp>
        <p:nvSpPr>
          <p:cNvPr id="130" name="CuadroTexto 80">
            <a:extLst>
              <a:ext uri="{FF2B5EF4-FFF2-40B4-BE49-F238E27FC236}">
                <a16:creationId xmlns:a16="http://schemas.microsoft.com/office/drawing/2014/main" id="{CFF9154D-B6E5-48A3-8EFF-B95EFA4F0EB1}"/>
              </a:ext>
            </a:extLst>
          </p:cNvPr>
          <p:cNvSpPr txBox="1"/>
          <p:nvPr/>
        </p:nvSpPr>
        <p:spPr>
          <a:xfrm>
            <a:off x="6798807" y="4387111"/>
            <a:ext cx="631934" cy="276999"/>
          </a:xfrm>
          <a:prstGeom prst="rect">
            <a:avLst/>
          </a:prstGeom>
          <a:noFill/>
          <a:ln w="19050">
            <a:noFill/>
          </a:ln>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marR="0" lvl="0" indent="0" algn="ctr" defTabSz="914400" eaLnBrk="1" fontAlgn="auto" latinLnBrk="0" hangingPunct="1">
              <a:lnSpc>
                <a:spcPct val="100000"/>
              </a:lnSpc>
              <a:spcBef>
                <a:spcPts val="0"/>
              </a:spcBef>
              <a:spcAft>
                <a:spcPts val="0"/>
              </a:spcAft>
              <a:buClrTx/>
              <a:buSzTx/>
              <a:buFontTx/>
              <a:buNone/>
              <a:tabLst/>
              <a:defRPr/>
            </a:pPr>
            <a:r>
              <a:rPr lang="es-ES" b="1" kern="0" dirty="0">
                <a:solidFill>
                  <a:srgbClr val="009900"/>
                </a:solidFill>
              </a:rPr>
              <a:t>47%</a:t>
            </a:r>
            <a:endParaRPr kumimoji="0" lang="en-US" b="1" i="0" u="none" strike="noStrike" kern="0" cap="none" spc="0" normalizeH="0" baseline="0" noProof="0" dirty="0">
              <a:ln>
                <a:noFill/>
              </a:ln>
              <a:solidFill>
                <a:srgbClr val="009900"/>
              </a:solidFill>
              <a:effectLst/>
              <a:uLnTx/>
              <a:uFillTx/>
            </a:endParaRPr>
          </a:p>
        </p:txBody>
      </p:sp>
      <p:sp>
        <p:nvSpPr>
          <p:cNvPr id="131" name="CuadroTexto 80">
            <a:extLst>
              <a:ext uri="{FF2B5EF4-FFF2-40B4-BE49-F238E27FC236}">
                <a16:creationId xmlns:a16="http://schemas.microsoft.com/office/drawing/2014/main" id="{74D3DB2D-3EB4-4355-8330-397D9DFF595B}"/>
              </a:ext>
            </a:extLst>
          </p:cNvPr>
          <p:cNvSpPr txBox="1"/>
          <p:nvPr/>
        </p:nvSpPr>
        <p:spPr>
          <a:xfrm>
            <a:off x="5698241" y="3965500"/>
            <a:ext cx="1018347" cy="215444"/>
          </a:xfrm>
          <a:prstGeom prst="rect">
            <a:avLst/>
          </a:prstGeom>
          <a:noFill/>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marR="0" lvl="0" indent="0" algn="r" defTabSz="914400" eaLnBrk="1" fontAlgn="auto" latinLnBrk="0" hangingPunct="1">
              <a:lnSpc>
                <a:spcPct val="100000"/>
              </a:lnSpc>
              <a:spcBef>
                <a:spcPts val="0"/>
              </a:spcBef>
              <a:spcAft>
                <a:spcPts val="0"/>
              </a:spcAft>
              <a:buClrTx/>
              <a:buSzTx/>
              <a:buFontTx/>
              <a:buNone/>
              <a:tabLst/>
              <a:defRPr/>
            </a:pPr>
            <a:r>
              <a:rPr lang="it-IT" sz="1400" b="1" kern="0" dirty="0">
                <a:solidFill>
                  <a:schemeClr val="tx1">
                    <a:lumMod val="75000"/>
                    <a:lumOff val="25000"/>
                  </a:schemeClr>
                </a:solidFill>
              </a:rPr>
              <a:t>Occupato</a:t>
            </a:r>
            <a:endParaRPr lang="es-ES" sz="1400" b="1" kern="0" dirty="0">
              <a:solidFill>
                <a:schemeClr val="tx1">
                  <a:lumMod val="75000"/>
                  <a:lumOff val="25000"/>
                </a:schemeClr>
              </a:solidFill>
            </a:endParaRPr>
          </a:p>
        </p:txBody>
      </p:sp>
      <p:sp>
        <p:nvSpPr>
          <p:cNvPr id="132" name="CuadroTexto 80">
            <a:extLst>
              <a:ext uri="{FF2B5EF4-FFF2-40B4-BE49-F238E27FC236}">
                <a16:creationId xmlns:a16="http://schemas.microsoft.com/office/drawing/2014/main" id="{B4AA97EF-B53E-4FB8-9CF5-4DBCD25DDBE7}"/>
              </a:ext>
            </a:extLst>
          </p:cNvPr>
          <p:cNvSpPr txBox="1"/>
          <p:nvPr/>
        </p:nvSpPr>
        <p:spPr>
          <a:xfrm>
            <a:off x="6798807" y="3934723"/>
            <a:ext cx="631934" cy="276999"/>
          </a:xfrm>
          <a:prstGeom prst="rect">
            <a:avLst/>
          </a:prstGeom>
          <a:noFill/>
          <a:ln w="19050">
            <a:noFill/>
          </a:ln>
        </p:spPr>
        <p:txBody>
          <a:bodyPr vert="horz" wrap="square" lIns="0" tIns="0" rIns="0" bIns="0" rtlCol="0" anchor="ctr">
            <a:spAutoFit/>
          </a:bodyPr>
          <a:ls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a:lstStyle>
          <a:p>
            <a:pPr marL="4763" marR="0" lvl="0" indent="0" algn="ctr" defTabSz="914400" eaLnBrk="1" fontAlgn="auto" latinLnBrk="0" hangingPunct="1">
              <a:lnSpc>
                <a:spcPct val="100000"/>
              </a:lnSpc>
              <a:spcBef>
                <a:spcPts val="0"/>
              </a:spcBef>
              <a:spcAft>
                <a:spcPts val="0"/>
              </a:spcAft>
              <a:buClrTx/>
              <a:buSzTx/>
              <a:buFontTx/>
              <a:buNone/>
              <a:tabLst/>
              <a:defRPr/>
            </a:pPr>
            <a:r>
              <a:rPr lang="es-ES" b="1" kern="0" dirty="0">
                <a:solidFill>
                  <a:srgbClr val="009900"/>
                </a:solidFill>
              </a:rPr>
              <a:t>53%</a:t>
            </a:r>
            <a:endParaRPr kumimoji="0" lang="en-US" b="1" i="0" u="none" strike="noStrike" kern="0" cap="none" spc="0" normalizeH="0" baseline="0" noProof="0" dirty="0">
              <a:ln>
                <a:noFill/>
              </a:ln>
              <a:solidFill>
                <a:srgbClr val="009900"/>
              </a:solidFill>
              <a:effectLst/>
              <a:uLnTx/>
              <a:uFillTx/>
            </a:endParaRPr>
          </a:p>
        </p:txBody>
      </p:sp>
      <p:grpSp>
        <p:nvGrpSpPr>
          <p:cNvPr id="133" name="Group 8">
            <a:extLst>
              <a:ext uri="{FF2B5EF4-FFF2-40B4-BE49-F238E27FC236}">
                <a16:creationId xmlns:a16="http://schemas.microsoft.com/office/drawing/2014/main" id="{525D4CF7-0082-432C-A6C0-5DB14D0D31B0}"/>
              </a:ext>
            </a:extLst>
          </p:cNvPr>
          <p:cNvGrpSpPr>
            <a:grpSpLocks noChangeAspect="1"/>
          </p:cNvGrpSpPr>
          <p:nvPr/>
        </p:nvGrpSpPr>
        <p:grpSpPr bwMode="auto">
          <a:xfrm>
            <a:off x="5376583" y="3880196"/>
            <a:ext cx="430519" cy="324545"/>
            <a:chOff x="832" y="1983"/>
            <a:chExt cx="585" cy="441"/>
          </a:xfrm>
        </p:grpSpPr>
        <p:sp>
          <p:nvSpPr>
            <p:cNvPr id="134" name="Freeform 9">
              <a:extLst>
                <a:ext uri="{FF2B5EF4-FFF2-40B4-BE49-F238E27FC236}">
                  <a16:creationId xmlns:a16="http://schemas.microsoft.com/office/drawing/2014/main" id="{0B729F3E-59D4-4CB1-9147-36B174BD47D6}"/>
                </a:ext>
              </a:extLst>
            </p:cNvPr>
            <p:cNvSpPr>
              <a:spLocks noEditPoints="1"/>
            </p:cNvSpPr>
            <p:nvPr/>
          </p:nvSpPr>
          <p:spPr bwMode="auto">
            <a:xfrm>
              <a:off x="832" y="1983"/>
              <a:ext cx="583" cy="441"/>
            </a:xfrm>
            <a:custGeom>
              <a:avLst/>
              <a:gdLst>
                <a:gd name="T0" fmla="*/ 19 w 281"/>
                <a:gd name="T1" fmla="*/ 28 h 212"/>
                <a:gd name="T2" fmla="*/ 92 w 281"/>
                <a:gd name="T3" fmla="*/ 28 h 212"/>
                <a:gd name="T4" fmla="*/ 92 w 281"/>
                <a:gd name="T5" fmla="*/ 11 h 212"/>
                <a:gd name="T6" fmla="*/ 95 w 281"/>
                <a:gd name="T7" fmla="*/ 3 h 212"/>
                <a:gd name="T8" fmla="*/ 103 w 281"/>
                <a:gd name="T9" fmla="*/ 0 h 212"/>
                <a:gd name="T10" fmla="*/ 179 w 281"/>
                <a:gd name="T11" fmla="*/ 0 h 212"/>
                <a:gd name="T12" fmla="*/ 186 w 281"/>
                <a:gd name="T13" fmla="*/ 3 h 212"/>
                <a:gd name="T14" fmla="*/ 189 w 281"/>
                <a:gd name="T15" fmla="*/ 11 h 212"/>
                <a:gd name="T16" fmla="*/ 189 w 281"/>
                <a:gd name="T17" fmla="*/ 28 h 212"/>
                <a:gd name="T18" fmla="*/ 262 w 281"/>
                <a:gd name="T19" fmla="*/ 28 h 212"/>
                <a:gd name="T20" fmla="*/ 276 w 281"/>
                <a:gd name="T21" fmla="*/ 33 h 212"/>
                <a:gd name="T22" fmla="*/ 276 w 281"/>
                <a:gd name="T23" fmla="*/ 33 h 212"/>
                <a:gd name="T24" fmla="*/ 281 w 281"/>
                <a:gd name="T25" fmla="*/ 46 h 212"/>
                <a:gd name="T26" fmla="*/ 281 w 281"/>
                <a:gd name="T27" fmla="*/ 153 h 212"/>
                <a:gd name="T28" fmla="*/ 281 w 281"/>
                <a:gd name="T29" fmla="*/ 194 h 212"/>
                <a:gd name="T30" fmla="*/ 276 w 281"/>
                <a:gd name="T31" fmla="*/ 207 h 212"/>
                <a:gd name="T32" fmla="*/ 262 w 281"/>
                <a:gd name="T33" fmla="*/ 212 h 212"/>
                <a:gd name="T34" fmla="*/ 19 w 281"/>
                <a:gd name="T35" fmla="*/ 212 h 212"/>
                <a:gd name="T36" fmla="*/ 6 w 281"/>
                <a:gd name="T37" fmla="*/ 207 h 212"/>
                <a:gd name="T38" fmla="*/ 6 w 281"/>
                <a:gd name="T39" fmla="*/ 207 h 212"/>
                <a:gd name="T40" fmla="*/ 6 w 281"/>
                <a:gd name="T41" fmla="*/ 207 h 212"/>
                <a:gd name="T42" fmla="*/ 6 w 281"/>
                <a:gd name="T43" fmla="*/ 207 h 212"/>
                <a:gd name="T44" fmla="*/ 0 w 281"/>
                <a:gd name="T45" fmla="*/ 194 h 212"/>
                <a:gd name="T46" fmla="*/ 0 w 281"/>
                <a:gd name="T47" fmla="*/ 46 h 212"/>
                <a:gd name="T48" fmla="*/ 6 w 281"/>
                <a:gd name="T49" fmla="*/ 33 h 212"/>
                <a:gd name="T50" fmla="*/ 19 w 281"/>
                <a:gd name="T51" fmla="*/ 28 h 212"/>
                <a:gd name="T52" fmla="*/ 160 w 281"/>
                <a:gd name="T53" fmla="*/ 153 h 212"/>
                <a:gd name="T54" fmla="*/ 160 w 281"/>
                <a:gd name="T55" fmla="*/ 153 h 212"/>
                <a:gd name="T56" fmla="*/ 160 w 281"/>
                <a:gd name="T57" fmla="*/ 152 h 212"/>
                <a:gd name="T58" fmla="*/ 160 w 281"/>
                <a:gd name="T59" fmla="*/ 144 h 212"/>
                <a:gd name="T60" fmla="*/ 121 w 281"/>
                <a:gd name="T61" fmla="*/ 144 h 212"/>
                <a:gd name="T62" fmla="*/ 121 w 281"/>
                <a:gd name="T63" fmla="*/ 152 h 212"/>
                <a:gd name="T64" fmla="*/ 121 w 281"/>
                <a:gd name="T65" fmla="*/ 153 h 212"/>
                <a:gd name="T66" fmla="*/ 121 w 281"/>
                <a:gd name="T67" fmla="*/ 153 h 212"/>
                <a:gd name="T68" fmla="*/ 121 w 281"/>
                <a:gd name="T69" fmla="*/ 170 h 212"/>
                <a:gd name="T70" fmla="*/ 160 w 281"/>
                <a:gd name="T71" fmla="*/ 170 h 212"/>
                <a:gd name="T72" fmla="*/ 160 w 281"/>
                <a:gd name="T73" fmla="*/ 15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1" h="212">
                  <a:moveTo>
                    <a:pt x="19" y="28"/>
                  </a:moveTo>
                  <a:cubicBezTo>
                    <a:pt x="92" y="28"/>
                    <a:pt x="92" y="28"/>
                    <a:pt x="92" y="28"/>
                  </a:cubicBezTo>
                  <a:cubicBezTo>
                    <a:pt x="92" y="11"/>
                    <a:pt x="92" y="11"/>
                    <a:pt x="92" y="11"/>
                  </a:cubicBezTo>
                  <a:cubicBezTo>
                    <a:pt x="92" y="8"/>
                    <a:pt x="93" y="5"/>
                    <a:pt x="95" y="3"/>
                  </a:cubicBezTo>
                  <a:cubicBezTo>
                    <a:pt x="97" y="1"/>
                    <a:pt x="100" y="0"/>
                    <a:pt x="103" y="0"/>
                  </a:cubicBezTo>
                  <a:cubicBezTo>
                    <a:pt x="179" y="0"/>
                    <a:pt x="179" y="0"/>
                    <a:pt x="179" y="0"/>
                  </a:cubicBezTo>
                  <a:cubicBezTo>
                    <a:pt x="182" y="0"/>
                    <a:pt x="184" y="1"/>
                    <a:pt x="186" y="3"/>
                  </a:cubicBezTo>
                  <a:cubicBezTo>
                    <a:pt x="188" y="5"/>
                    <a:pt x="189" y="8"/>
                    <a:pt x="189" y="11"/>
                  </a:cubicBezTo>
                  <a:cubicBezTo>
                    <a:pt x="189" y="28"/>
                    <a:pt x="189" y="28"/>
                    <a:pt x="189" y="28"/>
                  </a:cubicBezTo>
                  <a:cubicBezTo>
                    <a:pt x="262" y="28"/>
                    <a:pt x="262" y="28"/>
                    <a:pt x="262" y="28"/>
                  </a:cubicBezTo>
                  <a:cubicBezTo>
                    <a:pt x="267" y="28"/>
                    <a:pt x="272" y="30"/>
                    <a:pt x="276" y="33"/>
                  </a:cubicBezTo>
                  <a:cubicBezTo>
                    <a:pt x="276" y="33"/>
                    <a:pt x="276" y="33"/>
                    <a:pt x="276" y="33"/>
                  </a:cubicBezTo>
                  <a:cubicBezTo>
                    <a:pt x="279" y="36"/>
                    <a:pt x="281" y="41"/>
                    <a:pt x="281" y="46"/>
                  </a:cubicBezTo>
                  <a:cubicBezTo>
                    <a:pt x="281" y="153"/>
                    <a:pt x="281" y="153"/>
                    <a:pt x="281" y="153"/>
                  </a:cubicBezTo>
                  <a:cubicBezTo>
                    <a:pt x="281" y="194"/>
                    <a:pt x="281" y="194"/>
                    <a:pt x="281" y="194"/>
                  </a:cubicBezTo>
                  <a:cubicBezTo>
                    <a:pt x="281" y="199"/>
                    <a:pt x="279" y="203"/>
                    <a:pt x="276" y="207"/>
                  </a:cubicBezTo>
                  <a:cubicBezTo>
                    <a:pt x="272" y="210"/>
                    <a:pt x="268" y="212"/>
                    <a:pt x="262" y="212"/>
                  </a:cubicBezTo>
                  <a:cubicBezTo>
                    <a:pt x="19" y="212"/>
                    <a:pt x="19" y="212"/>
                    <a:pt x="19" y="212"/>
                  </a:cubicBezTo>
                  <a:cubicBezTo>
                    <a:pt x="14" y="212"/>
                    <a:pt x="9" y="210"/>
                    <a:pt x="6" y="207"/>
                  </a:cubicBezTo>
                  <a:cubicBezTo>
                    <a:pt x="6" y="207"/>
                    <a:pt x="6" y="207"/>
                    <a:pt x="6" y="207"/>
                  </a:cubicBezTo>
                  <a:cubicBezTo>
                    <a:pt x="6" y="207"/>
                    <a:pt x="6" y="207"/>
                    <a:pt x="6" y="207"/>
                  </a:cubicBezTo>
                  <a:cubicBezTo>
                    <a:pt x="6" y="207"/>
                    <a:pt x="6" y="207"/>
                    <a:pt x="6" y="207"/>
                  </a:cubicBezTo>
                  <a:cubicBezTo>
                    <a:pt x="2" y="203"/>
                    <a:pt x="0" y="199"/>
                    <a:pt x="0" y="194"/>
                  </a:cubicBezTo>
                  <a:cubicBezTo>
                    <a:pt x="0" y="46"/>
                    <a:pt x="0" y="46"/>
                    <a:pt x="0" y="46"/>
                  </a:cubicBezTo>
                  <a:cubicBezTo>
                    <a:pt x="0" y="41"/>
                    <a:pt x="2" y="36"/>
                    <a:pt x="6" y="33"/>
                  </a:cubicBezTo>
                  <a:cubicBezTo>
                    <a:pt x="9" y="30"/>
                    <a:pt x="14" y="28"/>
                    <a:pt x="19" y="28"/>
                  </a:cubicBezTo>
                  <a:close/>
                  <a:moveTo>
                    <a:pt x="160" y="153"/>
                  </a:moveTo>
                  <a:cubicBezTo>
                    <a:pt x="160" y="153"/>
                    <a:pt x="160" y="153"/>
                    <a:pt x="160" y="153"/>
                  </a:cubicBezTo>
                  <a:cubicBezTo>
                    <a:pt x="160" y="153"/>
                    <a:pt x="160" y="153"/>
                    <a:pt x="160" y="152"/>
                  </a:cubicBezTo>
                  <a:cubicBezTo>
                    <a:pt x="160" y="144"/>
                    <a:pt x="160" y="144"/>
                    <a:pt x="160" y="144"/>
                  </a:cubicBezTo>
                  <a:cubicBezTo>
                    <a:pt x="121" y="144"/>
                    <a:pt x="121" y="144"/>
                    <a:pt x="121" y="144"/>
                  </a:cubicBezTo>
                  <a:cubicBezTo>
                    <a:pt x="121" y="152"/>
                    <a:pt x="121" y="152"/>
                    <a:pt x="121" y="152"/>
                  </a:cubicBezTo>
                  <a:cubicBezTo>
                    <a:pt x="121" y="153"/>
                    <a:pt x="121" y="153"/>
                    <a:pt x="121" y="153"/>
                  </a:cubicBezTo>
                  <a:cubicBezTo>
                    <a:pt x="121" y="153"/>
                    <a:pt x="121" y="153"/>
                    <a:pt x="121" y="153"/>
                  </a:cubicBezTo>
                  <a:cubicBezTo>
                    <a:pt x="121" y="170"/>
                    <a:pt x="121" y="170"/>
                    <a:pt x="121" y="170"/>
                  </a:cubicBezTo>
                  <a:cubicBezTo>
                    <a:pt x="160" y="170"/>
                    <a:pt x="160" y="170"/>
                    <a:pt x="160" y="170"/>
                  </a:cubicBezTo>
                  <a:lnTo>
                    <a:pt x="160" y="153"/>
                  </a:lnTo>
                  <a:close/>
                </a:path>
              </a:pathLst>
            </a:custGeom>
            <a:grpFill/>
            <a:ln w="19050" cap="rnd">
              <a:solidFill>
                <a:srgbClr val="0099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Line 10">
              <a:extLst>
                <a:ext uri="{FF2B5EF4-FFF2-40B4-BE49-F238E27FC236}">
                  <a16:creationId xmlns:a16="http://schemas.microsoft.com/office/drawing/2014/main" id="{62EB3D57-06A5-4498-B7F8-92B91CABD5EB}"/>
                </a:ext>
              </a:extLst>
            </p:cNvPr>
            <p:cNvSpPr>
              <a:spLocks noChangeShapeType="1"/>
            </p:cNvSpPr>
            <p:nvPr/>
          </p:nvSpPr>
          <p:spPr bwMode="auto">
            <a:xfrm>
              <a:off x="1023" y="2041"/>
              <a:ext cx="201" cy="0"/>
            </a:xfrm>
            <a:prstGeom prst="line">
              <a:avLst/>
            </a:prstGeom>
            <a:grpFill/>
            <a:ln w="19050" cap="rnd">
              <a:solidFill>
                <a:srgbClr val="0099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Line 11">
              <a:extLst>
                <a:ext uri="{FF2B5EF4-FFF2-40B4-BE49-F238E27FC236}">
                  <a16:creationId xmlns:a16="http://schemas.microsoft.com/office/drawing/2014/main" id="{22B19752-0624-40FA-9182-A6ECACF610FE}"/>
                </a:ext>
              </a:extLst>
            </p:cNvPr>
            <p:cNvSpPr>
              <a:spLocks noChangeShapeType="1"/>
            </p:cNvSpPr>
            <p:nvPr/>
          </p:nvSpPr>
          <p:spPr bwMode="auto">
            <a:xfrm>
              <a:off x="832" y="2310"/>
              <a:ext cx="251" cy="0"/>
            </a:xfrm>
            <a:prstGeom prst="line">
              <a:avLst/>
            </a:prstGeom>
            <a:grpFill/>
            <a:ln w="19050" cap="rnd">
              <a:solidFill>
                <a:srgbClr val="0099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Line 12">
              <a:extLst>
                <a:ext uri="{FF2B5EF4-FFF2-40B4-BE49-F238E27FC236}">
                  <a16:creationId xmlns:a16="http://schemas.microsoft.com/office/drawing/2014/main" id="{CC2AA6C6-FF9B-431F-9440-FC3C276E56A8}"/>
                </a:ext>
              </a:extLst>
            </p:cNvPr>
            <p:cNvSpPr>
              <a:spLocks noChangeShapeType="1"/>
            </p:cNvSpPr>
            <p:nvPr/>
          </p:nvSpPr>
          <p:spPr bwMode="auto">
            <a:xfrm>
              <a:off x="1166" y="2310"/>
              <a:ext cx="251" cy="0"/>
            </a:xfrm>
            <a:prstGeom prst="line">
              <a:avLst/>
            </a:prstGeom>
            <a:grpFill/>
            <a:ln w="19050" cap="rnd">
              <a:solidFill>
                <a:srgbClr val="0099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9" name="Group 79">
            <a:extLst>
              <a:ext uri="{FF2B5EF4-FFF2-40B4-BE49-F238E27FC236}">
                <a16:creationId xmlns:a16="http://schemas.microsoft.com/office/drawing/2014/main" id="{35853D59-F253-49C4-B88E-F8060E02E845}"/>
              </a:ext>
            </a:extLst>
          </p:cNvPr>
          <p:cNvGrpSpPr>
            <a:grpSpLocks noChangeAspect="1"/>
          </p:cNvGrpSpPr>
          <p:nvPr/>
        </p:nvGrpSpPr>
        <p:grpSpPr bwMode="auto">
          <a:xfrm>
            <a:off x="5067172" y="4376744"/>
            <a:ext cx="437914" cy="423861"/>
            <a:chOff x="2966" y="2065"/>
            <a:chExt cx="374" cy="362"/>
          </a:xfrm>
        </p:grpSpPr>
        <p:sp>
          <p:nvSpPr>
            <p:cNvPr id="140" name="Freeform 80">
              <a:extLst>
                <a:ext uri="{FF2B5EF4-FFF2-40B4-BE49-F238E27FC236}">
                  <a16:creationId xmlns:a16="http://schemas.microsoft.com/office/drawing/2014/main" id="{A3B5A140-4531-447F-A05D-D0CA1D6382AA}"/>
                </a:ext>
              </a:extLst>
            </p:cNvPr>
            <p:cNvSpPr>
              <a:spLocks/>
            </p:cNvSpPr>
            <p:nvPr/>
          </p:nvSpPr>
          <p:spPr bwMode="auto">
            <a:xfrm>
              <a:off x="2975" y="2223"/>
              <a:ext cx="357" cy="153"/>
            </a:xfrm>
            <a:custGeom>
              <a:avLst/>
              <a:gdLst>
                <a:gd name="T0" fmla="*/ 168 w 168"/>
                <a:gd name="T1" fmla="*/ 0 h 72"/>
                <a:gd name="T2" fmla="*/ 168 w 168"/>
                <a:gd name="T3" fmla="*/ 60 h 72"/>
                <a:gd name="T4" fmla="*/ 156 w 168"/>
                <a:gd name="T5" fmla="*/ 72 h 72"/>
                <a:gd name="T6" fmla="*/ 12 w 168"/>
                <a:gd name="T7" fmla="*/ 72 h 72"/>
                <a:gd name="T8" fmla="*/ 0 w 168"/>
                <a:gd name="T9" fmla="*/ 60 h 72"/>
                <a:gd name="T10" fmla="*/ 0 w 168"/>
                <a:gd name="T11" fmla="*/ 0 h 72"/>
              </a:gdLst>
              <a:ahLst/>
              <a:cxnLst>
                <a:cxn ang="0">
                  <a:pos x="T0" y="T1"/>
                </a:cxn>
                <a:cxn ang="0">
                  <a:pos x="T2" y="T3"/>
                </a:cxn>
                <a:cxn ang="0">
                  <a:pos x="T4" y="T5"/>
                </a:cxn>
                <a:cxn ang="0">
                  <a:pos x="T6" y="T7"/>
                </a:cxn>
                <a:cxn ang="0">
                  <a:pos x="T8" y="T9"/>
                </a:cxn>
                <a:cxn ang="0">
                  <a:pos x="T10" y="T11"/>
                </a:cxn>
              </a:cxnLst>
              <a:rect l="0" t="0" r="r" b="b"/>
              <a:pathLst>
                <a:path w="168" h="72">
                  <a:moveTo>
                    <a:pt x="168" y="0"/>
                  </a:moveTo>
                  <a:cubicBezTo>
                    <a:pt x="168" y="60"/>
                    <a:pt x="168" y="60"/>
                    <a:pt x="168" y="60"/>
                  </a:cubicBezTo>
                  <a:cubicBezTo>
                    <a:pt x="168" y="67"/>
                    <a:pt x="162" y="72"/>
                    <a:pt x="156" y="72"/>
                  </a:cubicBezTo>
                  <a:cubicBezTo>
                    <a:pt x="12" y="72"/>
                    <a:pt x="12" y="72"/>
                    <a:pt x="12" y="72"/>
                  </a:cubicBezTo>
                  <a:cubicBezTo>
                    <a:pt x="5" y="72"/>
                    <a:pt x="0" y="67"/>
                    <a:pt x="0" y="60"/>
                  </a:cubicBezTo>
                  <a:cubicBezTo>
                    <a:pt x="0" y="0"/>
                    <a:pt x="0" y="0"/>
                    <a:pt x="0" y="0"/>
                  </a:cubicBezTo>
                </a:path>
              </a:pathLst>
            </a:custGeom>
            <a:noFill/>
            <a:ln w="19050" cap="rnd">
              <a:solidFill>
                <a:srgbClr val="00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Rectangle 81">
              <a:extLst>
                <a:ext uri="{FF2B5EF4-FFF2-40B4-BE49-F238E27FC236}">
                  <a16:creationId xmlns:a16="http://schemas.microsoft.com/office/drawing/2014/main" id="{89F4583F-B1E2-4432-9FD6-C9060C1E8468}"/>
                </a:ext>
              </a:extLst>
            </p:cNvPr>
            <p:cNvSpPr>
              <a:spLocks noChangeArrowheads="1"/>
            </p:cNvSpPr>
            <p:nvPr/>
          </p:nvSpPr>
          <p:spPr bwMode="auto">
            <a:xfrm>
              <a:off x="3060" y="2240"/>
              <a:ext cx="42" cy="43"/>
            </a:xfrm>
            <a:prstGeom prst="rect">
              <a:avLst/>
            </a:prstGeom>
            <a:noFill/>
            <a:ln w="19050" cap="rnd">
              <a:solidFill>
                <a:srgbClr val="00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Rectangle 82">
              <a:extLst>
                <a:ext uri="{FF2B5EF4-FFF2-40B4-BE49-F238E27FC236}">
                  <a16:creationId xmlns:a16="http://schemas.microsoft.com/office/drawing/2014/main" id="{38D3E78D-1532-4425-83FB-CF918DAB9801}"/>
                </a:ext>
              </a:extLst>
            </p:cNvPr>
            <p:cNvSpPr>
              <a:spLocks noChangeArrowheads="1"/>
            </p:cNvSpPr>
            <p:nvPr/>
          </p:nvSpPr>
          <p:spPr bwMode="auto">
            <a:xfrm>
              <a:off x="3204" y="2240"/>
              <a:ext cx="43" cy="43"/>
            </a:xfrm>
            <a:prstGeom prst="rect">
              <a:avLst/>
            </a:prstGeom>
            <a:noFill/>
            <a:ln w="19050" cap="rnd">
              <a:solidFill>
                <a:srgbClr val="00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Freeform 83">
              <a:extLst>
                <a:ext uri="{FF2B5EF4-FFF2-40B4-BE49-F238E27FC236}">
                  <a16:creationId xmlns:a16="http://schemas.microsoft.com/office/drawing/2014/main" id="{1D44D6A0-8084-4CB1-9C40-F792E343225A}"/>
                </a:ext>
              </a:extLst>
            </p:cNvPr>
            <p:cNvSpPr>
              <a:spLocks/>
            </p:cNvSpPr>
            <p:nvPr/>
          </p:nvSpPr>
          <p:spPr bwMode="auto">
            <a:xfrm>
              <a:off x="3094" y="2070"/>
              <a:ext cx="110" cy="42"/>
            </a:xfrm>
            <a:custGeom>
              <a:avLst/>
              <a:gdLst>
                <a:gd name="T0" fmla="*/ 52 w 52"/>
                <a:gd name="T1" fmla="*/ 20 h 20"/>
                <a:gd name="T2" fmla="*/ 52 w 52"/>
                <a:gd name="T3" fmla="*/ 8 h 20"/>
                <a:gd name="T4" fmla="*/ 44 w 52"/>
                <a:gd name="T5" fmla="*/ 0 h 20"/>
                <a:gd name="T6" fmla="*/ 8 w 52"/>
                <a:gd name="T7" fmla="*/ 0 h 20"/>
                <a:gd name="T8" fmla="*/ 0 w 52"/>
                <a:gd name="T9" fmla="*/ 8 h 20"/>
                <a:gd name="T10" fmla="*/ 0 w 52"/>
                <a:gd name="T11" fmla="*/ 20 h 20"/>
              </a:gdLst>
              <a:ahLst/>
              <a:cxnLst>
                <a:cxn ang="0">
                  <a:pos x="T0" y="T1"/>
                </a:cxn>
                <a:cxn ang="0">
                  <a:pos x="T2" y="T3"/>
                </a:cxn>
                <a:cxn ang="0">
                  <a:pos x="T4" y="T5"/>
                </a:cxn>
                <a:cxn ang="0">
                  <a:pos x="T6" y="T7"/>
                </a:cxn>
                <a:cxn ang="0">
                  <a:pos x="T8" y="T9"/>
                </a:cxn>
                <a:cxn ang="0">
                  <a:pos x="T10" y="T11"/>
                </a:cxn>
              </a:cxnLst>
              <a:rect l="0" t="0" r="r" b="b"/>
              <a:pathLst>
                <a:path w="52" h="20">
                  <a:moveTo>
                    <a:pt x="52" y="20"/>
                  </a:moveTo>
                  <a:cubicBezTo>
                    <a:pt x="52" y="8"/>
                    <a:pt x="52" y="8"/>
                    <a:pt x="52" y="8"/>
                  </a:cubicBezTo>
                  <a:cubicBezTo>
                    <a:pt x="52" y="4"/>
                    <a:pt x="48" y="0"/>
                    <a:pt x="44" y="0"/>
                  </a:cubicBezTo>
                  <a:cubicBezTo>
                    <a:pt x="8" y="0"/>
                    <a:pt x="8" y="0"/>
                    <a:pt x="8" y="0"/>
                  </a:cubicBezTo>
                  <a:cubicBezTo>
                    <a:pt x="3" y="0"/>
                    <a:pt x="0" y="4"/>
                    <a:pt x="0" y="8"/>
                  </a:cubicBezTo>
                  <a:cubicBezTo>
                    <a:pt x="0" y="20"/>
                    <a:pt x="0" y="20"/>
                    <a:pt x="0" y="20"/>
                  </a:cubicBezTo>
                </a:path>
              </a:pathLst>
            </a:custGeom>
            <a:noFill/>
            <a:ln w="19050" cap="rnd">
              <a:solidFill>
                <a:srgbClr val="00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Line 84">
              <a:extLst>
                <a:ext uri="{FF2B5EF4-FFF2-40B4-BE49-F238E27FC236}">
                  <a16:creationId xmlns:a16="http://schemas.microsoft.com/office/drawing/2014/main" id="{19E33CEA-9C33-4532-8AAB-5C102D40CBAB}"/>
                </a:ext>
              </a:extLst>
            </p:cNvPr>
            <p:cNvSpPr>
              <a:spLocks noChangeShapeType="1"/>
            </p:cNvSpPr>
            <p:nvPr/>
          </p:nvSpPr>
          <p:spPr bwMode="auto">
            <a:xfrm flipH="1">
              <a:off x="3102" y="2249"/>
              <a:ext cx="102" cy="0"/>
            </a:xfrm>
            <a:prstGeom prst="line">
              <a:avLst/>
            </a:prstGeom>
            <a:noFill/>
            <a:ln w="19050" cap="rnd">
              <a:solidFill>
                <a:srgbClr val="00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Freeform 85">
              <a:extLst>
                <a:ext uri="{FF2B5EF4-FFF2-40B4-BE49-F238E27FC236}">
                  <a16:creationId xmlns:a16="http://schemas.microsoft.com/office/drawing/2014/main" id="{2E2D28D9-410C-4F8B-9AD2-02963A1FE468}"/>
                </a:ext>
              </a:extLst>
            </p:cNvPr>
            <p:cNvSpPr>
              <a:spLocks/>
            </p:cNvSpPr>
            <p:nvPr/>
          </p:nvSpPr>
          <p:spPr bwMode="auto">
            <a:xfrm>
              <a:off x="2966" y="2112"/>
              <a:ext cx="374" cy="137"/>
            </a:xfrm>
            <a:custGeom>
              <a:avLst/>
              <a:gdLst>
                <a:gd name="T0" fmla="*/ 44 w 176"/>
                <a:gd name="T1" fmla="*/ 64 h 64"/>
                <a:gd name="T2" fmla="*/ 36 w 176"/>
                <a:gd name="T3" fmla="*/ 64 h 64"/>
                <a:gd name="T4" fmla="*/ 0 w 176"/>
                <a:gd name="T5" fmla="*/ 44 h 64"/>
                <a:gd name="T6" fmla="*/ 0 w 176"/>
                <a:gd name="T7" fmla="*/ 8 h 64"/>
                <a:gd name="T8" fmla="*/ 8 w 176"/>
                <a:gd name="T9" fmla="*/ 0 h 64"/>
                <a:gd name="T10" fmla="*/ 168 w 176"/>
                <a:gd name="T11" fmla="*/ 0 h 64"/>
                <a:gd name="T12" fmla="*/ 176 w 176"/>
                <a:gd name="T13" fmla="*/ 8 h 64"/>
                <a:gd name="T14" fmla="*/ 176 w 176"/>
                <a:gd name="T15" fmla="*/ 44 h 64"/>
                <a:gd name="T16" fmla="*/ 140 w 176"/>
                <a:gd name="T17" fmla="*/ 64 h 64"/>
                <a:gd name="T18" fmla="*/ 132 w 176"/>
                <a:gd name="T1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64">
                  <a:moveTo>
                    <a:pt x="44" y="64"/>
                  </a:moveTo>
                  <a:cubicBezTo>
                    <a:pt x="36" y="64"/>
                    <a:pt x="36" y="64"/>
                    <a:pt x="36" y="64"/>
                  </a:cubicBezTo>
                  <a:cubicBezTo>
                    <a:pt x="22" y="64"/>
                    <a:pt x="0" y="57"/>
                    <a:pt x="0" y="44"/>
                  </a:cubicBezTo>
                  <a:cubicBezTo>
                    <a:pt x="0" y="8"/>
                    <a:pt x="0" y="8"/>
                    <a:pt x="0" y="8"/>
                  </a:cubicBezTo>
                  <a:cubicBezTo>
                    <a:pt x="0" y="4"/>
                    <a:pt x="3" y="0"/>
                    <a:pt x="8" y="0"/>
                  </a:cubicBezTo>
                  <a:cubicBezTo>
                    <a:pt x="168" y="0"/>
                    <a:pt x="168" y="0"/>
                    <a:pt x="168" y="0"/>
                  </a:cubicBezTo>
                  <a:cubicBezTo>
                    <a:pt x="172" y="0"/>
                    <a:pt x="176" y="4"/>
                    <a:pt x="176" y="8"/>
                  </a:cubicBezTo>
                  <a:cubicBezTo>
                    <a:pt x="176" y="44"/>
                    <a:pt x="176" y="44"/>
                    <a:pt x="176" y="44"/>
                  </a:cubicBezTo>
                  <a:cubicBezTo>
                    <a:pt x="176" y="57"/>
                    <a:pt x="153" y="64"/>
                    <a:pt x="140" y="64"/>
                  </a:cubicBezTo>
                  <a:cubicBezTo>
                    <a:pt x="132" y="64"/>
                    <a:pt x="132" y="64"/>
                    <a:pt x="132" y="64"/>
                  </a:cubicBezTo>
                </a:path>
              </a:pathLst>
            </a:custGeom>
            <a:noFill/>
            <a:ln w="19050" cap="rnd">
              <a:solidFill>
                <a:srgbClr val="00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Line 86">
              <a:extLst>
                <a:ext uri="{FF2B5EF4-FFF2-40B4-BE49-F238E27FC236}">
                  <a16:creationId xmlns:a16="http://schemas.microsoft.com/office/drawing/2014/main" id="{93F0D15E-C762-4747-ACFF-B919B1447F57}"/>
                </a:ext>
              </a:extLst>
            </p:cNvPr>
            <p:cNvSpPr>
              <a:spLocks noChangeShapeType="1"/>
            </p:cNvSpPr>
            <p:nvPr/>
          </p:nvSpPr>
          <p:spPr bwMode="auto">
            <a:xfrm>
              <a:off x="2973" y="2065"/>
              <a:ext cx="361" cy="362"/>
            </a:xfrm>
            <a:prstGeom prst="line">
              <a:avLst/>
            </a:prstGeom>
            <a:noFill/>
            <a:ln w="19050" cap="rnd">
              <a:solidFill>
                <a:srgbClr val="00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7" name="Line 87">
              <a:extLst>
                <a:ext uri="{FF2B5EF4-FFF2-40B4-BE49-F238E27FC236}">
                  <a16:creationId xmlns:a16="http://schemas.microsoft.com/office/drawing/2014/main" id="{F38A6BA9-30C1-40FF-8FDC-9CDCA636F0C2}"/>
                </a:ext>
              </a:extLst>
            </p:cNvPr>
            <p:cNvSpPr>
              <a:spLocks noChangeShapeType="1"/>
            </p:cNvSpPr>
            <p:nvPr/>
          </p:nvSpPr>
          <p:spPr bwMode="auto">
            <a:xfrm flipV="1">
              <a:off x="2973" y="2065"/>
              <a:ext cx="361" cy="362"/>
            </a:xfrm>
            <a:prstGeom prst="line">
              <a:avLst/>
            </a:prstGeom>
            <a:noFill/>
            <a:ln w="19050" cap="rnd">
              <a:solidFill>
                <a:srgbClr val="00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1" name="TextBox 12">
            <a:extLst>
              <a:ext uri="{FF2B5EF4-FFF2-40B4-BE49-F238E27FC236}">
                <a16:creationId xmlns:a16="http://schemas.microsoft.com/office/drawing/2014/main" id="{82C193AE-D619-4877-BCD4-E25276A7D9AF}"/>
              </a:ext>
            </a:extLst>
          </p:cNvPr>
          <p:cNvSpPr txBox="1"/>
          <p:nvPr/>
        </p:nvSpPr>
        <p:spPr>
          <a:xfrm>
            <a:off x="58877" y="4846318"/>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2"/>
                </a:solidFill>
                <a:latin typeface="+mn-lt"/>
                <a:ea typeface="+mn-ea"/>
                <a:cs typeface="+mn-cs"/>
              </a:rPr>
              <a:pPr marL="0" algn="l" defTabSz="924282" rtl="0" eaLnBrk="1" latinLnBrk="0" hangingPunct="1">
                <a:lnSpc>
                  <a:spcPct val="85000"/>
                </a:lnSpc>
                <a:spcBef>
                  <a:spcPts val="204"/>
                </a:spcBef>
              </a:pPr>
              <a:t>2</a:t>
            </a:fld>
            <a:endParaRPr lang="en-GB" sz="800" kern="1200" dirty="0">
              <a:solidFill>
                <a:schemeClr val="bg2"/>
              </a:solidFill>
              <a:latin typeface="+mn-lt"/>
              <a:ea typeface="+mn-ea"/>
              <a:cs typeface="+mn-cs"/>
            </a:endParaRPr>
          </a:p>
        </p:txBody>
      </p:sp>
    </p:spTree>
    <p:extLst>
      <p:ext uri="{BB962C8B-B14F-4D97-AF65-F5344CB8AC3E}">
        <p14:creationId xmlns:p14="http://schemas.microsoft.com/office/powerpoint/2010/main" val="3674952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8EA811E1-1509-468E-88ED-10333D641262}"/>
              </a:ext>
            </a:extLst>
          </p:cNvPr>
          <p:cNvSpPr txBox="1">
            <a:spLocks/>
          </p:cNvSpPr>
          <p:nvPr/>
        </p:nvSpPr>
        <p:spPr>
          <a:xfrm>
            <a:off x="105028" y="223006"/>
            <a:ext cx="8467471" cy="520533"/>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lnSpc>
                <a:spcPct val="80000"/>
              </a:lnSpc>
              <a:buNone/>
              <a:defRPr/>
            </a:pPr>
            <a:r>
              <a:rPr lang="it-IT" sz="2400" b="1" dirty="0">
                <a:solidFill>
                  <a:schemeClr val="bg1"/>
                </a:solidFill>
                <a:ea typeface="Calibri" charset="0"/>
                <a:cs typeface="Calibri" charset="0"/>
              </a:rPr>
              <a:t>Le velocità delle transizioni in Italia: è necessario accelerare</a:t>
            </a:r>
          </a:p>
        </p:txBody>
      </p:sp>
      <p:sp>
        <p:nvSpPr>
          <p:cNvPr id="37" name="Rettangolo 36">
            <a:extLst>
              <a:ext uri="{FF2B5EF4-FFF2-40B4-BE49-F238E27FC236}">
                <a16:creationId xmlns:a16="http://schemas.microsoft.com/office/drawing/2014/main" id="{E15A52A2-644F-4E10-9CB7-D360EE47EB99}"/>
              </a:ext>
            </a:extLst>
          </p:cNvPr>
          <p:cNvSpPr/>
          <p:nvPr/>
        </p:nvSpPr>
        <p:spPr>
          <a:xfrm flipH="1">
            <a:off x="6880887" y="1344246"/>
            <a:ext cx="2160240" cy="3280898"/>
          </a:xfrm>
          <a:prstGeom prst="rect">
            <a:avLst/>
          </a:prstGeom>
        </p:spPr>
        <p:txBody>
          <a:bodyPr wrap="square">
            <a:spAutoFit/>
          </a:bodyPr>
          <a:lstStyle/>
          <a:p>
            <a:pPr lvl="0" algn="ctr">
              <a:lnSpc>
                <a:spcPct val="90000"/>
              </a:lnSpc>
              <a:spcAft>
                <a:spcPts val="1200"/>
              </a:spcAft>
              <a:defRPr/>
            </a:pPr>
            <a:r>
              <a:rPr lang="it-IT" sz="1600" dirty="0">
                <a:ln w="0"/>
                <a:effectLst>
                  <a:outerShdw blurRad="38100" dist="19050" dir="2700000" algn="tl" rotWithShape="0">
                    <a:schemeClr val="dk1">
                      <a:alpha val="40000"/>
                    </a:schemeClr>
                  </a:outerShdw>
                </a:effectLst>
              </a:rPr>
              <a:t>Le transizioni che stanno andando troppo </a:t>
            </a:r>
            <a:r>
              <a:rPr lang="it-IT" sz="1600" b="1" dirty="0">
                <a:ln w="0"/>
                <a:effectLst>
                  <a:outerShdw blurRad="38100" dist="19050" dir="2700000" algn="tl" rotWithShape="0">
                    <a:schemeClr val="dk1">
                      <a:alpha val="40000"/>
                    </a:schemeClr>
                  </a:outerShdw>
                </a:effectLst>
              </a:rPr>
              <a:t>lentamente</a:t>
            </a:r>
            <a:r>
              <a:rPr lang="it-IT" sz="1600" dirty="0">
                <a:ln w="0"/>
                <a:effectLst>
                  <a:outerShdw blurRad="38100" dist="19050" dir="2700000" algn="tl" rotWithShape="0">
                    <a:schemeClr val="dk1">
                      <a:alpha val="40000"/>
                    </a:schemeClr>
                  </a:outerShdw>
                </a:effectLst>
              </a:rPr>
              <a:t> in Italia sono quelle legate alla </a:t>
            </a:r>
            <a:r>
              <a:rPr lang="it-IT" sz="1600" b="1" dirty="0">
                <a:ln w="0"/>
                <a:effectLst>
                  <a:outerShdw blurRad="38100" dist="19050" dir="2700000" algn="tl" rotWithShape="0">
                    <a:schemeClr val="dk1">
                      <a:alpha val="40000"/>
                    </a:schemeClr>
                  </a:outerShdw>
                </a:effectLst>
              </a:rPr>
              <a:t>riduzione della povertà e diseguaglianze</a:t>
            </a:r>
            <a:r>
              <a:rPr lang="it-IT" sz="1600" dirty="0">
                <a:ln w="0"/>
                <a:effectLst>
                  <a:outerShdw blurRad="38100" dist="19050" dir="2700000" algn="tl" rotWithShape="0">
                    <a:schemeClr val="dk1">
                      <a:alpha val="40000"/>
                    </a:schemeClr>
                  </a:outerShdw>
                </a:effectLst>
              </a:rPr>
              <a:t> e quella </a:t>
            </a:r>
            <a:r>
              <a:rPr lang="it-IT" sz="1600" b="1" dirty="0">
                <a:ln w="0"/>
                <a:effectLst>
                  <a:outerShdw blurRad="38100" dist="19050" dir="2700000" algn="tl" rotWithShape="0">
                    <a:schemeClr val="dk1">
                      <a:alpha val="40000"/>
                    </a:schemeClr>
                  </a:outerShdw>
                </a:effectLst>
              </a:rPr>
              <a:t>ecologica</a:t>
            </a:r>
          </a:p>
          <a:p>
            <a:pPr lvl="0" algn="ctr">
              <a:lnSpc>
                <a:spcPct val="90000"/>
              </a:lnSpc>
              <a:spcAft>
                <a:spcPts val="1200"/>
              </a:spcAft>
              <a:defRPr/>
            </a:pPr>
            <a:endParaRPr lang="it-IT" sz="1600" dirty="0">
              <a:ln w="0"/>
              <a:effectLst>
                <a:outerShdw blurRad="38100" dist="19050" dir="2700000" algn="tl" rotWithShape="0">
                  <a:schemeClr val="dk1">
                    <a:alpha val="40000"/>
                  </a:schemeClr>
                </a:outerShdw>
              </a:effectLst>
            </a:endParaRPr>
          </a:p>
          <a:p>
            <a:pPr lvl="0" algn="ctr">
              <a:lnSpc>
                <a:spcPct val="90000"/>
              </a:lnSpc>
              <a:spcAft>
                <a:spcPts val="1200"/>
              </a:spcAft>
              <a:defRPr/>
            </a:pPr>
            <a:r>
              <a:rPr lang="it-IT" sz="1600" dirty="0">
                <a:ln w="0"/>
                <a:effectLst>
                  <a:outerShdw blurRad="38100" dist="19050" dir="2700000" algn="tl" rotWithShape="0">
                    <a:schemeClr val="dk1">
                      <a:alpha val="40000"/>
                    </a:schemeClr>
                  </a:outerShdw>
                </a:effectLst>
              </a:rPr>
              <a:t>La transizione </a:t>
            </a:r>
            <a:r>
              <a:rPr lang="it-IT" sz="1600" b="1" dirty="0">
                <a:ln w="0"/>
                <a:effectLst>
                  <a:outerShdw blurRad="38100" dist="19050" dir="2700000" algn="tl" rotWithShape="0">
                    <a:schemeClr val="dk1">
                      <a:alpha val="40000"/>
                    </a:schemeClr>
                  </a:outerShdw>
                </a:effectLst>
              </a:rPr>
              <a:t>digitale</a:t>
            </a:r>
            <a:r>
              <a:rPr lang="it-IT" sz="1600" dirty="0">
                <a:ln w="0"/>
                <a:effectLst>
                  <a:outerShdw blurRad="38100" dist="19050" dir="2700000" algn="tl" rotWithShape="0">
                    <a:schemeClr val="dk1">
                      <a:alpha val="40000"/>
                    </a:schemeClr>
                  </a:outerShdw>
                </a:effectLst>
              </a:rPr>
              <a:t> è quella che fra tutte, sta andando maggiormente alla </a:t>
            </a:r>
            <a:r>
              <a:rPr lang="it-IT" sz="1600" b="1" dirty="0">
                <a:ln w="0"/>
                <a:effectLst>
                  <a:outerShdw blurRad="38100" dist="19050" dir="2700000" algn="tl" rotWithShape="0">
                    <a:schemeClr val="dk1">
                      <a:alpha val="40000"/>
                    </a:schemeClr>
                  </a:outerShdw>
                </a:effectLst>
              </a:rPr>
              <a:t>giusta velocità</a:t>
            </a:r>
          </a:p>
        </p:txBody>
      </p:sp>
      <p:sp>
        <p:nvSpPr>
          <p:cNvPr id="27" name="CasellaDiTesto 26">
            <a:extLst>
              <a:ext uri="{FF2B5EF4-FFF2-40B4-BE49-F238E27FC236}">
                <a16:creationId xmlns:a16="http://schemas.microsoft.com/office/drawing/2014/main" id="{11D684AE-CF9E-408D-B4DF-8E06D1B80D7B}"/>
              </a:ext>
            </a:extLst>
          </p:cNvPr>
          <p:cNvSpPr txBox="1"/>
          <p:nvPr/>
        </p:nvSpPr>
        <p:spPr>
          <a:xfrm>
            <a:off x="588865" y="4625144"/>
            <a:ext cx="5732550" cy="219291"/>
          </a:xfrm>
          <a:prstGeom prst="rect">
            <a:avLst/>
          </a:prstGeom>
          <a:noFill/>
        </p:spPr>
        <p:txBody>
          <a:bodyPr wrap="square" rtlCol="0">
            <a:spAutoFit/>
          </a:bodyPr>
          <a:lstStyle>
            <a:defPPr>
              <a:defRPr lang="en-US"/>
            </a:defPPr>
            <a:lvl1pPr>
              <a:defRPr sz="825">
                <a:solidFill>
                  <a:schemeClr val="bg1">
                    <a:lumMod val="50000"/>
                  </a:schemeClr>
                </a:solidFill>
              </a:defRPr>
            </a:lvl1pPr>
          </a:lstStyle>
          <a:p>
            <a:r>
              <a:rPr lang="it-IT" dirty="0"/>
              <a:t>Il nostro Paese sta affrontando diverse transizioni. Come considera la velocità con cui il Paese sta affrontando ciascuna di esse? </a:t>
            </a:r>
            <a:endParaRPr lang="en-US" dirty="0"/>
          </a:p>
        </p:txBody>
      </p:sp>
      <p:sp>
        <p:nvSpPr>
          <p:cNvPr id="25" name="Rettangolo 24">
            <a:extLst>
              <a:ext uri="{FF2B5EF4-FFF2-40B4-BE49-F238E27FC236}">
                <a16:creationId xmlns:a16="http://schemas.microsoft.com/office/drawing/2014/main" id="{891C4DFF-8628-4671-A54C-770B024BF5AC}"/>
              </a:ext>
            </a:extLst>
          </p:cNvPr>
          <p:cNvSpPr/>
          <p:nvPr/>
        </p:nvSpPr>
        <p:spPr>
          <a:xfrm>
            <a:off x="588865" y="4772959"/>
            <a:ext cx="1849441" cy="484748"/>
          </a:xfrm>
          <a:prstGeom prst="rect">
            <a:avLst/>
          </a:prstGeom>
          <a:noFill/>
        </p:spPr>
        <p:txBody>
          <a:bodyPr wrap="square" rtlCol="0">
            <a:spAutoFit/>
          </a:bodyPr>
          <a:lstStyle/>
          <a:p>
            <a:r>
              <a:rPr lang="it-IT" sz="825" dirty="0">
                <a:solidFill>
                  <a:schemeClr val="bg1">
                    <a:lumMod val="50000"/>
                  </a:schemeClr>
                </a:solidFill>
              </a:rPr>
              <a:t>Base: Totale campione </a:t>
            </a:r>
          </a:p>
          <a:p>
            <a:r>
              <a:rPr lang="it-IT" sz="900" dirty="0">
                <a:solidFill>
                  <a:schemeClr val="bg1">
                    <a:lumMod val="50000"/>
                  </a:schemeClr>
                </a:solidFill>
              </a:rPr>
              <a:t>Fonte: banca dati Ipsos</a:t>
            </a:r>
          </a:p>
          <a:p>
            <a:endParaRPr lang="it-IT" sz="825" dirty="0">
              <a:solidFill>
                <a:schemeClr val="bg1">
                  <a:lumMod val="50000"/>
                </a:schemeClr>
              </a:solidFill>
            </a:endParaRPr>
          </a:p>
        </p:txBody>
      </p:sp>
      <p:sp>
        <p:nvSpPr>
          <p:cNvPr id="26" name="Rettangolo 25">
            <a:extLst>
              <a:ext uri="{FF2B5EF4-FFF2-40B4-BE49-F238E27FC236}">
                <a16:creationId xmlns:a16="http://schemas.microsoft.com/office/drawing/2014/main" id="{EA1466EE-2921-42A4-AE3C-BE30CFD17E63}"/>
              </a:ext>
            </a:extLst>
          </p:cNvPr>
          <p:cNvSpPr/>
          <p:nvPr/>
        </p:nvSpPr>
        <p:spPr>
          <a:xfrm>
            <a:off x="1548333" y="4780812"/>
            <a:ext cx="1761799" cy="219291"/>
          </a:xfrm>
          <a:prstGeom prst="rect">
            <a:avLst/>
          </a:prstGeom>
          <a:noFill/>
        </p:spPr>
        <p:txBody>
          <a:bodyPr wrap="square" rtlCol="0">
            <a:spAutoFit/>
          </a:bodyPr>
          <a:lstStyle/>
          <a:p>
            <a:r>
              <a:rPr lang="it-IT" sz="825" dirty="0">
                <a:solidFill>
                  <a:schemeClr val="bg1">
                    <a:lumMod val="50000"/>
                  </a:schemeClr>
                </a:solidFill>
              </a:rPr>
              <a:t>- valori %</a:t>
            </a:r>
          </a:p>
        </p:txBody>
      </p:sp>
      <p:sp>
        <p:nvSpPr>
          <p:cNvPr id="8" name="TextBox 12">
            <a:extLst>
              <a:ext uri="{FF2B5EF4-FFF2-40B4-BE49-F238E27FC236}">
                <a16:creationId xmlns:a16="http://schemas.microsoft.com/office/drawing/2014/main" id="{4EFC63BD-F48A-6C11-8A38-44CF5D35A3C9}"/>
              </a:ext>
            </a:extLst>
          </p:cNvPr>
          <p:cNvSpPr txBox="1"/>
          <p:nvPr/>
        </p:nvSpPr>
        <p:spPr>
          <a:xfrm>
            <a:off x="58877" y="4846318"/>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2"/>
                </a:solidFill>
                <a:latin typeface="+mn-lt"/>
                <a:ea typeface="+mn-ea"/>
                <a:cs typeface="+mn-cs"/>
              </a:rPr>
              <a:pPr marL="0" algn="l" defTabSz="924282" rtl="0" eaLnBrk="1" latinLnBrk="0" hangingPunct="1">
                <a:lnSpc>
                  <a:spcPct val="85000"/>
                </a:lnSpc>
                <a:spcBef>
                  <a:spcPts val="204"/>
                </a:spcBef>
              </a:pPr>
              <a:t>20</a:t>
            </a:fld>
            <a:endParaRPr lang="en-GB" sz="800" kern="1200" dirty="0">
              <a:solidFill>
                <a:schemeClr val="bg2"/>
              </a:solidFill>
              <a:latin typeface="+mn-lt"/>
              <a:ea typeface="+mn-ea"/>
              <a:cs typeface="+mn-cs"/>
            </a:endParaRPr>
          </a:p>
        </p:txBody>
      </p:sp>
      <p:cxnSp>
        <p:nvCxnSpPr>
          <p:cNvPr id="10" name="Straight Connector 35">
            <a:extLst>
              <a:ext uri="{FF2B5EF4-FFF2-40B4-BE49-F238E27FC236}">
                <a16:creationId xmlns:a16="http://schemas.microsoft.com/office/drawing/2014/main" id="{324E50EC-25BF-56F0-C9EE-88B19795A6F6}"/>
              </a:ext>
            </a:extLst>
          </p:cNvPr>
          <p:cNvCxnSpPr>
            <a:cxnSpLocks/>
          </p:cNvCxnSpPr>
          <p:nvPr/>
        </p:nvCxnSpPr>
        <p:spPr>
          <a:xfrm flipV="1">
            <a:off x="6786282" y="1139290"/>
            <a:ext cx="0" cy="3787824"/>
          </a:xfrm>
          <a:prstGeom prst="line">
            <a:avLst/>
          </a:prstGeom>
          <a:ln w="12700">
            <a:gradFill>
              <a:gsLst>
                <a:gs pos="0">
                  <a:srgbClr val="009900">
                    <a:alpha val="0"/>
                  </a:srgbClr>
                </a:gs>
                <a:gs pos="55000">
                  <a:srgbClr val="568424"/>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aphicFrame>
        <p:nvGraphicFramePr>
          <p:cNvPr id="9" name="Grafico 8">
            <a:extLst>
              <a:ext uri="{FF2B5EF4-FFF2-40B4-BE49-F238E27FC236}">
                <a16:creationId xmlns:a16="http://schemas.microsoft.com/office/drawing/2014/main" id="{AF4E0052-1A55-6303-02A8-6BC9A3248D72}"/>
              </a:ext>
            </a:extLst>
          </p:cNvPr>
          <p:cNvGraphicFramePr/>
          <p:nvPr>
            <p:extLst>
              <p:ext uri="{D42A27DB-BD31-4B8C-83A1-F6EECF244321}">
                <p14:modId xmlns:p14="http://schemas.microsoft.com/office/powerpoint/2010/main" val="3446274635"/>
              </p:ext>
            </p:extLst>
          </p:nvPr>
        </p:nvGraphicFramePr>
        <p:xfrm>
          <a:off x="946708" y="663365"/>
          <a:ext cx="6272711" cy="39371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ella 11">
            <a:extLst>
              <a:ext uri="{FF2B5EF4-FFF2-40B4-BE49-F238E27FC236}">
                <a16:creationId xmlns:a16="http://schemas.microsoft.com/office/drawing/2014/main" id="{CCFB224C-3CAF-66E7-C012-68553194B8CA}"/>
              </a:ext>
            </a:extLst>
          </p:cNvPr>
          <p:cNvGraphicFramePr>
            <a:graphicFrameLocks noGrp="1"/>
          </p:cNvGraphicFramePr>
          <p:nvPr>
            <p:extLst>
              <p:ext uri="{D42A27DB-BD31-4B8C-83A1-F6EECF244321}">
                <p14:modId xmlns:p14="http://schemas.microsoft.com/office/powerpoint/2010/main" val="3710318092"/>
              </p:ext>
            </p:extLst>
          </p:nvPr>
        </p:nvGraphicFramePr>
        <p:xfrm>
          <a:off x="645608" y="1626042"/>
          <a:ext cx="3378689" cy="2814320"/>
        </p:xfrm>
        <a:graphic>
          <a:graphicData uri="http://schemas.openxmlformats.org/drawingml/2006/table">
            <a:tbl>
              <a:tblPr firstRow="1" bandRow="1">
                <a:tableStyleId>{5C22544A-7EE6-4342-B048-85BDC9FD1C3A}</a:tableStyleId>
              </a:tblPr>
              <a:tblGrid>
                <a:gridCol w="3378689">
                  <a:extLst>
                    <a:ext uri="{9D8B030D-6E8A-4147-A177-3AD203B41FA5}">
                      <a16:colId xmlns:a16="http://schemas.microsoft.com/office/drawing/2014/main" val="886101386"/>
                    </a:ext>
                  </a:extLst>
                </a:gridCol>
              </a:tblGrid>
              <a:tr h="370840">
                <a:tc>
                  <a:txBody>
                    <a:bodyPr/>
                    <a:lstStyle/>
                    <a:p>
                      <a:pPr algn="r"/>
                      <a:r>
                        <a:rPr lang="it-IT" sz="1400" b="0" dirty="0">
                          <a:solidFill>
                            <a:schemeClr val="tx1">
                              <a:lumMod val="90000"/>
                              <a:lumOff val="10000"/>
                            </a:schemeClr>
                          </a:solidFill>
                        </a:rPr>
                        <a:t>Transizione verso la </a:t>
                      </a:r>
                      <a:r>
                        <a:rPr lang="it-IT" sz="1400" b="1" dirty="0">
                          <a:solidFill>
                            <a:schemeClr val="tx1">
                              <a:lumMod val="90000"/>
                              <a:lumOff val="10000"/>
                            </a:schemeClr>
                          </a:solidFill>
                        </a:rPr>
                        <a:t>riduzione della povertà e delle diseguaglianze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30769281"/>
                  </a:ext>
                </a:extLst>
              </a:tr>
              <a:tr h="370840">
                <a:tc>
                  <a:txBody>
                    <a:bodyPr/>
                    <a:lstStyle/>
                    <a:p>
                      <a:pPr algn="r"/>
                      <a:r>
                        <a:rPr lang="it-IT" sz="1400" b="0" dirty="0">
                          <a:solidFill>
                            <a:schemeClr val="tx1">
                              <a:lumMod val="90000"/>
                              <a:lumOff val="10000"/>
                            </a:schemeClr>
                          </a:solidFill>
                        </a:rPr>
                        <a:t>Transizione </a:t>
                      </a:r>
                      <a:r>
                        <a:rPr lang="it-IT" sz="1400" b="1" dirty="0">
                          <a:solidFill>
                            <a:schemeClr val="tx1">
                              <a:lumMod val="90000"/>
                              <a:lumOff val="10000"/>
                            </a:schemeClr>
                          </a:solidFill>
                        </a:rPr>
                        <a:t>ecologica</a:t>
                      </a:r>
                      <a:r>
                        <a:rPr lang="it-IT" sz="1400" b="0" dirty="0">
                          <a:solidFill>
                            <a:schemeClr val="tx1">
                              <a:lumMod val="90000"/>
                              <a:lumOff val="10000"/>
                            </a:schemeClr>
                          </a:solidFill>
                        </a:rPr>
                        <a:t> e di tutela delle risorse e dell’ambiente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6131473"/>
                  </a:ext>
                </a:extLst>
              </a:tr>
              <a:tr h="370840">
                <a:tc>
                  <a:txBody>
                    <a:bodyPr/>
                    <a:lstStyle/>
                    <a:p>
                      <a:pPr algn="r"/>
                      <a:r>
                        <a:rPr lang="it-IT" sz="1400" b="0" dirty="0">
                          <a:solidFill>
                            <a:schemeClr val="tx1">
                              <a:lumMod val="90000"/>
                              <a:lumOff val="10000"/>
                            </a:schemeClr>
                          </a:solidFill>
                        </a:rPr>
                        <a:t>Transizione </a:t>
                      </a:r>
                      <a:r>
                        <a:rPr lang="it-IT" sz="1400" b="1" dirty="0">
                          <a:solidFill>
                            <a:schemeClr val="tx1">
                              <a:lumMod val="90000"/>
                              <a:lumOff val="10000"/>
                            </a:schemeClr>
                          </a:solidFill>
                        </a:rPr>
                        <a:t>energetica</a:t>
                      </a:r>
                      <a:r>
                        <a:rPr lang="it-IT" sz="1400" b="0" dirty="0">
                          <a:solidFill>
                            <a:schemeClr val="tx1">
                              <a:lumMod val="90000"/>
                              <a:lumOff val="10000"/>
                            </a:schemeClr>
                          </a:solidFill>
                        </a:rPr>
                        <a:t>, verso le rinnovabili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01478524"/>
                  </a:ext>
                </a:extLst>
              </a:tr>
              <a:tr h="370840">
                <a:tc>
                  <a:txBody>
                    <a:bodyPr/>
                    <a:lstStyle/>
                    <a:p>
                      <a:pPr algn="r"/>
                      <a:r>
                        <a:rPr lang="it-IT" sz="1400" b="0" dirty="0">
                          <a:solidFill>
                            <a:schemeClr val="tx1">
                              <a:lumMod val="90000"/>
                              <a:lumOff val="10000"/>
                            </a:schemeClr>
                          </a:solidFill>
                        </a:rPr>
                        <a:t>Trasformazione </a:t>
                      </a:r>
                      <a:r>
                        <a:rPr lang="it-IT" sz="1400" b="1" dirty="0">
                          <a:solidFill>
                            <a:schemeClr val="tx1">
                              <a:lumMod val="90000"/>
                              <a:lumOff val="10000"/>
                            </a:schemeClr>
                          </a:solidFill>
                        </a:rPr>
                        <a:t>dell’economia e del lavoro</a:t>
                      </a:r>
                      <a:r>
                        <a:rPr lang="it-IT" sz="1400" b="0" dirty="0">
                          <a:solidFill>
                            <a:schemeClr val="tx1">
                              <a:lumMod val="90000"/>
                              <a:lumOff val="10000"/>
                            </a:schemeClr>
                          </a:solidFill>
                        </a:rPr>
                        <a:t>, per aumentare la </a:t>
                      </a:r>
                      <a:r>
                        <a:rPr lang="it-IT" sz="1400" b="1" dirty="0">
                          <a:solidFill>
                            <a:schemeClr val="tx1">
                              <a:lumMod val="90000"/>
                              <a:lumOff val="10000"/>
                            </a:schemeClr>
                          </a:solidFill>
                        </a:rPr>
                        <a:t>produttività</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67397375"/>
                  </a:ext>
                </a:extLst>
              </a:tr>
              <a:tr h="370840">
                <a:tc>
                  <a:txBody>
                    <a:bodyPr/>
                    <a:lstStyle/>
                    <a:p>
                      <a:pPr algn="r"/>
                      <a:r>
                        <a:rPr lang="it-IT" sz="1400" b="0" dirty="0">
                          <a:solidFill>
                            <a:schemeClr val="tx1">
                              <a:lumMod val="90000"/>
                              <a:lumOff val="10000"/>
                            </a:schemeClr>
                          </a:solidFill>
                        </a:rPr>
                        <a:t>Transizione verso </a:t>
                      </a:r>
                      <a:r>
                        <a:rPr lang="it-IT" sz="1400" b="1" dirty="0">
                          <a:solidFill>
                            <a:schemeClr val="tx1">
                              <a:lumMod val="90000"/>
                              <a:lumOff val="10000"/>
                            </a:schemeClr>
                          </a:solidFill>
                        </a:rPr>
                        <a:t>l’inclusione sociale </a:t>
                      </a:r>
                      <a:r>
                        <a:rPr lang="it-IT" sz="1400" b="0" dirty="0">
                          <a:solidFill>
                            <a:schemeClr val="tx1">
                              <a:lumMod val="90000"/>
                              <a:lumOff val="10000"/>
                            </a:schemeClr>
                          </a:solidFill>
                        </a:rPr>
                        <a:t>e la </a:t>
                      </a:r>
                      <a:r>
                        <a:rPr lang="it-IT" sz="1400" b="1" dirty="0">
                          <a:solidFill>
                            <a:schemeClr val="tx1">
                              <a:lumMod val="90000"/>
                              <a:lumOff val="10000"/>
                            </a:schemeClr>
                          </a:solidFill>
                        </a:rPr>
                        <a:t>lotta alle discriminazioni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8927192"/>
                  </a:ext>
                </a:extLst>
              </a:tr>
              <a:tr h="370840">
                <a:tc>
                  <a:txBody>
                    <a:bodyPr/>
                    <a:lstStyle/>
                    <a:p>
                      <a:pPr algn="r"/>
                      <a:r>
                        <a:rPr lang="it-IT" sz="1400" b="0" dirty="0">
                          <a:solidFill>
                            <a:schemeClr val="tx1">
                              <a:lumMod val="90000"/>
                              <a:lumOff val="10000"/>
                            </a:schemeClr>
                          </a:solidFill>
                        </a:rPr>
                        <a:t>Transizione </a:t>
                      </a:r>
                      <a:r>
                        <a:rPr lang="it-IT" sz="1400" b="1" dirty="0">
                          <a:solidFill>
                            <a:schemeClr val="tx1">
                              <a:lumMod val="90000"/>
                              <a:lumOff val="10000"/>
                            </a:schemeClr>
                          </a:solidFill>
                        </a:rPr>
                        <a:t>digitale</a:t>
                      </a:r>
                      <a:r>
                        <a:rPr lang="it-IT" sz="1400" b="0" dirty="0">
                          <a:solidFill>
                            <a:schemeClr val="tx1">
                              <a:lumMod val="90000"/>
                              <a:lumOff val="10000"/>
                            </a:schemeClr>
                          </a:solidFill>
                        </a:rPr>
                        <a:t>, tecnologica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23434883"/>
                  </a:ext>
                </a:extLst>
              </a:tr>
            </a:tbl>
          </a:graphicData>
        </a:graphic>
      </p:graphicFrame>
      <p:sp>
        <p:nvSpPr>
          <p:cNvPr id="2" name="Triangolo isoscele 1">
            <a:extLst>
              <a:ext uri="{FF2B5EF4-FFF2-40B4-BE49-F238E27FC236}">
                <a16:creationId xmlns:a16="http://schemas.microsoft.com/office/drawing/2014/main" id="{DDE39470-33EE-145E-10C8-F71493DF5407}"/>
              </a:ext>
            </a:extLst>
          </p:cNvPr>
          <p:cNvSpPr/>
          <p:nvPr/>
        </p:nvSpPr>
        <p:spPr>
          <a:xfrm rot="5400000">
            <a:off x="269048" y="2664971"/>
            <a:ext cx="639633" cy="331773"/>
          </a:xfrm>
          <a:prstGeom prst="triangl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10338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co 2">
            <a:extLst>
              <a:ext uri="{FF2B5EF4-FFF2-40B4-BE49-F238E27FC236}">
                <a16:creationId xmlns:a16="http://schemas.microsoft.com/office/drawing/2014/main" id="{CFB4877C-AD87-4996-1E87-40464641C5B8}"/>
              </a:ext>
            </a:extLst>
          </p:cNvPr>
          <p:cNvGraphicFramePr/>
          <p:nvPr>
            <p:extLst>
              <p:ext uri="{D42A27DB-BD31-4B8C-83A1-F6EECF244321}">
                <p14:modId xmlns:p14="http://schemas.microsoft.com/office/powerpoint/2010/main" val="3056970623"/>
              </p:ext>
            </p:extLst>
          </p:nvPr>
        </p:nvGraphicFramePr>
        <p:xfrm>
          <a:off x="110565" y="861687"/>
          <a:ext cx="828675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 Placeholder 5">
            <a:extLst>
              <a:ext uri="{FF2B5EF4-FFF2-40B4-BE49-F238E27FC236}">
                <a16:creationId xmlns:a16="http://schemas.microsoft.com/office/drawing/2014/main" id="{8EA811E1-1509-468E-88ED-10333D641262}"/>
              </a:ext>
            </a:extLst>
          </p:cNvPr>
          <p:cNvSpPr txBox="1">
            <a:spLocks/>
          </p:cNvSpPr>
          <p:nvPr/>
        </p:nvSpPr>
        <p:spPr>
          <a:xfrm>
            <a:off x="105028" y="142832"/>
            <a:ext cx="9038972" cy="520533"/>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lnSpc>
                <a:spcPct val="80000"/>
              </a:lnSpc>
              <a:buNone/>
              <a:defRPr/>
            </a:pPr>
            <a:r>
              <a:rPr lang="it-IT" sz="2400" b="1" dirty="0">
                <a:solidFill>
                  <a:schemeClr val="bg1"/>
                </a:solidFill>
                <a:ea typeface="Calibri" charset="0"/>
                <a:cs typeface="Calibri" charset="0"/>
              </a:rPr>
              <a:t>Le transizioni da </a:t>
            </a:r>
            <a:r>
              <a:rPr lang="it-IT" sz="2400" b="1" u="sng" dirty="0">
                <a:solidFill>
                  <a:schemeClr val="bg1"/>
                </a:solidFill>
                <a:ea typeface="Calibri" charset="0"/>
                <a:cs typeface="Calibri" charset="0"/>
              </a:rPr>
              <a:t>privilegiare</a:t>
            </a:r>
            <a:r>
              <a:rPr lang="it-IT" sz="2400" b="1" dirty="0">
                <a:solidFill>
                  <a:schemeClr val="bg1"/>
                </a:solidFill>
                <a:ea typeface="Calibri" charset="0"/>
                <a:cs typeface="Calibri" charset="0"/>
              </a:rPr>
              <a:t> per un futuro migliore secondo gli italiani, sono quelle che stanno avvenendo troppo </a:t>
            </a:r>
            <a:r>
              <a:rPr lang="it-IT" sz="2400" b="1" u="sng" dirty="0">
                <a:solidFill>
                  <a:schemeClr val="bg1"/>
                </a:solidFill>
                <a:ea typeface="Calibri" charset="0"/>
                <a:cs typeface="Calibri" charset="0"/>
              </a:rPr>
              <a:t>lentamente</a:t>
            </a:r>
          </a:p>
        </p:txBody>
      </p:sp>
      <p:sp>
        <p:nvSpPr>
          <p:cNvPr id="27" name="CasellaDiTesto 26">
            <a:extLst>
              <a:ext uri="{FF2B5EF4-FFF2-40B4-BE49-F238E27FC236}">
                <a16:creationId xmlns:a16="http://schemas.microsoft.com/office/drawing/2014/main" id="{11D684AE-CF9E-408D-B4DF-8E06D1B80D7B}"/>
              </a:ext>
            </a:extLst>
          </p:cNvPr>
          <p:cNvSpPr txBox="1"/>
          <p:nvPr/>
        </p:nvSpPr>
        <p:spPr>
          <a:xfrm>
            <a:off x="588341" y="4531523"/>
            <a:ext cx="7192002" cy="346249"/>
          </a:xfrm>
          <a:prstGeom prst="rect">
            <a:avLst/>
          </a:prstGeom>
          <a:noFill/>
        </p:spPr>
        <p:txBody>
          <a:bodyPr wrap="square" rtlCol="0">
            <a:spAutoFit/>
          </a:bodyPr>
          <a:lstStyle>
            <a:defPPr>
              <a:defRPr lang="en-US"/>
            </a:defPPr>
            <a:lvl1pPr>
              <a:defRPr sz="825">
                <a:solidFill>
                  <a:schemeClr val="bg1">
                    <a:lumMod val="50000"/>
                  </a:schemeClr>
                </a:solidFill>
              </a:defRPr>
            </a:lvl1pPr>
          </a:lstStyle>
          <a:p>
            <a:r>
              <a:rPr lang="it-IT" dirty="0"/>
              <a:t>Il nostro Paese sta affrontando diverse transizioni. Come considera la velocità con cui il Paese sta affrontando ciascuna di esse?</a:t>
            </a:r>
          </a:p>
          <a:p>
            <a:r>
              <a:rPr lang="it-IT" dirty="0"/>
              <a:t>Secondo Lei, quali transizioni è giusto privilegiare per un futuro migliore, su quali concentrerebbe di più le energie?  </a:t>
            </a:r>
            <a:endParaRPr lang="en-US" dirty="0"/>
          </a:p>
        </p:txBody>
      </p:sp>
      <p:sp>
        <p:nvSpPr>
          <p:cNvPr id="25" name="Rettangolo 24">
            <a:extLst>
              <a:ext uri="{FF2B5EF4-FFF2-40B4-BE49-F238E27FC236}">
                <a16:creationId xmlns:a16="http://schemas.microsoft.com/office/drawing/2014/main" id="{891C4DFF-8628-4671-A54C-770B024BF5AC}"/>
              </a:ext>
            </a:extLst>
          </p:cNvPr>
          <p:cNvSpPr/>
          <p:nvPr/>
        </p:nvSpPr>
        <p:spPr>
          <a:xfrm>
            <a:off x="588865" y="4772959"/>
            <a:ext cx="1849441" cy="484748"/>
          </a:xfrm>
          <a:prstGeom prst="rect">
            <a:avLst/>
          </a:prstGeom>
          <a:noFill/>
        </p:spPr>
        <p:txBody>
          <a:bodyPr wrap="square" rtlCol="0">
            <a:spAutoFit/>
          </a:bodyPr>
          <a:lstStyle/>
          <a:p>
            <a:r>
              <a:rPr lang="it-IT" sz="825" dirty="0">
                <a:solidFill>
                  <a:schemeClr val="bg1">
                    <a:lumMod val="50000"/>
                  </a:schemeClr>
                </a:solidFill>
              </a:rPr>
              <a:t>Base: Totale campione </a:t>
            </a:r>
          </a:p>
          <a:p>
            <a:r>
              <a:rPr lang="it-IT" sz="900" dirty="0">
                <a:solidFill>
                  <a:schemeClr val="bg1">
                    <a:lumMod val="50000"/>
                  </a:schemeClr>
                </a:solidFill>
              </a:rPr>
              <a:t>Fonte: banca dati Ipsos</a:t>
            </a:r>
          </a:p>
          <a:p>
            <a:endParaRPr lang="it-IT" sz="825" dirty="0">
              <a:solidFill>
                <a:schemeClr val="bg1">
                  <a:lumMod val="50000"/>
                </a:schemeClr>
              </a:solidFill>
            </a:endParaRPr>
          </a:p>
        </p:txBody>
      </p:sp>
      <p:sp>
        <p:nvSpPr>
          <p:cNvPr id="26" name="Rettangolo 25">
            <a:extLst>
              <a:ext uri="{FF2B5EF4-FFF2-40B4-BE49-F238E27FC236}">
                <a16:creationId xmlns:a16="http://schemas.microsoft.com/office/drawing/2014/main" id="{EA1466EE-2921-42A4-AE3C-BE30CFD17E63}"/>
              </a:ext>
            </a:extLst>
          </p:cNvPr>
          <p:cNvSpPr/>
          <p:nvPr/>
        </p:nvSpPr>
        <p:spPr>
          <a:xfrm>
            <a:off x="1548333" y="4780812"/>
            <a:ext cx="1761799" cy="219291"/>
          </a:xfrm>
          <a:prstGeom prst="rect">
            <a:avLst/>
          </a:prstGeom>
          <a:noFill/>
        </p:spPr>
        <p:txBody>
          <a:bodyPr wrap="square" rtlCol="0">
            <a:spAutoFit/>
          </a:bodyPr>
          <a:lstStyle/>
          <a:p>
            <a:r>
              <a:rPr lang="it-IT" sz="825" dirty="0">
                <a:solidFill>
                  <a:schemeClr val="bg1">
                    <a:lumMod val="50000"/>
                  </a:schemeClr>
                </a:solidFill>
              </a:rPr>
              <a:t>- valori %</a:t>
            </a:r>
          </a:p>
        </p:txBody>
      </p:sp>
      <p:sp>
        <p:nvSpPr>
          <p:cNvPr id="8" name="TextBox 12">
            <a:extLst>
              <a:ext uri="{FF2B5EF4-FFF2-40B4-BE49-F238E27FC236}">
                <a16:creationId xmlns:a16="http://schemas.microsoft.com/office/drawing/2014/main" id="{4EFC63BD-F48A-6C11-8A38-44CF5D35A3C9}"/>
              </a:ext>
            </a:extLst>
          </p:cNvPr>
          <p:cNvSpPr txBox="1"/>
          <p:nvPr/>
        </p:nvSpPr>
        <p:spPr>
          <a:xfrm>
            <a:off x="58877" y="4846318"/>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2"/>
                </a:solidFill>
                <a:latin typeface="+mn-lt"/>
                <a:ea typeface="+mn-ea"/>
                <a:cs typeface="+mn-cs"/>
              </a:rPr>
              <a:pPr marL="0" algn="l" defTabSz="924282" rtl="0" eaLnBrk="1" latinLnBrk="0" hangingPunct="1">
                <a:lnSpc>
                  <a:spcPct val="85000"/>
                </a:lnSpc>
                <a:spcBef>
                  <a:spcPts val="204"/>
                </a:spcBef>
              </a:pPr>
              <a:t>21</a:t>
            </a:fld>
            <a:endParaRPr lang="en-GB" sz="800" kern="1200" dirty="0">
              <a:solidFill>
                <a:schemeClr val="bg2"/>
              </a:solidFill>
              <a:latin typeface="+mn-lt"/>
              <a:ea typeface="+mn-ea"/>
              <a:cs typeface="+mn-cs"/>
            </a:endParaRPr>
          </a:p>
        </p:txBody>
      </p:sp>
      <p:sp>
        <p:nvSpPr>
          <p:cNvPr id="2" name="Rettangolo 1">
            <a:extLst>
              <a:ext uri="{FF2B5EF4-FFF2-40B4-BE49-F238E27FC236}">
                <a16:creationId xmlns:a16="http://schemas.microsoft.com/office/drawing/2014/main" id="{7AD07D73-D931-210E-5495-DFFB1C32F174}"/>
              </a:ext>
            </a:extLst>
          </p:cNvPr>
          <p:cNvSpPr/>
          <p:nvPr/>
        </p:nvSpPr>
        <p:spPr>
          <a:xfrm>
            <a:off x="4804435" y="1125014"/>
            <a:ext cx="3913889" cy="1232171"/>
          </a:xfrm>
          <a:prstGeom prst="rect">
            <a:avLst/>
          </a:prstGeom>
          <a:solidFill>
            <a:srgbClr val="FFCD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1350">
              <a:solidFill>
                <a:prstClr val="white"/>
              </a:solidFill>
              <a:latin typeface="Calibri" panose="020F0502020204030204"/>
            </a:endParaRPr>
          </a:p>
        </p:txBody>
      </p:sp>
      <p:sp>
        <p:nvSpPr>
          <p:cNvPr id="4" name="Rettangolo 3">
            <a:extLst>
              <a:ext uri="{FF2B5EF4-FFF2-40B4-BE49-F238E27FC236}">
                <a16:creationId xmlns:a16="http://schemas.microsoft.com/office/drawing/2014/main" id="{E6431639-A816-36D1-1039-60BAC5791558}"/>
              </a:ext>
            </a:extLst>
          </p:cNvPr>
          <p:cNvSpPr/>
          <p:nvPr/>
        </p:nvSpPr>
        <p:spPr>
          <a:xfrm>
            <a:off x="742591" y="2999014"/>
            <a:ext cx="2178050" cy="230832"/>
          </a:xfrm>
          <a:prstGeom prst="rect">
            <a:avLst/>
          </a:prstGeom>
        </p:spPr>
        <p:txBody>
          <a:bodyPr wrap="square">
            <a:spAutoFit/>
          </a:bodyPr>
          <a:lstStyle/>
          <a:p>
            <a:pPr algn="ctr" defTabSz="685800">
              <a:defRPr/>
            </a:pPr>
            <a:r>
              <a:rPr lang="it-IT" sz="900" dirty="0">
                <a:solidFill>
                  <a:srgbClr val="4472C4"/>
                </a:solidFill>
                <a:latin typeface="Arial" panose="020B0604020202020204" pitchFamily="34" charset="0"/>
                <a:cs typeface="Arial" panose="020B0604020202020204" pitchFamily="34" charset="0"/>
              </a:rPr>
              <a:t>Transizione </a:t>
            </a:r>
            <a:r>
              <a:rPr lang="it-IT" sz="900" b="1" dirty="0">
                <a:solidFill>
                  <a:srgbClr val="4472C4"/>
                </a:solidFill>
                <a:latin typeface="Arial" panose="020B0604020202020204" pitchFamily="34" charset="0"/>
                <a:cs typeface="Arial" panose="020B0604020202020204" pitchFamily="34" charset="0"/>
              </a:rPr>
              <a:t>digitale, tecnologica</a:t>
            </a:r>
            <a:endParaRPr lang="en-GB" sz="1050" b="1" dirty="0">
              <a:solidFill>
                <a:srgbClr val="4472C4"/>
              </a:solidFill>
              <a:latin typeface="Arial" panose="020B0604020202020204" pitchFamily="34" charset="0"/>
              <a:cs typeface="Arial" panose="020B0604020202020204" pitchFamily="34" charset="0"/>
            </a:endParaRPr>
          </a:p>
        </p:txBody>
      </p:sp>
      <p:sp>
        <p:nvSpPr>
          <p:cNvPr id="5" name="CasellaDiTesto 4">
            <a:extLst>
              <a:ext uri="{FF2B5EF4-FFF2-40B4-BE49-F238E27FC236}">
                <a16:creationId xmlns:a16="http://schemas.microsoft.com/office/drawing/2014/main" id="{D6226009-C5F7-8B9D-5233-F0071E558FA5}"/>
              </a:ext>
            </a:extLst>
          </p:cNvPr>
          <p:cNvSpPr txBox="1"/>
          <p:nvPr/>
        </p:nvSpPr>
        <p:spPr>
          <a:xfrm>
            <a:off x="1907213" y="1675768"/>
            <a:ext cx="2006601" cy="507831"/>
          </a:xfrm>
          <a:prstGeom prst="rect">
            <a:avLst/>
          </a:prstGeom>
          <a:noFill/>
        </p:spPr>
        <p:txBody>
          <a:bodyPr wrap="square">
            <a:spAutoFit/>
          </a:bodyPr>
          <a:lstStyle/>
          <a:p>
            <a:pPr algn="ctr" defTabSz="685800">
              <a:defRPr/>
            </a:pPr>
            <a:r>
              <a:rPr lang="it-IT" sz="900" dirty="0">
                <a:solidFill>
                  <a:srgbClr val="ED7D31"/>
                </a:solidFill>
                <a:latin typeface="Arial" panose="020B0604020202020204" pitchFamily="34" charset="0"/>
                <a:cs typeface="Arial" panose="020B0604020202020204" pitchFamily="34" charset="0"/>
              </a:rPr>
              <a:t>Trasformazione dell’economia e del lavoro, per </a:t>
            </a:r>
            <a:r>
              <a:rPr lang="it-IT" sz="900" b="1" dirty="0">
                <a:solidFill>
                  <a:srgbClr val="ED7D31"/>
                </a:solidFill>
                <a:latin typeface="Arial" panose="020B0604020202020204" pitchFamily="34" charset="0"/>
                <a:cs typeface="Arial" panose="020B0604020202020204" pitchFamily="34" charset="0"/>
              </a:rPr>
              <a:t>aumentare la produttività</a:t>
            </a:r>
            <a:endParaRPr lang="en-GB" sz="900" b="1" dirty="0">
              <a:solidFill>
                <a:srgbClr val="ED7D31"/>
              </a:solidFill>
              <a:latin typeface="Arial" panose="020B0604020202020204" pitchFamily="34" charset="0"/>
              <a:cs typeface="Arial" panose="020B0604020202020204" pitchFamily="34" charset="0"/>
            </a:endParaRPr>
          </a:p>
        </p:txBody>
      </p:sp>
      <p:sp>
        <p:nvSpPr>
          <p:cNvPr id="6" name="CasellaDiTesto 5">
            <a:extLst>
              <a:ext uri="{FF2B5EF4-FFF2-40B4-BE49-F238E27FC236}">
                <a16:creationId xmlns:a16="http://schemas.microsoft.com/office/drawing/2014/main" id="{90458F11-AC7D-7EC6-91E3-95C300EF462F}"/>
              </a:ext>
            </a:extLst>
          </p:cNvPr>
          <p:cNvSpPr txBox="1"/>
          <p:nvPr/>
        </p:nvSpPr>
        <p:spPr>
          <a:xfrm>
            <a:off x="3335563" y="2679302"/>
            <a:ext cx="2289175" cy="369332"/>
          </a:xfrm>
          <a:prstGeom prst="rect">
            <a:avLst/>
          </a:prstGeom>
          <a:noFill/>
        </p:spPr>
        <p:txBody>
          <a:bodyPr wrap="square">
            <a:spAutoFit/>
          </a:bodyPr>
          <a:lstStyle/>
          <a:p>
            <a:pPr algn="ctr" defTabSz="685800">
              <a:defRPr/>
            </a:pPr>
            <a:r>
              <a:rPr lang="it-IT" sz="900" dirty="0">
                <a:solidFill>
                  <a:prstClr val="white">
                    <a:lumMod val="50000"/>
                  </a:prstClr>
                </a:solidFill>
                <a:latin typeface="Arial" panose="020B0604020202020204" pitchFamily="34" charset="0"/>
                <a:cs typeface="Arial" panose="020B0604020202020204" pitchFamily="34" charset="0"/>
              </a:rPr>
              <a:t>Transizione </a:t>
            </a:r>
            <a:r>
              <a:rPr lang="it-IT" sz="900" b="1" dirty="0">
                <a:solidFill>
                  <a:prstClr val="white">
                    <a:lumMod val="50000"/>
                  </a:prstClr>
                </a:solidFill>
                <a:latin typeface="Arial" panose="020B0604020202020204" pitchFamily="34" charset="0"/>
                <a:cs typeface="Arial" panose="020B0604020202020204" pitchFamily="34" charset="0"/>
              </a:rPr>
              <a:t>verso l’inclusione sociale e la lotta alle discriminazioni</a:t>
            </a:r>
            <a:endParaRPr lang="en-GB" sz="900" b="1" dirty="0">
              <a:solidFill>
                <a:prstClr val="white">
                  <a:lumMod val="50000"/>
                </a:prstClr>
              </a:solidFill>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CBBBCC65-B47B-A54D-6653-90BA0254F84A}"/>
              </a:ext>
            </a:extLst>
          </p:cNvPr>
          <p:cNvSpPr txBox="1"/>
          <p:nvPr/>
        </p:nvSpPr>
        <p:spPr>
          <a:xfrm>
            <a:off x="6782944" y="1882861"/>
            <a:ext cx="1981200" cy="369332"/>
          </a:xfrm>
          <a:prstGeom prst="rect">
            <a:avLst/>
          </a:prstGeom>
          <a:noFill/>
        </p:spPr>
        <p:txBody>
          <a:bodyPr wrap="square">
            <a:spAutoFit/>
          </a:bodyPr>
          <a:lstStyle/>
          <a:p>
            <a:pPr algn="ctr" defTabSz="685800">
              <a:defRPr/>
            </a:pPr>
            <a:r>
              <a:rPr lang="it-IT" sz="900" dirty="0">
                <a:solidFill>
                  <a:srgbClr val="7030A0"/>
                </a:solidFill>
                <a:latin typeface="Arial" panose="020B0604020202020204" pitchFamily="34" charset="0"/>
                <a:cs typeface="Arial" panose="020B0604020202020204" pitchFamily="34" charset="0"/>
              </a:rPr>
              <a:t>Transizione energetica, </a:t>
            </a:r>
            <a:r>
              <a:rPr lang="it-IT" sz="900" b="1" dirty="0">
                <a:solidFill>
                  <a:srgbClr val="7030A0"/>
                </a:solidFill>
                <a:latin typeface="Arial" panose="020B0604020202020204" pitchFamily="34" charset="0"/>
                <a:cs typeface="Arial" panose="020B0604020202020204" pitchFamily="34" charset="0"/>
              </a:rPr>
              <a:t>verso le rinnovabili </a:t>
            </a:r>
            <a:endParaRPr lang="en-GB" sz="900" b="1" dirty="0">
              <a:solidFill>
                <a:srgbClr val="7030A0"/>
              </a:solidFill>
              <a:latin typeface="Arial" panose="020B0604020202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357D9A0A-89A2-0E05-8B79-3A21829D1AD6}"/>
              </a:ext>
            </a:extLst>
          </p:cNvPr>
          <p:cNvSpPr txBox="1"/>
          <p:nvPr/>
        </p:nvSpPr>
        <p:spPr>
          <a:xfrm>
            <a:off x="4781525" y="1872352"/>
            <a:ext cx="1971675" cy="369332"/>
          </a:xfrm>
          <a:prstGeom prst="rect">
            <a:avLst/>
          </a:prstGeom>
          <a:noFill/>
        </p:spPr>
        <p:txBody>
          <a:bodyPr wrap="square">
            <a:spAutoFit/>
          </a:bodyPr>
          <a:lstStyle/>
          <a:p>
            <a:pPr algn="ctr" defTabSz="685800">
              <a:defRPr/>
            </a:pPr>
            <a:r>
              <a:rPr lang="it-IT" sz="900" dirty="0">
                <a:solidFill>
                  <a:srgbClr val="60943C"/>
                </a:solidFill>
                <a:latin typeface="Arial" panose="020B0604020202020204" pitchFamily="34" charset="0"/>
                <a:cs typeface="Arial" panose="020B0604020202020204" pitchFamily="34" charset="0"/>
              </a:rPr>
              <a:t>Transizione ecologica e di </a:t>
            </a:r>
            <a:r>
              <a:rPr lang="it-IT" sz="900" b="1" dirty="0">
                <a:solidFill>
                  <a:srgbClr val="60943C"/>
                </a:solidFill>
                <a:latin typeface="Arial" panose="020B0604020202020204" pitchFamily="34" charset="0"/>
                <a:cs typeface="Arial" panose="020B0604020202020204" pitchFamily="34" charset="0"/>
              </a:rPr>
              <a:t>tutela delle risorse e dell’ambiente</a:t>
            </a:r>
            <a:endParaRPr lang="en-GB" sz="900" b="1" dirty="0">
              <a:solidFill>
                <a:srgbClr val="60943C"/>
              </a:solidFill>
              <a:latin typeface="Arial" panose="020B0604020202020204" pitchFamily="34" charset="0"/>
              <a:cs typeface="Arial" panose="020B0604020202020204" pitchFamily="34" charset="0"/>
            </a:endParaRPr>
          </a:p>
        </p:txBody>
      </p:sp>
      <p:sp>
        <p:nvSpPr>
          <p:cNvPr id="13" name="CasellaDiTesto 12">
            <a:extLst>
              <a:ext uri="{FF2B5EF4-FFF2-40B4-BE49-F238E27FC236}">
                <a16:creationId xmlns:a16="http://schemas.microsoft.com/office/drawing/2014/main" id="{3411E370-7CA1-1958-14B6-BC964DF2D05D}"/>
              </a:ext>
            </a:extLst>
          </p:cNvPr>
          <p:cNvSpPr txBox="1"/>
          <p:nvPr/>
        </p:nvSpPr>
        <p:spPr>
          <a:xfrm>
            <a:off x="5782753" y="1332636"/>
            <a:ext cx="2619375" cy="369332"/>
          </a:xfrm>
          <a:prstGeom prst="rect">
            <a:avLst/>
          </a:prstGeom>
          <a:noFill/>
        </p:spPr>
        <p:txBody>
          <a:bodyPr wrap="square">
            <a:spAutoFit/>
          </a:bodyPr>
          <a:lstStyle/>
          <a:p>
            <a:pPr algn="ctr" defTabSz="685800">
              <a:defRPr/>
            </a:pPr>
            <a:r>
              <a:rPr lang="it-IT" sz="900" dirty="0">
                <a:solidFill>
                  <a:srgbClr val="ED7D31">
                    <a:lumMod val="50000"/>
                  </a:srgbClr>
                </a:solidFill>
                <a:latin typeface="Arial" panose="020B0604020202020204" pitchFamily="34" charset="0"/>
                <a:cs typeface="Arial" panose="020B0604020202020204" pitchFamily="34" charset="0"/>
              </a:rPr>
              <a:t>Transizione </a:t>
            </a:r>
            <a:r>
              <a:rPr lang="it-IT" sz="900" b="1" dirty="0">
                <a:solidFill>
                  <a:srgbClr val="ED7D31">
                    <a:lumMod val="50000"/>
                  </a:srgbClr>
                </a:solidFill>
                <a:latin typeface="Arial" panose="020B0604020202020204" pitchFamily="34" charset="0"/>
                <a:cs typeface="Arial" panose="020B0604020202020204" pitchFamily="34" charset="0"/>
              </a:rPr>
              <a:t>verso la riduzione della povertà e delle disuguaglianze </a:t>
            </a:r>
            <a:endParaRPr lang="en-GB" sz="900" b="1" dirty="0">
              <a:solidFill>
                <a:srgbClr val="ED7D31">
                  <a:lumMod val="50000"/>
                </a:srgbClr>
              </a:solidFill>
              <a:latin typeface="Arial" panose="020B0604020202020204" pitchFamily="34" charset="0"/>
              <a:cs typeface="Arial" panose="020B0604020202020204" pitchFamily="34" charset="0"/>
            </a:endParaRPr>
          </a:p>
        </p:txBody>
      </p:sp>
      <p:sp>
        <p:nvSpPr>
          <p:cNvPr id="15" name="Freccia in su 14">
            <a:extLst>
              <a:ext uri="{FF2B5EF4-FFF2-40B4-BE49-F238E27FC236}">
                <a16:creationId xmlns:a16="http://schemas.microsoft.com/office/drawing/2014/main" id="{E906B78A-0283-ED00-2E92-124D8BB4CF02}"/>
              </a:ext>
            </a:extLst>
          </p:cNvPr>
          <p:cNvSpPr/>
          <p:nvPr/>
        </p:nvSpPr>
        <p:spPr>
          <a:xfrm>
            <a:off x="767890" y="1350520"/>
            <a:ext cx="144380" cy="2837047"/>
          </a:xfrm>
          <a:prstGeom prst="upArrow">
            <a:avLst/>
          </a:prstGeom>
          <a:gradFill>
            <a:gsLst>
              <a:gs pos="0">
                <a:srgbClr val="C00000"/>
              </a:gs>
              <a:gs pos="74000">
                <a:schemeClr val="accent2"/>
              </a:gs>
              <a:gs pos="83000">
                <a:schemeClr val="accent2">
                  <a:lumMod val="60000"/>
                  <a:lumOff val="40000"/>
                </a:schemeClr>
              </a:gs>
              <a:gs pos="100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1350" dirty="0">
              <a:solidFill>
                <a:prstClr val="white"/>
              </a:solidFill>
              <a:latin typeface="Calibri" panose="020F0502020204030204"/>
            </a:endParaRPr>
          </a:p>
        </p:txBody>
      </p:sp>
      <p:sp>
        <p:nvSpPr>
          <p:cNvPr id="16" name="Freccia in su 15">
            <a:extLst>
              <a:ext uri="{FF2B5EF4-FFF2-40B4-BE49-F238E27FC236}">
                <a16:creationId xmlns:a16="http://schemas.microsoft.com/office/drawing/2014/main" id="{03D63A65-51AB-CF26-DB3F-49C9F8E7F6B4}"/>
              </a:ext>
            </a:extLst>
          </p:cNvPr>
          <p:cNvSpPr/>
          <p:nvPr/>
        </p:nvSpPr>
        <p:spPr>
          <a:xfrm rot="5400000">
            <a:off x="4390599" y="519138"/>
            <a:ext cx="149194" cy="7317608"/>
          </a:xfrm>
          <a:prstGeom prst="upArrow">
            <a:avLst/>
          </a:prstGeom>
          <a:gradFill>
            <a:gsLst>
              <a:gs pos="0">
                <a:srgbClr val="00B050"/>
              </a:gs>
              <a:gs pos="74000">
                <a:srgbClr val="92D050"/>
              </a:gs>
              <a:gs pos="83000">
                <a:schemeClr val="accent2">
                  <a:lumMod val="40000"/>
                  <a:lumOff val="60000"/>
                </a:schemeClr>
              </a:gs>
              <a:gs pos="100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1350" dirty="0">
              <a:solidFill>
                <a:prstClr val="white"/>
              </a:solidFill>
              <a:latin typeface="Calibri" panose="020F0502020204030204"/>
            </a:endParaRPr>
          </a:p>
        </p:txBody>
      </p:sp>
      <p:cxnSp>
        <p:nvCxnSpPr>
          <p:cNvPr id="17" name="Connettore diritto 16">
            <a:extLst>
              <a:ext uri="{FF2B5EF4-FFF2-40B4-BE49-F238E27FC236}">
                <a16:creationId xmlns:a16="http://schemas.microsoft.com/office/drawing/2014/main" id="{50393525-0CDB-9E12-FA69-698883C7E897}"/>
              </a:ext>
            </a:extLst>
          </p:cNvPr>
          <p:cNvCxnSpPr/>
          <p:nvPr/>
        </p:nvCxnSpPr>
        <p:spPr>
          <a:xfrm flipH="1" flipV="1">
            <a:off x="4781524" y="1125013"/>
            <a:ext cx="45821" cy="2978331"/>
          </a:xfrm>
          <a:prstGeom prst="line">
            <a:avLst/>
          </a:prstGeom>
          <a:ln>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150F51B8-0C11-3172-EB01-09F99CEDFE89}"/>
              </a:ext>
            </a:extLst>
          </p:cNvPr>
          <p:cNvCxnSpPr>
            <a:cxnSpLocks/>
          </p:cNvCxnSpPr>
          <p:nvPr/>
        </p:nvCxnSpPr>
        <p:spPr>
          <a:xfrm flipH="1" flipV="1">
            <a:off x="840081" y="2290170"/>
            <a:ext cx="7773116" cy="67015"/>
          </a:xfrm>
          <a:prstGeom prst="line">
            <a:avLst/>
          </a:prstGeom>
          <a:ln>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31B88DA2-C20F-E317-C14A-BD96E111CAE6}"/>
              </a:ext>
            </a:extLst>
          </p:cNvPr>
          <p:cNvSpPr txBox="1"/>
          <p:nvPr/>
        </p:nvSpPr>
        <p:spPr>
          <a:xfrm>
            <a:off x="224279" y="1048558"/>
            <a:ext cx="1888137" cy="253916"/>
          </a:xfrm>
          <a:prstGeom prst="rect">
            <a:avLst/>
          </a:prstGeom>
          <a:noFill/>
        </p:spPr>
        <p:txBody>
          <a:bodyPr wrap="square" rtlCol="0">
            <a:spAutoFit/>
          </a:bodyPr>
          <a:lstStyle/>
          <a:p>
            <a:pPr defTabSz="685800"/>
            <a:r>
              <a:rPr lang="it-IT" sz="1050" b="1" i="1" dirty="0">
                <a:solidFill>
                  <a:prstClr val="black"/>
                </a:solidFill>
                <a:latin typeface="Calibri" panose="020F0502020204030204"/>
              </a:rPr>
              <a:t>% troppo lentamente</a:t>
            </a:r>
          </a:p>
        </p:txBody>
      </p:sp>
      <p:sp>
        <p:nvSpPr>
          <p:cNvPr id="20" name="CasellaDiTesto 19">
            <a:extLst>
              <a:ext uri="{FF2B5EF4-FFF2-40B4-BE49-F238E27FC236}">
                <a16:creationId xmlns:a16="http://schemas.microsoft.com/office/drawing/2014/main" id="{F3306A2D-4F48-ACC1-B548-D5D4721E549F}"/>
              </a:ext>
            </a:extLst>
          </p:cNvPr>
          <p:cNvSpPr txBox="1"/>
          <p:nvPr/>
        </p:nvSpPr>
        <p:spPr>
          <a:xfrm>
            <a:off x="6652083" y="4269461"/>
            <a:ext cx="1920416" cy="253916"/>
          </a:xfrm>
          <a:prstGeom prst="rect">
            <a:avLst/>
          </a:prstGeom>
          <a:noFill/>
        </p:spPr>
        <p:txBody>
          <a:bodyPr wrap="square" rtlCol="0">
            <a:spAutoFit/>
          </a:bodyPr>
          <a:lstStyle/>
          <a:p>
            <a:pPr defTabSz="685800"/>
            <a:r>
              <a:rPr lang="it-IT" sz="1050" b="1" i="1" dirty="0">
                <a:solidFill>
                  <a:prstClr val="black"/>
                </a:solidFill>
                <a:latin typeface="Calibri" panose="020F0502020204030204"/>
              </a:rPr>
              <a:t>% </a:t>
            </a:r>
            <a:r>
              <a:rPr lang="it-IT" sz="1050" b="1" i="1">
                <a:solidFill>
                  <a:prstClr val="black"/>
                </a:solidFill>
                <a:latin typeface="Calibri" panose="020F0502020204030204"/>
              </a:rPr>
              <a:t>transizioni da privilegiare</a:t>
            </a:r>
            <a:endParaRPr lang="it-IT" sz="1050" b="1" i="1" dirty="0">
              <a:solidFill>
                <a:prstClr val="black"/>
              </a:solidFill>
              <a:latin typeface="Calibri" panose="020F0502020204030204"/>
            </a:endParaRPr>
          </a:p>
        </p:txBody>
      </p:sp>
      <p:pic>
        <p:nvPicPr>
          <p:cNvPr id="21" name="Immagine 20" descr="alert_notification_service_hero-1.png">
            <a:extLst>
              <a:ext uri="{FF2B5EF4-FFF2-40B4-BE49-F238E27FC236}">
                <a16:creationId xmlns:a16="http://schemas.microsoft.com/office/drawing/2014/main" id="{4E3C9D48-123C-CCF1-7DA8-D2AC9C2EE786}"/>
              </a:ext>
            </a:extLst>
          </p:cNvPr>
          <p:cNvPicPr>
            <a:picLocks noChangeAspect="1"/>
          </p:cNvPicPr>
          <p:nvPr/>
        </p:nvPicPr>
        <p:blipFill>
          <a:blip r:embed="rId4" cstate="email">
            <a:duotone>
              <a:srgbClr val="FF0000">
                <a:shade val="45000"/>
                <a:satMod val="135000"/>
              </a:srgbClr>
              <a:prstClr val="white"/>
            </a:duotone>
            <a:extLst>
              <a:ext uri="{28A0092B-C50C-407E-A947-70E740481C1C}">
                <a14:useLocalDpi xmlns:a14="http://schemas.microsoft.com/office/drawing/2010/main"/>
              </a:ext>
            </a:extLst>
          </a:blip>
          <a:stretch>
            <a:fillRect/>
          </a:stretch>
        </p:blipFill>
        <p:spPr>
          <a:xfrm>
            <a:off x="7886499" y="1552397"/>
            <a:ext cx="354681" cy="340887"/>
          </a:xfrm>
          <a:prstGeom prst="rect">
            <a:avLst/>
          </a:prstGeom>
        </p:spPr>
      </p:pic>
    </p:spTree>
    <p:extLst>
      <p:ext uri="{BB962C8B-B14F-4D97-AF65-F5344CB8AC3E}">
        <p14:creationId xmlns:p14="http://schemas.microsoft.com/office/powerpoint/2010/main" val="2868797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flipH="1">
            <a:off x="6835087" y="1976721"/>
            <a:ext cx="2173079" cy="2086725"/>
          </a:xfrm>
          <a:prstGeom prst="rect">
            <a:avLst/>
          </a:prstGeom>
        </p:spPr>
        <p:txBody>
          <a:bodyPr wrap="square">
            <a:spAutoFit/>
          </a:bodyPr>
          <a:lstStyle/>
          <a:p>
            <a:pPr algn="ctr">
              <a:lnSpc>
                <a:spcPct val="90000"/>
              </a:lnSpc>
              <a:spcAft>
                <a:spcPts val="1200"/>
              </a:spcAft>
            </a:pPr>
            <a:r>
              <a:rPr lang="it-IT" sz="1600" b="1" dirty="0">
                <a:ln w="0"/>
                <a:effectLst>
                  <a:outerShdw blurRad="38100" dist="19050" dir="2700000" algn="tl" rotWithShape="0">
                    <a:schemeClr val="dk1">
                      <a:alpha val="40000"/>
                    </a:schemeClr>
                  </a:outerShdw>
                </a:effectLst>
              </a:rPr>
              <a:t>Nel complesso prevale la quota di cittadini positivi: </a:t>
            </a:r>
            <a:r>
              <a:rPr lang="it-IT" sz="1600" b="1" dirty="0">
                <a:ln w="0"/>
              </a:rPr>
              <a:t>6 italiani su 10 sono fiduciosi rispetto alle stime di Confindustria sui vantaggi  prospettati della transizione energetica </a:t>
            </a:r>
            <a:endParaRPr lang="it-IT" sz="1600" dirty="0">
              <a:ln w="0"/>
            </a:endParaRPr>
          </a:p>
        </p:txBody>
      </p:sp>
      <p:sp>
        <p:nvSpPr>
          <p:cNvPr id="25" name="CasellaDiTesto 24">
            <a:extLst>
              <a:ext uri="{FF2B5EF4-FFF2-40B4-BE49-F238E27FC236}">
                <a16:creationId xmlns:a16="http://schemas.microsoft.com/office/drawing/2014/main" id="{162C6FC5-B1BE-47EF-9417-4BDD73AEFADE}"/>
              </a:ext>
            </a:extLst>
          </p:cNvPr>
          <p:cNvSpPr txBox="1"/>
          <p:nvPr/>
        </p:nvSpPr>
        <p:spPr>
          <a:xfrm>
            <a:off x="698932" y="4651697"/>
            <a:ext cx="4993419" cy="346249"/>
          </a:xfrm>
          <a:prstGeom prst="rect">
            <a:avLst/>
          </a:prstGeom>
          <a:noFill/>
        </p:spPr>
        <p:txBody>
          <a:bodyPr wrap="square" rtlCol="0">
            <a:spAutoFit/>
          </a:bodyPr>
          <a:lstStyle>
            <a:defPPr>
              <a:defRPr lang="en-US"/>
            </a:defPPr>
            <a:lvl1pPr>
              <a:defRPr sz="825">
                <a:solidFill>
                  <a:schemeClr val="bg1">
                    <a:lumMod val="50000"/>
                  </a:schemeClr>
                </a:solidFill>
              </a:defRPr>
            </a:lvl1pPr>
          </a:lstStyle>
          <a:p>
            <a:br>
              <a:rPr lang="it-IT" dirty="0"/>
            </a:br>
            <a:r>
              <a:rPr lang="it-IT" dirty="0"/>
              <a:t>Lei ritiene questa stima….</a:t>
            </a:r>
            <a:endParaRPr lang="en-US" dirty="0"/>
          </a:p>
        </p:txBody>
      </p:sp>
      <p:sp>
        <p:nvSpPr>
          <p:cNvPr id="24" name="Text Placeholder 5">
            <a:extLst>
              <a:ext uri="{FF2B5EF4-FFF2-40B4-BE49-F238E27FC236}">
                <a16:creationId xmlns:a16="http://schemas.microsoft.com/office/drawing/2014/main" id="{B0EDDDB1-BA76-4C0E-BB55-61EF934ADCD8}"/>
              </a:ext>
            </a:extLst>
          </p:cNvPr>
          <p:cNvSpPr txBox="1">
            <a:spLocks/>
          </p:cNvSpPr>
          <p:nvPr/>
        </p:nvSpPr>
        <p:spPr>
          <a:xfrm>
            <a:off x="105028" y="145554"/>
            <a:ext cx="9038971" cy="761756"/>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lnSpc>
                <a:spcPct val="80000"/>
              </a:lnSpc>
              <a:buNone/>
              <a:defRPr/>
            </a:pPr>
            <a:r>
              <a:rPr lang="it-IT" sz="2400" b="1" dirty="0">
                <a:solidFill>
                  <a:schemeClr val="bg1"/>
                </a:solidFill>
                <a:latin typeface="Calibri" panose="020F0502020204030204"/>
                <a:ea typeface="Calibri" charset="0"/>
                <a:cs typeface="Calibri" charset="0"/>
              </a:rPr>
              <a:t>La stime di Confindustria sui vantaggi della transizione energetica sono credibili per 2 italiani su 10. 4 su 10 le considerano troppo ottimiste ma sono abbastanza certi che ci saranno vantaggi economici</a:t>
            </a:r>
          </a:p>
        </p:txBody>
      </p:sp>
      <p:sp>
        <p:nvSpPr>
          <p:cNvPr id="20" name="Rettangolo 19">
            <a:extLst>
              <a:ext uri="{FF2B5EF4-FFF2-40B4-BE49-F238E27FC236}">
                <a16:creationId xmlns:a16="http://schemas.microsoft.com/office/drawing/2014/main" id="{2D7A13F9-A419-4D89-BCD3-983E5C6F71CC}"/>
              </a:ext>
            </a:extLst>
          </p:cNvPr>
          <p:cNvSpPr/>
          <p:nvPr/>
        </p:nvSpPr>
        <p:spPr>
          <a:xfrm>
            <a:off x="698932" y="4898086"/>
            <a:ext cx="1849441" cy="219291"/>
          </a:xfrm>
          <a:prstGeom prst="rect">
            <a:avLst/>
          </a:prstGeom>
          <a:noFill/>
        </p:spPr>
        <p:txBody>
          <a:bodyPr wrap="square" rtlCol="0">
            <a:spAutoFit/>
          </a:bodyPr>
          <a:lstStyle/>
          <a:p>
            <a:r>
              <a:rPr lang="it-IT" sz="825" dirty="0">
                <a:solidFill>
                  <a:schemeClr val="bg1">
                    <a:lumMod val="50000"/>
                  </a:schemeClr>
                </a:solidFill>
              </a:rPr>
              <a:t>Base: Totale campione - Valori % </a:t>
            </a:r>
          </a:p>
        </p:txBody>
      </p:sp>
      <p:graphicFrame>
        <p:nvGraphicFramePr>
          <p:cNvPr id="13" name="Chart 13">
            <a:extLst>
              <a:ext uri="{FF2B5EF4-FFF2-40B4-BE49-F238E27FC236}">
                <a16:creationId xmlns:a16="http://schemas.microsoft.com/office/drawing/2014/main" id="{9ACDC78A-3C0F-4EE4-B6A7-F38C0F54CB7B}"/>
              </a:ext>
            </a:extLst>
          </p:cNvPr>
          <p:cNvGraphicFramePr>
            <a:graphicFrameLocks/>
          </p:cNvGraphicFramePr>
          <p:nvPr>
            <p:extLst>
              <p:ext uri="{D42A27DB-BD31-4B8C-83A1-F6EECF244321}">
                <p14:modId xmlns:p14="http://schemas.microsoft.com/office/powerpoint/2010/main" val="2821918430"/>
              </p:ext>
            </p:extLst>
          </p:nvPr>
        </p:nvGraphicFramePr>
        <p:xfrm>
          <a:off x="332868" y="627457"/>
          <a:ext cx="5949223" cy="3952126"/>
        </p:xfrm>
        <a:graphic>
          <a:graphicData uri="http://schemas.openxmlformats.org/drawingml/2006/chart">
            <c:chart xmlns:c="http://schemas.openxmlformats.org/drawingml/2006/chart" xmlns:r="http://schemas.openxmlformats.org/officeDocument/2006/relationships" r:id="rId3"/>
          </a:graphicData>
        </a:graphic>
      </p:graphicFrame>
      <p:sp>
        <p:nvSpPr>
          <p:cNvPr id="3" name="CasellaDiTesto 2">
            <a:extLst>
              <a:ext uri="{FF2B5EF4-FFF2-40B4-BE49-F238E27FC236}">
                <a16:creationId xmlns:a16="http://schemas.microsoft.com/office/drawing/2014/main" id="{FAD4D84D-9B36-49C7-8045-B1267B21A6B7}"/>
              </a:ext>
            </a:extLst>
          </p:cNvPr>
          <p:cNvSpPr txBox="1"/>
          <p:nvPr/>
        </p:nvSpPr>
        <p:spPr>
          <a:xfrm>
            <a:off x="366065" y="1101870"/>
            <a:ext cx="6347580" cy="677108"/>
          </a:xfrm>
          <a:prstGeom prst="rect">
            <a:avLst/>
          </a:prstGeom>
        </p:spPr>
        <p:txBody>
          <a:bodyPr vert="horz" wrap="square" lIns="0" tIns="0" rIns="0" bIns="0" rtlCol="0">
            <a:spAutoFit/>
          </a:bodyPr>
          <a:lstStyle/>
          <a:p>
            <a:pPr marL="4763" algn="ctr"/>
            <a:r>
              <a:rPr lang="it-IT" sz="1100" b="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Secondo uno studio di Confindustria, presentato ad Ecomondo, la transizione energetica potrebbe avere un costo per l’Italia intorno ai 15mld, generando risparmi diretti per 6,5mld sull’acquisto di petrolio da Paesi terzi ed ulteriori vantaggi per 53mld sviluppati dall’indotto, ossia dallo sviluppo delle tecnologie italiane per le rinnovabili ed il risparmio energetico. Lei ritiene questa stima… </a:t>
            </a:r>
            <a:endParaRPr lang="it-IT" sz="1000" i="1" dirty="0">
              <a:solidFill>
                <a:schemeClr val="tx1">
                  <a:lumMod val="75000"/>
                  <a:lumOff val="25000"/>
                </a:schemeClr>
              </a:solidFill>
            </a:endParaRPr>
          </a:p>
        </p:txBody>
      </p:sp>
      <p:sp>
        <p:nvSpPr>
          <p:cNvPr id="5" name="TextBox 12">
            <a:extLst>
              <a:ext uri="{FF2B5EF4-FFF2-40B4-BE49-F238E27FC236}">
                <a16:creationId xmlns:a16="http://schemas.microsoft.com/office/drawing/2014/main" id="{1242D53B-3D8D-40A7-08F8-633E827BC870}"/>
              </a:ext>
            </a:extLst>
          </p:cNvPr>
          <p:cNvSpPr txBox="1"/>
          <p:nvPr/>
        </p:nvSpPr>
        <p:spPr>
          <a:xfrm>
            <a:off x="58877" y="4846318"/>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2"/>
                </a:solidFill>
                <a:latin typeface="+mn-lt"/>
                <a:ea typeface="+mn-ea"/>
                <a:cs typeface="+mn-cs"/>
              </a:rPr>
              <a:pPr marL="0" algn="l" defTabSz="924282" rtl="0" eaLnBrk="1" latinLnBrk="0" hangingPunct="1">
                <a:lnSpc>
                  <a:spcPct val="85000"/>
                </a:lnSpc>
                <a:spcBef>
                  <a:spcPts val="204"/>
                </a:spcBef>
              </a:pPr>
              <a:t>22</a:t>
            </a:fld>
            <a:endParaRPr lang="en-GB" sz="800" kern="1200" dirty="0">
              <a:solidFill>
                <a:schemeClr val="bg2"/>
              </a:solidFill>
              <a:latin typeface="+mn-lt"/>
              <a:ea typeface="+mn-ea"/>
              <a:cs typeface="+mn-cs"/>
            </a:endParaRPr>
          </a:p>
        </p:txBody>
      </p:sp>
      <p:cxnSp>
        <p:nvCxnSpPr>
          <p:cNvPr id="7" name="Straight Connector 35">
            <a:extLst>
              <a:ext uri="{FF2B5EF4-FFF2-40B4-BE49-F238E27FC236}">
                <a16:creationId xmlns:a16="http://schemas.microsoft.com/office/drawing/2014/main" id="{3E1FAEDA-0FF6-309A-C703-718D78727A5C}"/>
              </a:ext>
            </a:extLst>
          </p:cNvPr>
          <p:cNvCxnSpPr>
            <a:cxnSpLocks/>
          </p:cNvCxnSpPr>
          <p:nvPr/>
        </p:nvCxnSpPr>
        <p:spPr>
          <a:xfrm flipV="1">
            <a:off x="6786282" y="1139290"/>
            <a:ext cx="0" cy="3787824"/>
          </a:xfrm>
          <a:prstGeom prst="line">
            <a:avLst/>
          </a:prstGeom>
          <a:ln w="12700">
            <a:gradFill>
              <a:gsLst>
                <a:gs pos="0">
                  <a:srgbClr val="009900">
                    <a:alpha val="0"/>
                  </a:srgbClr>
                </a:gs>
                <a:gs pos="55000">
                  <a:srgbClr val="568424"/>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223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5F59DAE9-FD96-49AB-B79D-2E7044329479}"/>
              </a:ext>
            </a:extLst>
          </p:cNvPr>
          <p:cNvSpPr/>
          <p:nvPr/>
        </p:nvSpPr>
        <p:spPr>
          <a:xfrm>
            <a:off x="-106680" y="67205"/>
            <a:ext cx="5867400" cy="2034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24282" rtl="0" eaLnBrk="1" fontAlgn="auto" latinLnBrk="0" hangingPunct="1">
              <a:lnSpc>
                <a:spcPct val="100000"/>
              </a:lnSpc>
              <a:spcBef>
                <a:spcPts val="0"/>
              </a:spcBef>
              <a:spcAft>
                <a:spcPts val="0"/>
              </a:spcAft>
              <a:buClrTx/>
              <a:buSzTx/>
              <a:buFontTx/>
              <a:buNone/>
              <a:tabLst/>
              <a:defRPr/>
            </a:pPr>
            <a:r>
              <a:rPr kumimoji="0" lang="it-IT" sz="4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GRAZIE</a:t>
            </a:r>
          </a:p>
        </p:txBody>
      </p:sp>
      <p:pic>
        <p:nvPicPr>
          <p:cNvPr id="11" name="Graphique 12">
            <a:extLst>
              <a:ext uri="{FF2B5EF4-FFF2-40B4-BE49-F238E27FC236}">
                <a16:creationId xmlns:a16="http://schemas.microsoft.com/office/drawing/2014/main" id="{C508AF26-39C2-4019-97DA-F164F6A7C23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30922" y="4289225"/>
            <a:ext cx="767768" cy="703250"/>
          </a:xfrm>
          <a:prstGeom prst="rect">
            <a:avLst/>
          </a:prstGeom>
        </p:spPr>
      </p:pic>
      <p:grpSp>
        <p:nvGrpSpPr>
          <p:cNvPr id="7" name="Gruppo 6">
            <a:extLst>
              <a:ext uri="{FF2B5EF4-FFF2-40B4-BE49-F238E27FC236}">
                <a16:creationId xmlns:a16="http://schemas.microsoft.com/office/drawing/2014/main" id="{1EFD34B6-74A8-47DD-8C4D-CDDC590234B7}"/>
              </a:ext>
            </a:extLst>
          </p:cNvPr>
          <p:cNvGrpSpPr>
            <a:grpSpLocks noChangeAspect="1"/>
          </p:cNvGrpSpPr>
          <p:nvPr/>
        </p:nvGrpSpPr>
        <p:grpSpPr>
          <a:xfrm>
            <a:off x="1391648" y="4326182"/>
            <a:ext cx="1091367" cy="614804"/>
            <a:chOff x="6738559" y="4159685"/>
            <a:chExt cx="1248373" cy="703250"/>
          </a:xfrm>
        </p:grpSpPr>
        <p:sp>
          <p:nvSpPr>
            <p:cNvPr id="17" name="Rettangolo 16">
              <a:extLst>
                <a:ext uri="{FF2B5EF4-FFF2-40B4-BE49-F238E27FC236}">
                  <a16:creationId xmlns:a16="http://schemas.microsoft.com/office/drawing/2014/main" id="{2E2EA6F7-82E1-467F-BBB5-F3BF9717017F}"/>
                </a:ext>
              </a:extLst>
            </p:cNvPr>
            <p:cNvSpPr/>
            <p:nvPr/>
          </p:nvSpPr>
          <p:spPr>
            <a:xfrm>
              <a:off x="6738559" y="4159685"/>
              <a:ext cx="1248373" cy="7032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24282"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Immagine 5" descr="Immagine che contiene disegnando&#10;&#10;Descrizione generata automaticamente">
              <a:extLst>
                <a:ext uri="{FF2B5EF4-FFF2-40B4-BE49-F238E27FC236}">
                  <a16:creationId xmlns:a16="http://schemas.microsoft.com/office/drawing/2014/main" id="{357C8A3E-BBF0-4C5E-90CE-66FFBBCDEF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8559" y="4159685"/>
              <a:ext cx="1248373" cy="703250"/>
            </a:xfrm>
            <a:prstGeom prst="rect">
              <a:avLst/>
            </a:prstGeom>
          </p:spPr>
        </p:pic>
      </p:grpSp>
    </p:spTree>
    <p:extLst>
      <p:ext uri="{BB962C8B-B14F-4D97-AF65-F5344CB8AC3E}">
        <p14:creationId xmlns:p14="http://schemas.microsoft.com/office/powerpoint/2010/main" val="125368891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co 3">
            <a:extLst>
              <a:ext uri="{FF2B5EF4-FFF2-40B4-BE49-F238E27FC236}">
                <a16:creationId xmlns:a16="http://schemas.microsoft.com/office/drawing/2014/main" id="{91F335FF-EC16-7DF3-0859-622216F03E67}"/>
              </a:ext>
            </a:extLst>
          </p:cNvPr>
          <p:cNvGraphicFramePr>
            <a:graphicFrameLocks/>
          </p:cNvGraphicFramePr>
          <p:nvPr>
            <p:extLst>
              <p:ext uri="{D42A27DB-BD31-4B8C-83A1-F6EECF244321}">
                <p14:modId xmlns:p14="http://schemas.microsoft.com/office/powerpoint/2010/main" val="4175186500"/>
              </p:ext>
            </p:extLst>
          </p:nvPr>
        </p:nvGraphicFramePr>
        <p:xfrm>
          <a:off x="3990876" y="1465011"/>
          <a:ext cx="4808963" cy="310891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2">
            <a:extLst>
              <a:ext uri="{FF2B5EF4-FFF2-40B4-BE49-F238E27FC236}">
                <a16:creationId xmlns:a16="http://schemas.microsoft.com/office/drawing/2014/main" id="{931B2705-4DEF-5E7C-D8BE-F9AF5271FF1D}"/>
              </a:ext>
            </a:extLst>
          </p:cNvPr>
          <p:cNvSpPr txBox="1"/>
          <p:nvPr/>
        </p:nvSpPr>
        <p:spPr>
          <a:xfrm>
            <a:off x="58877" y="4846318"/>
            <a:ext cx="307188" cy="238005"/>
          </a:xfrm>
          <a:prstGeom prst="rect">
            <a:avLst/>
          </a:prstGeom>
        </p:spPr>
        <p:txBody>
          <a:bodyPr vert="horz" wrap="none" lIns="0" tIns="0" rIns="0" bIns="0" rtlCol="0" anchor="b">
            <a:normAutofit/>
          </a:bodyPr>
          <a:lstStyle/>
          <a:p>
            <a:pPr marL="0" marR="0" lvl="0" indent="0" algn="l" defTabSz="924282" rtl="0" eaLnBrk="1" fontAlgn="auto" latinLnBrk="0" hangingPunct="1">
              <a:lnSpc>
                <a:spcPct val="85000"/>
              </a:lnSpc>
              <a:spcBef>
                <a:spcPts val="204"/>
              </a:spcBef>
              <a:spcAft>
                <a:spcPts val="0"/>
              </a:spcAft>
              <a:buClrTx/>
              <a:buSzTx/>
              <a:buFontTx/>
              <a:buNone/>
              <a:tabLst/>
              <a:defRPr/>
            </a:pPr>
            <a:fld id="{01990C03-C3A3-48FE-AF6D-3AE397C89625}" type="slidenum">
              <a:rPr kumimoji="0" lang="en-GB" sz="800" b="0" i="0" u="none" strike="noStrike" kern="1200" cap="none" spc="0" normalizeH="0" baseline="0" noProof="0" smtClean="0">
                <a:ln>
                  <a:noFill/>
                </a:ln>
                <a:solidFill>
                  <a:srgbClr val="888B8D"/>
                </a:solidFill>
                <a:effectLst/>
                <a:uLnTx/>
                <a:uFillTx/>
                <a:latin typeface="Calibri"/>
                <a:ea typeface="+mn-ea"/>
                <a:cs typeface="+mn-cs"/>
              </a:rPr>
              <a:pPr marL="0" marR="0" lvl="0" indent="0" algn="l" defTabSz="924282" rtl="0" eaLnBrk="1" fontAlgn="auto" latinLnBrk="0" hangingPunct="1">
                <a:lnSpc>
                  <a:spcPct val="85000"/>
                </a:lnSpc>
                <a:spcBef>
                  <a:spcPts val="204"/>
                </a:spcBef>
                <a:spcAft>
                  <a:spcPts val="0"/>
                </a:spcAft>
                <a:buClrTx/>
                <a:buSzTx/>
                <a:buFontTx/>
                <a:buNone/>
                <a:tabLst/>
                <a:defRPr/>
              </a:pPr>
              <a:t>3</a:t>
            </a:fld>
            <a:endParaRPr kumimoji="0" lang="en-GB" sz="800" b="0" i="0" u="none" strike="noStrike" kern="1200" cap="none" spc="0" normalizeH="0" baseline="0" noProof="0" dirty="0">
              <a:ln>
                <a:noFill/>
              </a:ln>
              <a:solidFill>
                <a:srgbClr val="888B8D"/>
              </a:solidFill>
              <a:effectLst/>
              <a:uLnTx/>
              <a:uFillTx/>
              <a:latin typeface="Calibri"/>
              <a:ea typeface="+mn-ea"/>
              <a:cs typeface="+mn-cs"/>
            </a:endParaRPr>
          </a:p>
        </p:txBody>
      </p:sp>
      <p:sp>
        <p:nvSpPr>
          <p:cNvPr id="32" name="Text Placeholder 5">
            <a:extLst>
              <a:ext uri="{FF2B5EF4-FFF2-40B4-BE49-F238E27FC236}">
                <a16:creationId xmlns:a16="http://schemas.microsoft.com/office/drawing/2014/main" id="{D2E9F46F-FB3C-1F03-5AC7-3D1F26EBDFFC}"/>
              </a:ext>
            </a:extLst>
          </p:cNvPr>
          <p:cNvSpPr txBox="1">
            <a:spLocks/>
          </p:cNvSpPr>
          <p:nvPr/>
        </p:nvSpPr>
        <p:spPr>
          <a:xfrm>
            <a:off x="-6331" y="264255"/>
            <a:ext cx="9380058" cy="461666"/>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lnSpc>
                <a:spcPct val="80000"/>
              </a:lnSpc>
              <a:buNone/>
              <a:defRPr/>
            </a:pPr>
            <a:r>
              <a:rPr lang="it-IT" sz="2400" b="1" dirty="0">
                <a:solidFill>
                  <a:schemeClr val="bg1"/>
                </a:solidFill>
                <a:ea typeface="Calibri" charset="0"/>
                <a:cs typeface="Calibri" charset="0"/>
              </a:rPr>
              <a:t>Lavoro ed economia sono la prima preoccupazione a livello nazionale unitamente all’inflazione. Ambiente e mobilità sono fortemente percepiti a livello di propria area territoriale di residenza</a:t>
            </a:r>
          </a:p>
        </p:txBody>
      </p:sp>
      <p:graphicFrame>
        <p:nvGraphicFramePr>
          <p:cNvPr id="24" name="Grafico 23">
            <a:extLst>
              <a:ext uri="{FF2B5EF4-FFF2-40B4-BE49-F238E27FC236}">
                <a16:creationId xmlns:a16="http://schemas.microsoft.com/office/drawing/2014/main" id="{92B98A16-2895-F064-A2A7-C1AB086DF875}"/>
              </a:ext>
            </a:extLst>
          </p:cNvPr>
          <p:cNvGraphicFramePr>
            <a:graphicFrameLocks/>
          </p:cNvGraphicFramePr>
          <p:nvPr>
            <p:extLst>
              <p:ext uri="{D42A27DB-BD31-4B8C-83A1-F6EECF244321}">
                <p14:modId xmlns:p14="http://schemas.microsoft.com/office/powerpoint/2010/main" val="2729432659"/>
              </p:ext>
            </p:extLst>
          </p:nvPr>
        </p:nvGraphicFramePr>
        <p:xfrm>
          <a:off x="798535" y="1465011"/>
          <a:ext cx="4808963" cy="31089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Tabella 24">
            <a:extLst>
              <a:ext uri="{FF2B5EF4-FFF2-40B4-BE49-F238E27FC236}">
                <a16:creationId xmlns:a16="http://schemas.microsoft.com/office/drawing/2014/main" id="{4DFAC63F-D038-EFB2-02E5-CA385E06BE03}"/>
              </a:ext>
            </a:extLst>
          </p:cNvPr>
          <p:cNvGraphicFramePr>
            <a:graphicFrameLocks noGrp="1"/>
          </p:cNvGraphicFramePr>
          <p:nvPr>
            <p:extLst>
              <p:ext uri="{D42A27DB-BD31-4B8C-83A1-F6EECF244321}">
                <p14:modId xmlns:p14="http://schemas.microsoft.com/office/powerpoint/2010/main" val="1228948935"/>
              </p:ext>
            </p:extLst>
          </p:nvPr>
        </p:nvGraphicFramePr>
        <p:xfrm>
          <a:off x="50798" y="1633095"/>
          <a:ext cx="2386965" cy="2951060"/>
        </p:xfrm>
        <a:graphic>
          <a:graphicData uri="http://schemas.openxmlformats.org/drawingml/2006/table">
            <a:tbl>
              <a:tblPr>
                <a:tableStyleId>{5C22544A-7EE6-4342-B048-85BDC9FD1C3A}</a:tableStyleId>
              </a:tblPr>
              <a:tblGrid>
                <a:gridCol w="2386965">
                  <a:extLst>
                    <a:ext uri="{9D8B030D-6E8A-4147-A177-3AD203B41FA5}">
                      <a16:colId xmlns:a16="http://schemas.microsoft.com/office/drawing/2014/main" val="11886841"/>
                    </a:ext>
                  </a:extLst>
                </a:gridCol>
              </a:tblGrid>
              <a:tr h="295106">
                <a:tc>
                  <a:txBody>
                    <a:bodyPr/>
                    <a:lstStyle/>
                    <a:p>
                      <a:pPr algn="r" rtl="0" fontAlgn="b"/>
                      <a:r>
                        <a:rPr lang="it-IT" sz="1100" b="1" i="0" u="none" strike="noStrike" dirty="0">
                          <a:solidFill>
                            <a:srgbClr val="000000"/>
                          </a:solidFill>
                          <a:effectLst/>
                          <a:latin typeface="Arial" panose="020B0604020202020204" pitchFamily="34" charset="0"/>
                        </a:rPr>
                        <a:t>LAVORO ED ECONOMIA</a:t>
                      </a:r>
                    </a:p>
                  </a:txBody>
                  <a:tcPr marL="4763" marR="4763" marT="47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4414792"/>
                  </a:ext>
                </a:extLst>
              </a:tr>
              <a:tr h="295106">
                <a:tc>
                  <a:txBody>
                    <a:bodyPr/>
                    <a:lstStyle/>
                    <a:p>
                      <a:pPr algn="r" rtl="0" fontAlgn="b"/>
                      <a:r>
                        <a:rPr lang="it-IT" sz="1100" b="0" i="0" u="none" strike="noStrike" dirty="0">
                          <a:solidFill>
                            <a:srgbClr val="000000"/>
                          </a:solidFill>
                          <a:effectLst/>
                          <a:latin typeface="Arial" panose="020B0604020202020204" pitchFamily="34" charset="0"/>
                        </a:rPr>
                        <a:t>Inflazione</a:t>
                      </a:r>
                    </a:p>
                  </a:txBody>
                  <a:tcPr marL="4763" marR="4763" marT="47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668132"/>
                  </a:ext>
                </a:extLst>
              </a:tr>
              <a:tr h="295106">
                <a:tc>
                  <a:txBody>
                    <a:bodyPr/>
                    <a:lstStyle/>
                    <a:p>
                      <a:pPr algn="r" rtl="0" fontAlgn="b"/>
                      <a:r>
                        <a:rPr lang="it-IT" sz="1100" b="0" i="0" u="none" strike="noStrike" dirty="0">
                          <a:solidFill>
                            <a:srgbClr val="000000"/>
                          </a:solidFill>
                          <a:effectLst/>
                          <a:latin typeface="Arial" panose="020B0604020202020204" pitchFamily="34" charset="0"/>
                        </a:rPr>
                        <a:t>Immigrazione</a:t>
                      </a:r>
                    </a:p>
                  </a:txBody>
                  <a:tcPr marL="4763" marR="4763" marT="47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06922127"/>
                  </a:ext>
                </a:extLst>
              </a:tr>
              <a:tr h="295106">
                <a:tc>
                  <a:txBody>
                    <a:bodyPr/>
                    <a:lstStyle/>
                    <a:p>
                      <a:pPr algn="r" rtl="0" fontAlgn="b"/>
                      <a:r>
                        <a:rPr lang="it-IT" sz="1100" b="0" i="0" u="none" strike="noStrike" dirty="0">
                          <a:solidFill>
                            <a:srgbClr val="000000"/>
                          </a:solidFill>
                          <a:effectLst/>
                          <a:latin typeface="Arial" panose="020B0604020202020204" pitchFamily="34" charset="0"/>
                        </a:rPr>
                        <a:t>Sanità e Covid-19</a:t>
                      </a:r>
                    </a:p>
                  </a:txBody>
                  <a:tcPr marL="4763" marR="4763" marT="47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4572710"/>
                  </a:ext>
                </a:extLst>
              </a:tr>
              <a:tr h="295106">
                <a:tc>
                  <a:txBody>
                    <a:bodyPr/>
                    <a:lstStyle/>
                    <a:p>
                      <a:pPr algn="r" rtl="0" fontAlgn="b"/>
                      <a:r>
                        <a:rPr lang="it-IT" sz="1100" b="0" i="0" u="none" strike="noStrike" dirty="0">
                          <a:solidFill>
                            <a:srgbClr val="000000"/>
                          </a:solidFill>
                          <a:effectLst/>
                          <a:latin typeface="Arial" panose="020B0604020202020204" pitchFamily="34" charset="0"/>
                        </a:rPr>
                        <a:t>Cattivo funzionamento delle istituzioni</a:t>
                      </a:r>
                    </a:p>
                  </a:txBody>
                  <a:tcPr marL="4763" marR="4763" marT="47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13820204"/>
                  </a:ext>
                </a:extLst>
              </a:tr>
              <a:tr h="295106">
                <a:tc>
                  <a:txBody>
                    <a:bodyPr/>
                    <a:lstStyle/>
                    <a:p>
                      <a:pPr algn="r" rtl="0" fontAlgn="b"/>
                      <a:r>
                        <a:rPr lang="it-IT" sz="1100" b="0" i="0" u="none" strike="noStrike" dirty="0">
                          <a:solidFill>
                            <a:srgbClr val="000000"/>
                          </a:solidFill>
                          <a:effectLst/>
                          <a:latin typeface="Arial" panose="020B0604020202020204" pitchFamily="34" charset="0"/>
                        </a:rPr>
                        <a:t>Welfare e assistenza</a:t>
                      </a:r>
                    </a:p>
                  </a:txBody>
                  <a:tcPr marL="4763" marR="4763" marT="47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94980418"/>
                  </a:ext>
                </a:extLst>
              </a:tr>
              <a:tr h="295106">
                <a:tc>
                  <a:txBody>
                    <a:bodyPr/>
                    <a:lstStyle/>
                    <a:p>
                      <a:pPr algn="r" rtl="0" fontAlgn="b"/>
                      <a:r>
                        <a:rPr lang="it-IT" sz="1100" b="0" i="0" u="none" strike="noStrike" dirty="0">
                          <a:solidFill>
                            <a:srgbClr val="000000"/>
                          </a:solidFill>
                          <a:effectLst/>
                          <a:latin typeface="Arial" panose="020B0604020202020204" pitchFamily="34" charset="0"/>
                        </a:rPr>
                        <a:t>Sicurezza</a:t>
                      </a:r>
                    </a:p>
                  </a:txBody>
                  <a:tcPr marL="4763" marR="4763" marT="47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28933029"/>
                  </a:ext>
                </a:extLst>
              </a:tr>
              <a:tr h="295106">
                <a:tc>
                  <a:txBody>
                    <a:bodyPr/>
                    <a:lstStyle/>
                    <a:p>
                      <a:pPr algn="r" rtl="0" fontAlgn="b"/>
                      <a:r>
                        <a:rPr lang="it-IT" sz="1100" b="1" i="0" u="none" strike="noStrike" dirty="0">
                          <a:solidFill>
                            <a:srgbClr val="000000"/>
                          </a:solidFill>
                          <a:effectLst/>
                          <a:latin typeface="Arial" panose="020B0604020202020204" pitchFamily="34" charset="0"/>
                        </a:rPr>
                        <a:t>AMBIENTE</a:t>
                      </a:r>
                    </a:p>
                  </a:txBody>
                  <a:tcPr marL="4763" marR="4763" marT="47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4637205"/>
                  </a:ext>
                </a:extLst>
              </a:tr>
              <a:tr h="295106">
                <a:tc>
                  <a:txBody>
                    <a:bodyPr/>
                    <a:lstStyle/>
                    <a:p>
                      <a:pPr algn="r" rtl="0" fontAlgn="b"/>
                      <a:r>
                        <a:rPr lang="it-IT" sz="1100" b="0" i="0" u="none" strike="noStrike" dirty="0">
                          <a:solidFill>
                            <a:srgbClr val="000000"/>
                          </a:solidFill>
                          <a:effectLst/>
                          <a:latin typeface="Arial" panose="020B0604020202020204" pitchFamily="34" charset="0"/>
                        </a:rPr>
                        <a:t>Guerra, tensioni internazionali</a:t>
                      </a:r>
                    </a:p>
                  </a:txBody>
                  <a:tcPr marL="4763" marR="4763" marT="47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96894533"/>
                  </a:ext>
                </a:extLst>
              </a:tr>
              <a:tr h="295106">
                <a:tc>
                  <a:txBody>
                    <a:bodyPr/>
                    <a:lstStyle/>
                    <a:p>
                      <a:pPr algn="r" rtl="0" fontAlgn="b"/>
                      <a:r>
                        <a:rPr lang="it-IT" sz="1100" b="1" i="0" u="none" strike="noStrike" dirty="0">
                          <a:solidFill>
                            <a:srgbClr val="000000"/>
                          </a:solidFill>
                          <a:effectLst/>
                          <a:latin typeface="Arial" panose="020B0604020202020204" pitchFamily="34" charset="0"/>
                        </a:rPr>
                        <a:t>MOBILITÀ</a:t>
                      </a:r>
                    </a:p>
                  </a:txBody>
                  <a:tcPr marL="4763" marR="4763" marT="47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28196252"/>
                  </a:ext>
                </a:extLst>
              </a:tr>
            </a:tbl>
          </a:graphicData>
        </a:graphic>
      </p:graphicFrame>
      <p:sp>
        <p:nvSpPr>
          <p:cNvPr id="26" name="CasellaDiTesto 25">
            <a:extLst>
              <a:ext uri="{FF2B5EF4-FFF2-40B4-BE49-F238E27FC236}">
                <a16:creationId xmlns:a16="http://schemas.microsoft.com/office/drawing/2014/main" id="{16EDD9CF-D546-841D-C402-0EF1E2697688}"/>
              </a:ext>
            </a:extLst>
          </p:cNvPr>
          <p:cNvSpPr txBox="1"/>
          <p:nvPr/>
        </p:nvSpPr>
        <p:spPr>
          <a:xfrm>
            <a:off x="1721404" y="4670342"/>
            <a:ext cx="5379380" cy="219291"/>
          </a:xfrm>
          <a:prstGeom prst="rect">
            <a:avLst/>
          </a:prstGeom>
          <a:noFill/>
        </p:spPr>
        <p:txBody>
          <a:bodyPr wrap="square" rtlCol="0">
            <a:spAutoFit/>
          </a:bodyPr>
          <a:lstStyle>
            <a:defPPr>
              <a:defRPr lang="en-US"/>
            </a:defPPr>
            <a:lvl1pPr>
              <a:defRPr sz="825">
                <a:solidFill>
                  <a:schemeClr val="bg1">
                    <a:lumMod val="50000"/>
                  </a:schemeClr>
                </a:solidFill>
              </a:defRPr>
            </a:lvl1pPr>
          </a:lstStyle>
          <a:p>
            <a:r>
              <a:rPr lang="it-IT" dirty="0"/>
              <a:t>Qual è oggi il problema più importante da risolvere in Italia? E nella sua zona di residenza? (Max 3 risposte spontanee)</a:t>
            </a:r>
          </a:p>
        </p:txBody>
      </p:sp>
      <p:sp>
        <p:nvSpPr>
          <p:cNvPr id="37" name="Espace réservé du texte 8">
            <a:extLst>
              <a:ext uri="{FF2B5EF4-FFF2-40B4-BE49-F238E27FC236}">
                <a16:creationId xmlns:a16="http://schemas.microsoft.com/office/drawing/2014/main" id="{33542758-F77D-09A0-9150-EFF053FD1EB9}"/>
              </a:ext>
            </a:extLst>
          </p:cNvPr>
          <p:cNvSpPr txBox="1">
            <a:spLocks/>
          </p:cNvSpPr>
          <p:nvPr/>
        </p:nvSpPr>
        <p:spPr>
          <a:xfrm>
            <a:off x="798535" y="1115993"/>
            <a:ext cx="4192693" cy="315471"/>
          </a:xfrm>
          <a:prstGeom prst="rect">
            <a:avLst/>
          </a:prstGeom>
        </p:spPr>
        <p:txBody>
          <a:bodyPr vert="horz" wrap="square" lIns="54000" tIns="34290" rIns="0" bIns="34290" rtlCol="0" anchor="b">
            <a:spAutoFit/>
          </a:bodyPr>
          <a:lstStyle>
            <a:lvl1pPr marL="0" indent="0" algn="l" defTabSz="914400" rtl="0" eaLnBrk="1" latinLnBrk="0" hangingPunct="1">
              <a:lnSpc>
                <a:spcPct val="100000"/>
              </a:lnSpc>
              <a:spcBef>
                <a:spcPts val="0"/>
              </a:spcBef>
              <a:buSzPct val="50000"/>
              <a:buFont typeface="HelveticaNeueLT Std Lt Cn"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00000"/>
              </a:lnSpc>
              <a:spcBef>
                <a:spcPts val="600"/>
              </a:spcBef>
              <a:buSzPct val="80000"/>
              <a:buFontTx/>
              <a:buNone/>
              <a:defRPr sz="1600" kern="1200">
                <a:solidFill>
                  <a:schemeClr val="tx1"/>
                </a:solidFill>
                <a:latin typeface="+mn-lt"/>
                <a:ea typeface="+mn-ea"/>
                <a:cs typeface="+mn-cs"/>
              </a:defRPr>
            </a:lvl2pPr>
            <a:lvl3pPr marL="542925"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Arial" panose="020B0604020202020204" pitchFamily="34" charset="0"/>
              <a:buNone/>
              <a:defRPr sz="1100" kern="1200">
                <a:solidFill>
                  <a:schemeClr val="bg2"/>
                </a:solidFill>
                <a:latin typeface="+mn-lt"/>
                <a:ea typeface="+mn-ea"/>
                <a:cs typeface="+mn-cs"/>
              </a:defRPr>
            </a:lvl4pPr>
            <a:lvl5pPr marL="1033463" indent="0" algn="l" defTabSz="914400" rtl="0" eaLnBrk="1" latinLnBrk="0" hangingPunct="1">
              <a:lnSpc>
                <a:spcPct val="90000"/>
              </a:lnSpc>
              <a:spcBef>
                <a:spcPts val="500"/>
              </a:spcBef>
              <a:buFont typeface="HelveticaNeueLT Std Lt Cn" panose="020B0406020202030204" pitchFamily="34" charset="0"/>
              <a:buNone/>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685800">
              <a:defRPr/>
            </a:pPr>
            <a:r>
              <a:rPr lang="it-IT" sz="1600" b="1" i="0" dirty="0">
                <a:solidFill>
                  <a:schemeClr val="tx1">
                    <a:lumMod val="75000"/>
                    <a:lumOff val="25000"/>
                  </a:schemeClr>
                </a:solidFill>
                <a:latin typeface="Arial"/>
              </a:rPr>
              <a:t>..in Italia </a:t>
            </a:r>
            <a:endParaRPr lang="it-IT" sz="1600" dirty="0">
              <a:solidFill>
                <a:schemeClr val="tx1">
                  <a:lumMod val="75000"/>
                  <a:lumOff val="25000"/>
                </a:schemeClr>
              </a:solidFill>
              <a:latin typeface="Arial"/>
            </a:endParaRPr>
          </a:p>
        </p:txBody>
      </p:sp>
      <p:sp>
        <p:nvSpPr>
          <p:cNvPr id="38" name="Rettangolo 37">
            <a:extLst>
              <a:ext uri="{FF2B5EF4-FFF2-40B4-BE49-F238E27FC236}">
                <a16:creationId xmlns:a16="http://schemas.microsoft.com/office/drawing/2014/main" id="{79861F17-0E62-3290-8BE4-1C7470082CC9}"/>
              </a:ext>
            </a:extLst>
          </p:cNvPr>
          <p:cNvSpPr/>
          <p:nvPr/>
        </p:nvSpPr>
        <p:spPr>
          <a:xfrm>
            <a:off x="1721404" y="4801642"/>
            <a:ext cx="3269824" cy="346249"/>
          </a:xfrm>
          <a:prstGeom prst="rect">
            <a:avLst/>
          </a:prstGeom>
        </p:spPr>
        <p:txBody>
          <a:bodyPr wrap="square">
            <a:spAutoFit/>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it-IT" sz="825" dirty="0">
                <a:solidFill>
                  <a:schemeClr val="bg1">
                    <a:lumMod val="50000"/>
                  </a:schemeClr>
                </a:solidFill>
              </a:rPr>
              <a:t>Base: Totale campione – valori %</a:t>
            </a:r>
          </a:p>
          <a:p>
            <a:pPr>
              <a:defRPr/>
            </a:pPr>
            <a:r>
              <a:rPr lang="it-IT" sz="825" dirty="0">
                <a:solidFill>
                  <a:schemeClr val="bg1">
                    <a:lumMod val="50000"/>
                  </a:schemeClr>
                </a:solidFill>
              </a:rPr>
              <a:t>Fonte: banca dati Ipsos</a:t>
            </a:r>
          </a:p>
        </p:txBody>
      </p:sp>
      <p:sp>
        <p:nvSpPr>
          <p:cNvPr id="8" name="Espace réservé du texte 8">
            <a:extLst>
              <a:ext uri="{FF2B5EF4-FFF2-40B4-BE49-F238E27FC236}">
                <a16:creationId xmlns:a16="http://schemas.microsoft.com/office/drawing/2014/main" id="{DD26EFE1-4EA2-3A43-019B-6D233C57043F}"/>
              </a:ext>
            </a:extLst>
          </p:cNvPr>
          <p:cNvSpPr txBox="1">
            <a:spLocks/>
          </p:cNvSpPr>
          <p:nvPr/>
        </p:nvSpPr>
        <p:spPr>
          <a:xfrm>
            <a:off x="4441526" y="1115993"/>
            <a:ext cx="4192693" cy="315471"/>
          </a:xfrm>
          <a:prstGeom prst="rect">
            <a:avLst/>
          </a:prstGeom>
        </p:spPr>
        <p:txBody>
          <a:bodyPr vert="horz" wrap="square" lIns="54000" tIns="34290" rIns="0" bIns="34290" rtlCol="0" anchor="b">
            <a:spAutoFit/>
          </a:bodyPr>
          <a:lstStyle>
            <a:lvl1pPr marL="0" indent="0" algn="l" defTabSz="914400" rtl="0" eaLnBrk="1" latinLnBrk="0" hangingPunct="1">
              <a:lnSpc>
                <a:spcPct val="100000"/>
              </a:lnSpc>
              <a:spcBef>
                <a:spcPts val="0"/>
              </a:spcBef>
              <a:buSzPct val="50000"/>
              <a:buFont typeface="HelveticaNeueLT Std Lt Cn"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00000"/>
              </a:lnSpc>
              <a:spcBef>
                <a:spcPts val="600"/>
              </a:spcBef>
              <a:buSzPct val="80000"/>
              <a:buFontTx/>
              <a:buNone/>
              <a:defRPr sz="1600" kern="1200">
                <a:solidFill>
                  <a:schemeClr val="tx1"/>
                </a:solidFill>
                <a:latin typeface="+mn-lt"/>
                <a:ea typeface="+mn-ea"/>
                <a:cs typeface="+mn-cs"/>
              </a:defRPr>
            </a:lvl2pPr>
            <a:lvl3pPr marL="542925"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Arial" panose="020B0604020202020204" pitchFamily="34" charset="0"/>
              <a:buNone/>
              <a:defRPr sz="1100" kern="1200">
                <a:solidFill>
                  <a:schemeClr val="bg2"/>
                </a:solidFill>
                <a:latin typeface="+mn-lt"/>
                <a:ea typeface="+mn-ea"/>
                <a:cs typeface="+mn-cs"/>
              </a:defRPr>
            </a:lvl4pPr>
            <a:lvl5pPr marL="1033463" indent="0" algn="l" defTabSz="914400" rtl="0" eaLnBrk="1" latinLnBrk="0" hangingPunct="1">
              <a:lnSpc>
                <a:spcPct val="90000"/>
              </a:lnSpc>
              <a:spcBef>
                <a:spcPts val="500"/>
              </a:spcBef>
              <a:buFont typeface="HelveticaNeueLT Std Lt Cn" panose="020B0406020202030204" pitchFamily="34" charset="0"/>
              <a:buNone/>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685800">
              <a:defRPr/>
            </a:pPr>
            <a:r>
              <a:rPr lang="it-IT" sz="1100" b="1" i="0" dirty="0">
                <a:solidFill>
                  <a:schemeClr val="tx1">
                    <a:lumMod val="75000"/>
                    <a:lumOff val="25000"/>
                  </a:schemeClr>
                </a:solidFill>
                <a:latin typeface="Arial"/>
              </a:rPr>
              <a:t>..</a:t>
            </a:r>
            <a:r>
              <a:rPr lang="it-IT" sz="1600" b="1" i="0" dirty="0">
                <a:solidFill>
                  <a:schemeClr val="tx1">
                    <a:lumMod val="75000"/>
                    <a:lumOff val="25000"/>
                  </a:schemeClr>
                </a:solidFill>
                <a:latin typeface="Arial"/>
              </a:rPr>
              <a:t>nella propria zona di residenza</a:t>
            </a:r>
            <a:endParaRPr lang="it-IT" dirty="0">
              <a:solidFill>
                <a:schemeClr val="tx1">
                  <a:lumMod val="75000"/>
                  <a:lumOff val="25000"/>
                </a:schemeClr>
              </a:solidFill>
              <a:latin typeface="Arial"/>
            </a:endParaRPr>
          </a:p>
        </p:txBody>
      </p:sp>
      <p:sp>
        <p:nvSpPr>
          <p:cNvPr id="10" name="Espace réservé du texte 8">
            <a:extLst>
              <a:ext uri="{FF2B5EF4-FFF2-40B4-BE49-F238E27FC236}">
                <a16:creationId xmlns:a16="http://schemas.microsoft.com/office/drawing/2014/main" id="{B2DBEB2F-09A9-FE3D-DECA-3563ECDA79B2}"/>
              </a:ext>
            </a:extLst>
          </p:cNvPr>
          <p:cNvSpPr txBox="1">
            <a:spLocks/>
          </p:cNvSpPr>
          <p:nvPr/>
        </p:nvSpPr>
        <p:spPr>
          <a:xfrm>
            <a:off x="0" y="1039599"/>
            <a:ext cx="2288755" cy="500137"/>
          </a:xfrm>
          <a:prstGeom prst="rect">
            <a:avLst/>
          </a:prstGeom>
        </p:spPr>
        <p:txBody>
          <a:bodyPr vert="horz" wrap="square" lIns="54000" tIns="34290" rIns="0" bIns="34290" rtlCol="0" anchor="b">
            <a:spAutoFit/>
          </a:bodyPr>
          <a:lstStyle>
            <a:lvl1pPr marL="0" indent="0" algn="l" defTabSz="914400" rtl="0" eaLnBrk="1" latinLnBrk="0" hangingPunct="1">
              <a:lnSpc>
                <a:spcPct val="100000"/>
              </a:lnSpc>
              <a:spcBef>
                <a:spcPts val="0"/>
              </a:spcBef>
              <a:buSzPct val="50000"/>
              <a:buFont typeface="HelveticaNeueLT Std Lt Cn"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00000"/>
              </a:lnSpc>
              <a:spcBef>
                <a:spcPts val="600"/>
              </a:spcBef>
              <a:buSzPct val="80000"/>
              <a:buFontTx/>
              <a:buNone/>
              <a:defRPr sz="1600" kern="1200">
                <a:solidFill>
                  <a:schemeClr val="tx1"/>
                </a:solidFill>
                <a:latin typeface="+mn-lt"/>
                <a:ea typeface="+mn-ea"/>
                <a:cs typeface="+mn-cs"/>
              </a:defRPr>
            </a:lvl2pPr>
            <a:lvl3pPr marL="542925"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Arial" panose="020B0604020202020204" pitchFamily="34" charset="0"/>
              <a:buNone/>
              <a:defRPr sz="1100" kern="1200">
                <a:solidFill>
                  <a:schemeClr val="bg2"/>
                </a:solidFill>
                <a:latin typeface="+mn-lt"/>
                <a:ea typeface="+mn-ea"/>
                <a:cs typeface="+mn-cs"/>
              </a:defRPr>
            </a:lvl4pPr>
            <a:lvl5pPr marL="1033463" indent="0" algn="l" defTabSz="914400" rtl="0" eaLnBrk="1" latinLnBrk="0" hangingPunct="1">
              <a:lnSpc>
                <a:spcPct val="90000"/>
              </a:lnSpc>
              <a:spcBef>
                <a:spcPts val="500"/>
              </a:spcBef>
              <a:buFont typeface="HelveticaNeueLT Std Lt Cn" panose="020B0406020202030204" pitchFamily="34" charset="0"/>
              <a:buNone/>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defRPr/>
            </a:pPr>
            <a:r>
              <a:rPr lang="it-IT" sz="1400" b="1" i="0" dirty="0">
                <a:solidFill>
                  <a:schemeClr val="tx1">
                    <a:lumMod val="75000"/>
                    <a:lumOff val="25000"/>
                  </a:schemeClr>
                </a:solidFill>
                <a:latin typeface="Arial"/>
              </a:rPr>
              <a:t>I problemi più importanti da risolvere oggi…</a:t>
            </a:r>
            <a:endParaRPr lang="it-IT" sz="1000" dirty="0">
              <a:solidFill>
                <a:schemeClr val="tx1">
                  <a:lumMod val="75000"/>
                  <a:lumOff val="25000"/>
                </a:schemeClr>
              </a:solidFill>
              <a:latin typeface="Arial"/>
            </a:endParaRPr>
          </a:p>
        </p:txBody>
      </p:sp>
      <p:sp>
        <p:nvSpPr>
          <p:cNvPr id="3" name="Freccia circolare a destra 2">
            <a:extLst>
              <a:ext uri="{FF2B5EF4-FFF2-40B4-BE49-F238E27FC236}">
                <a16:creationId xmlns:a16="http://schemas.microsoft.com/office/drawing/2014/main" id="{EA574916-7A44-293D-D9E3-5EE118FD6834}"/>
              </a:ext>
            </a:extLst>
          </p:cNvPr>
          <p:cNvSpPr/>
          <p:nvPr/>
        </p:nvSpPr>
        <p:spPr>
          <a:xfrm rot="10800000">
            <a:off x="6861566" y="1790862"/>
            <a:ext cx="598090" cy="2118531"/>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rgbClr val="E87722"/>
                </a:solidFill>
              </a:ln>
              <a:noFill/>
            </a:endParaRPr>
          </a:p>
        </p:txBody>
      </p:sp>
      <p:sp>
        <p:nvSpPr>
          <p:cNvPr id="13" name="Freccia circolare a destra 12">
            <a:extLst>
              <a:ext uri="{FF2B5EF4-FFF2-40B4-BE49-F238E27FC236}">
                <a16:creationId xmlns:a16="http://schemas.microsoft.com/office/drawing/2014/main" id="{168647F5-C3E0-9D71-0683-8CD1B42820E3}"/>
              </a:ext>
            </a:extLst>
          </p:cNvPr>
          <p:cNvSpPr/>
          <p:nvPr/>
        </p:nvSpPr>
        <p:spPr>
          <a:xfrm rot="10800000">
            <a:off x="6847743" y="1821535"/>
            <a:ext cx="598090" cy="2693263"/>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rgbClr val="E87722"/>
                </a:solidFill>
              </a:ln>
              <a:noFill/>
            </a:endParaRPr>
          </a:p>
        </p:txBody>
      </p:sp>
    </p:spTree>
    <p:extLst>
      <p:ext uri="{BB962C8B-B14F-4D97-AF65-F5344CB8AC3E}">
        <p14:creationId xmlns:p14="http://schemas.microsoft.com/office/powerpoint/2010/main" val="2489653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co 3">
            <a:extLst>
              <a:ext uri="{FF2B5EF4-FFF2-40B4-BE49-F238E27FC236}">
                <a16:creationId xmlns:a16="http://schemas.microsoft.com/office/drawing/2014/main" id="{91F335FF-EC16-7DF3-0859-622216F03E67}"/>
              </a:ext>
            </a:extLst>
          </p:cNvPr>
          <p:cNvGraphicFramePr>
            <a:graphicFrameLocks/>
          </p:cNvGraphicFramePr>
          <p:nvPr/>
        </p:nvGraphicFramePr>
        <p:xfrm>
          <a:off x="3990876" y="1465011"/>
          <a:ext cx="4808963" cy="310891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2">
            <a:extLst>
              <a:ext uri="{FF2B5EF4-FFF2-40B4-BE49-F238E27FC236}">
                <a16:creationId xmlns:a16="http://schemas.microsoft.com/office/drawing/2014/main" id="{931B2705-4DEF-5E7C-D8BE-F9AF5271FF1D}"/>
              </a:ext>
            </a:extLst>
          </p:cNvPr>
          <p:cNvSpPr txBox="1"/>
          <p:nvPr/>
        </p:nvSpPr>
        <p:spPr>
          <a:xfrm>
            <a:off x="58877" y="4846318"/>
            <a:ext cx="307188" cy="238005"/>
          </a:xfrm>
          <a:prstGeom prst="rect">
            <a:avLst/>
          </a:prstGeom>
        </p:spPr>
        <p:txBody>
          <a:bodyPr vert="horz" wrap="none" lIns="0" tIns="0" rIns="0" bIns="0" rtlCol="0" anchor="b">
            <a:normAutofit/>
          </a:bodyPr>
          <a:lstStyle/>
          <a:p>
            <a:pPr marL="0" marR="0" lvl="0" indent="0" algn="l" defTabSz="924282" rtl="0" eaLnBrk="1" fontAlgn="auto" latinLnBrk="0" hangingPunct="1">
              <a:lnSpc>
                <a:spcPct val="85000"/>
              </a:lnSpc>
              <a:spcBef>
                <a:spcPts val="204"/>
              </a:spcBef>
              <a:spcAft>
                <a:spcPts val="0"/>
              </a:spcAft>
              <a:buClrTx/>
              <a:buSzTx/>
              <a:buFontTx/>
              <a:buNone/>
              <a:tabLst/>
              <a:defRPr/>
            </a:pPr>
            <a:fld id="{01990C03-C3A3-48FE-AF6D-3AE397C89625}" type="slidenum">
              <a:rPr kumimoji="0" lang="en-GB" sz="800" b="0" i="0" u="none" strike="noStrike" kern="1200" cap="none" spc="0" normalizeH="0" baseline="0" noProof="0" smtClean="0">
                <a:ln>
                  <a:noFill/>
                </a:ln>
                <a:solidFill>
                  <a:srgbClr val="888B8D"/>
                </a:solidFill>
                <a:effectLst/>
                <a:uLnTx/>
                <a:uFillTx/>
                <a:latin typeface="Calibri"/>
                <a:ea typeface="+mn-ea"/>
                <a:cs typeface="+mn-cs"/>
              </a:rPr>
              <a:pPr marL="0" marR="0" lvl="0" indent="0" algn="l" defTabSz="924282" rtl="0" eaLnBrk="1" fontAlgn="auto" latinLnBrk="0" hangingPunct="1">
                <a:lnSpc>
                  <a:spcPct val="85000"/>
                </a:lnSpc>
                <a:spcBef>
                  <a:spcPts val="204"/>
                </a:spcBef>
                <a:spcAft>
                  <a:spcPts val="0"/>
                </a:spcAft>
                <a:buClrTx/>
                <a:buSzTx/>
                <a:buFontTx/>
                <a:buNone/>
                <a:tabLst/>
                <a:defRPr/>
              </a:pPr>
              <a:t>4</a:t>
            </a:fld>
            <a:endParaRPr kumimoji="0" lang="en-GB" sz="800" b="0" i="0" u="none" strike="noStrike" kern="1200" cap="none" spc="0" normalizeH="0" baseline="0" noProof="0" dirty="0">
              <a:ln>
                <a:noFill/>
              </a:ln>
              <a:solidFill>
                <a:srgbClr val="888B8D"/>
              </a:solidFill>
              <a:effectLst/>
              <a:uLnTx/>
              <a:uFillTx/>
              <a:latin typeface="Calibri"/>
              <a:ea typeface="+mn-ea"/>
              <a:cs typeface="+mn-cs"/>
            </a:endParaRPr>
          </a:p>
        </p:txBody>
      </p:sp>
      <p:sp>
        <p:nvSpPr>
          <p:cNvPr id="32" name="Text Placeholder 5">
            <a:extLst>
              <a:ext uri="{FF2B5EF4-FFF2-40B4-BE49-F238E27FC236}">
                <a16:creationId xmlns:a16="http://schemas.microsoft.com/office/drawing/2014/main" id="{D2E9F46F-FB3C-1F03-5AC7-3D1F26EBDFFC}"/>
              </a:ext>
            </a:extLst>
          </p:cNvPr>
          <p:cNvSpPr txBox="1">
            <a:spLocks/>
          </p:cNvSpPr>
          <p:nvPr/>
        </p:nvSpPr>
        <p:spPr>
          <a:xfrm>
            <a:off x="-6331" y="264255"/>
            <a:ext cx="9380058" cy="461666"/>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lnSpc>
                <a:spcPct val="80000"/>
              </a:lnSpc>
              <a:buNone/>
              <a:defRPr/>
            </a:pPr>
            <a:r>
              <a:rPr lang="it-IT" sz="2400" b="1" dirty="0">
                <a:solidFill>
                  <a:schemeClr val="bg1"/>
                </a:solidFill>
                <a:ea typeface="Calibri" charset="0"/>
                <a:cs typeface="Calibri" charset="0"/>
              </a:rPr>
              <a:t>Lavoro ed economia sono la prima preoccupazione a livello nazionale unitamente all’inflazione. Ambiente e mobilità sono fortemente percepiti a livello di propria area territoriale di residenza</a:t>
            </a:r>
          </a:p>
        </p:txBody>
      </p:sp>
      <p:graphicFrame>
        <p:nvGraphicFramePr>
          <p:cNvPr id="24" name="Grafico 23">
            <a:extLst>
              <a:ext uri="{FF2B5EF4-FFF2-40B4-BE49-F238E27FC236}">
                <a16:creationId xmlns:a16="http://schemas.microsoft.com/office/drawing/2014/main" id="{92B98A16-2895-F064-A2A7-C1AB086DF875}"/>
              </a:ext>
            </a:extLst>
          </p:cNvPr>
          <p:cNvGraphicFramePr>
            <a:graphicFrameLocks/>
          </p:cNvGraphicFramePr>
          <p:nvPr/>
        </p:nvGraphicFramePr>
        <p:xfrm>
          <a:off x="798535" y="1465011"/>
          <a:ext cx="4808963" cy="31089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Tabella 24">
            <a:extLst>
              <a:ext uri="{FF2B5EF4-FFF2-40B4-BE49-F238E27FC236}">
                <a16:creationId xmlns:a16="http://schemas.microsoft.com/office/drawing/2014/main" id="{4DFAC63F-D038-EFB2-02E5-CA385E06BE03}"/>
              </a:ext>
            </a:extLst>
          </p:cNvPr>
          <p:cNvGraphicFramePr>
            <a:graphicFrameLocks noGrp="1"/>
          </p:cNvGraphicFramePr>
          <p:nvPr/>
        </p:nvGraphicFramePr>
        <p:xfrm>
          <a:off x="50798" y="1633095"/>
          <a:ext cx="2386965" cy="2951060"/>
        </p:xfrm>
        <a:graphic>
          <a:graphicData uri="http://schemas.openxmlformats.org/drawingml/2006/table">
            <a:tbl>
              <a:tblPr>
                <a:tableStyleId>{5C22544A-7EE6-4342-B048-85BDC9FD1C3A}</a:tableStyleId>
              </a:tblPr>
              <a:tblGrid>
                <a:gridCol w="2386965">
                  <a:extLst>
                    <a:ext uri="{9D8B030D-6E8A-4147-A177-3AD203B41FA5}">
                      <a16:colId xmlns:a16="http://schemas.microsoft.com/office/drawing/2014/main" val="11886841"/>
                    </a:ext>
                  </a:extLst>
                </a:gridCol>
              </a:tblGrid>
              <a:tr h="295106">
                <a:tc>
                  <a:txBody>
                    <a:bodyPr/>
                    <a:lstStyle/>
                    <a:p>
                      <a:pPr algn="r" rtl="0" fontAlgn="b"/>
                      <a:r>
                        <a:rPr lang="it-IT" sz="1100" b="1" i="0" u="none" strike="noStrike" dirty="0">
                          <a:solidFill>
                            <a:srgbClr val="000000"/>
                          </a:solidFill>
                          <a:effectLst/>
                          <a:latin typeface="Arial" panose="020B0604020202020204" pitchFamily="34" charset="0"/>
                        </a:rPr>
                        <a:t>LAVORO ED ECONOMIA</a:t>
                      </a:r>
                    </a:p>
                  </a:txBody>
                  <a:tcPr marL="4763" marR="4763" marT="47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4414792"/>
                  </a:ext>
                </a:extLst>
              </a:tr>
              <a:tr h="295106">
                <a:tc>
                  <a:txBody>
                    <a:bodyPr/>
                    <a:lstStyle/>
                    <a:p>
                      <a:pPr algn="r" rtl="0" fontAlgn="b"/>
                      <a:r>
                        <a:rPr lang="it-IT" sz="1100" b="0" i="0" u="none" strike="noStrike" dirty="0">
                          <a:solidFill>
                            <a:srgbClr val="000000"/>
                          </a:solidFill>
                          <a:effectLst/>
                          <a:latin typeface="Arial" panose="020B0604020202020204" pitchFamily="34" charset="0"/>
                        </a:rPr>
                        <a:t>Inflazione</a:t>
                      </a:r>
                    </a:p>
                  </a:txBody>
                  <a:tcPr marL="4763" marR="4763" marT="47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668132"/>
                  </a:ext>
                </a:extLst>
              </a:tr>
              <a:tr h="295106">
                <a:tc>
                  <a:txBody>
                    <a:bodyPr/>
                    <a:lstStyle/>
                    <a:p>
                      <a:pPr algn="r" rtl="0" fontAlgn="b"/>
                      <a:r>
                        <a:rPr lang="it-IT" sz="1100" b="0" i="0" u="none" strike="noStrike" dirty="0">
                          <a:solidFill>
                            <a:srgbClr val="000000"/>
                          </a:solidFill>
                          <a:effectLst/>
                          <a:latin typeface="Arial" panose="020B0604020202020204" pitchFamily="34" charset="0"/>
                        </a:rPr>
                        <a:t>Immigrazione</a:t>
                      </a:r>
                    </a:p>
                  </a:txBody>
                  <a:tcPr marL="4763" marR="4763" marT="47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06922127"/>
                  </a:ext>
                </a:extLst>
              </a:tr>
              <a:tr h="295106">
                <a:tc>
                  <a:txBody>
                    <a:bodyPr/>
                    <a:lstStyle/>
                    <a:p>
                      <a:pPr algn="r" rtl="0" fontAlgn="b"/>
                      <a:r>
                        <a:rPr lang="it-IT" sz="1100" b="0" i="0" u="none" strike="noStrike" dirty="0">
                          <a:solidFill>
                            <a:srgbClr val="000000"/>
                          </a:solidFill>
                          <a:effectLst/>
                          <a:latin typeface="Arial" panose="020B0604020202020204" pitchFamily="34" charset="0"/>
                        </a:rPr>
                        <a:t>Sanità e Covid-19</a:t>
                      </a:r>
                    </a:p>
                  </a:txBody>
                  <a:tcPr marL="4763" marR="4763" marT="47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4572710"/>
                  </a:ext>
                </a:extLst>
              </a:tr>
              <a:tr h="295106">
                <a:tc>
                  <a:txBody>
                    <a:bodyPr/>
                    <a:lstStyle/>
                    <a:p>
                      <a:pPr algn="r" rtl="0" fontAlgn="b"/>
                      <a:r>
                        <a:rPr lang="it-IT" sz="1100" b="0" i="0" u="none" strike="noStrike" dirty="0">
                          <a:solidFill>
                            <a:srgbClr val="000000"/>
                          </a:solidFill>
                          <a:effectLst/>
                          <a:latin typeface="Arial" panose="020B0604020202020204" pitchFamily="34" charset="0"/>
                        </a:rPr>
                        <a:t>Cattivo funzionamento delle istituzioni</a:t>
                      </a:r>
                    </a:p>
                  </a:txBody>
                  <a:tcPr marL="4763" marR="4763" marT="47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13820204"/>
                  </a:ext>
                </a:extLst>
              </a:tr>
              <a:tr h="295106">
                <a:tc>
                  <a:txBody>
                    <a:bodyPr/>
                    <a:lstStyle/>
                    <a:p>
                      <a:pPr algn="r" rtl="0" fontAlgn="b"/>
                      <a:r>
                        <a:rPr lang="it-IT" sz="1100" b="0" i="0" u="none" strike="noStrike" dirty="0">
                          <a:solidFill>
                            <a:srgbClr val="000000"/>
                          </a:solidFill>
                          <a:effectLst/>
                          <a:latin typeface="Arial" panose="020B0604020202020204" pitchFamily="34" charset="0"/>
                        </a:rPr>
                        <a:t>Welfare e assistenza</a:t>
                      </a:r>
                    </a:p>
                  </a:txBody>
                  <a:tcPr marL="4763" marR="4763" marT="47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94980418"/>
                  </a:ext>
                </a:extLst>
              </a:tr>
              <a:tr h="295106">
                <a:tc>
                  <a:txBody>
                    <a:bodyPr/>
                    <a:lstStyle/>
                    <a:p>
                      <a:pPr algn="r" rtl="0" fontAlgn="b"/>
                      <a:r>
                        <a:rPr lang="it-IT" sz="1100" b="0" i="0" u="none" strike="noStrike" dirty="0">
                          <a:solidFill>
                            <a:srgbClr val="000000"/>
                          </a:solidFill>
                          <a:effectLst/>
                          <a:latin typeface="Arial" panose="020B0604020202020204" pitchFamily="34" charset="0"/>
                        </a:rPr>
                        <a:t>Sicurezza</a:t>
                      </a:r>
                    </a:p>
                  </a:txBody>
                  <a:tcPr marL="4763" marR="4763" marT="47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28933029"/>
                  </a:ext>
                </a:extLst>
              </a:tr>
              <a:tr h="295106">
                <a:tc>
                  <a:txBody>
                    <a:bodyPr/>
                    <a:lstStyle/>
                    <a:p>
                      <a:pPr algn="r" rtl="0" fontAlgn="b"/>
                      <a:r>
                        <a:rPr lang="it-IT" sz="1100" b="1" i="0" u="none" strike="noStrike" dirty="0">
                          <a:solidFill>
                            <a:srgbClr val="000000"/>
                          </a:solidFill>
                          <a:effectLst/>
                          <a:latin typeface="Arial" panose="020B0604020202020204" pitchFamily="34" charset="0"/>
                        </a:rPr>
                        <a:t>AMBIENTE</a:t>
                      </a:r>
                    </a:p>
                  </a:txBody>
                  <a:tcPr marL="4763" marR="4763" marT="47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4637205"/>
                  </a:ext>
                </a:extLst>
              </a:tr>
              <a:tr h="295106">
                <a:tc>
                  <a:txBody>
                    <a:bodyPr/>
                    <a:lstStyle/>
                    <a:p>
                      <a:pPr algn="r" rtl="0" fontAlgn="b"/>
                      <a:r>
                        <a:rPr lang="it-IT" sz="1100" b="0" i="0" u="none" strike="noStrike" dirty="0">
                          <a:solidFill>
                            <a:srgbClr val="000000"/>
                          </a:solidFill>
                          <a:effectLst/>
                          <a:latin typeface="Arial" panose="020B0604020202020204" pitchFamily="34" charset="0"/>
                        </a:rPr>
                        <a:t>Guerra, tensioni internazionali</a:t>
                      </a:r>
                    </a:p>
                  </a:txBody>
                  <a:tcPr marL="4763" marR="4763" marT="47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96894533"/>
                  </a:ext>
                </a:extLst>
              </a:tr>
              <a:tr h="295106">
                <a:tc>
                  <a:txBody>
                    <a:bodyPr/>
                    <a:lstStyle/>
                    <a:p>
                      <a:pPr algn="r" rtl="0" fontAlgn="b"/>
                      <a:r>
                        <a:rPr lang="it-IT" sz="1100" b="1" i="0" u="none" strike="noStrike" dirty="0">
                          <a:solidFill>
                            <a:srgbClr val="000000"/>
                          </a:solidFill>
                          <a:effectLst/>
                          <a:latin typeface="Arial" panose="020B0604020202020204" pitchFamily="34" charset="0"/>
                        </a:rPr>
                        <a:t>MOBILITÀ</a:t>
                      </a:r>
                    </a:p>
                  </a:txBody>
                  <a:tcPr marL="4763" marR="4763" marT="47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28196252"/>
                  </a:ext>
                </a:extLst>
              </a:tr>
            </a:tbl>
          </a:graphicData>
        </a:graphic>
      </p:graphicFrame>
      <p:sp>
        <p:nvSpPr>
          <p:cNvPr id="26" name="CasellaDiTesto 25">
            <a:extLst>
              <a:ext uri="{FF2B5EF4-FFF2-40B4-BE49-F238E27FC236}">
                <a16:creationId xmlns:a16="http://schemas.microsoft.com/office/drawing/2014/main" id="{16EDD9CF-D546-841D-C402-0EF1E2697688}"/>
              </a:ext>
            </a:extLst>
          </p:cNvPr>
          <p:cNvSpPr txBox="1"/>
          <p:nvPr/>
        </p:nvSpPr>
        <p:spPr>
          <a:xfrm>
            <a:off x="1721404" y="4670342"/>
            <a:ext cx="5379380" cy="219291"/>
          </a:xfrm>
          <a:prstGeom prst="rect">
            <a:avLst/>
          </a:prstGeom>
          <a:noFill/>
        </p:spPr>
        <p:txBody>
          <a:bodyPr wrap="square" rtlCol="0">
            <a:spAutoFit/>
          </a:bodyPr>
          <a:lstStyle>
            <a:defPPr>
              <a:defRPr lang="en-US"/>
            </a:defPPr>
            <a:lvl1pPr>
              <a:defRPr sz="825">
                <a:solidFill>
                  <a:schemeClr val="bg1">
                    <a:lumMod val="50000"/>
                  </a:schemeClr>
                </a:solidFill>
              </a:defRPr>
            </a:lvl1pPr>
          </a:lstStyle>
          <a:p>
            <a:r>
              <a:rPr lang="it-IT" dirty="0"/>
              <a:t>Qual è oggi il problema più importante da risolvere in Italia? E nella sua zona di residenza? (Max 3 risposte spontanee)</a:t>
            </a:r>
          </a:p>
        </p:txBody>
      </p:sp>
      <p:sp>
        <p:nvSpPr>
          <p:cNvPr id="37" name="Espace réservé du texte 8">
            <a:extLst>
              <a:ext uri="{FF2B5EF4-FFF2-40B4-BE49-F238E27FC236}">
                <a16:creationId xmlns:a16="http://schemas.microsoft.com/office/drawing/2014/main" id="{33542758-F77D-09A0-9150-EFF053FD1EB9}"/>
              </a:ext>
            </a:extLst>
          </p:cNvPr>
          <p:cNvSpPr txBox="1">
            <a:spLocks/>
          </p:cNvSpPr>
          <p:nvPr/>
        </p:nvSpPr>
        <p:spPr>
          <a:xfrm>
            <a:off x="798535" y="1177548"/>
            <a:ext cx="4192693" cy="253916"/>
          </a:xfrm>
          <a:prstGeom prst="rect">
            <a:avLst/>
          </a:prstGeom>
        </p:spPr>
        <p:txBody>
          <a:bodyPr vert="horz" wrap="square" lIns="54000" tIns="34290" rIns="0" bIns="34290" rtlCol="0" anchor="b">
            <a:spAutoFit/>
          </a:bodyPr>
          <a:lstStyle>
            <a:lvl1pPr marL="0" indent="0" algn="l" defTabSz="914400" rtl="0" eaLnBrk="1" latinLnBrk="0" hangingPunct="1">
              <a:lnSpc>
                <a:spcPct val="100000"/>
              </a:lnSpc>
              <a:spcBef>
                <a:spcPts val="0"/>
              </a:spcBef>
              <a:buSzPct val="50000"/>
              <a:buFont typeface="HelveticaNeueLT Std Lt Cn"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00000"/>
              </a:lnSpc>
              <a:spcBef>
                <a:spcPts val="600"/>
              </a:spcBef>
              <a:buSzPct val="80000"/>
              <a:buFontTx/>
              <a:buNone/>
              <a:defRPr sz="1600" kern="1200">
                <a:solidFill>
                  <a:schemeClr val="tx1"/>
                </a:solidFill>
                <a:latin typeface="+mn-lt"/>
                <a:ea typeface="+mn-ea"/>
                <a:cs typeface="+mn-cs"/>
              </a:defRPr>
            </a:lvl2pPr>
            <a:lvl3pPr marL="542925"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Arial" panose="020B0604020202020204" pitchFamily="34" charset="0"/>
              <a:buNone/>
              <a:defRPr sz="1100" kern="1200">
                <a:solidFill>
                  <a:schemeClr val="bg2"/>
                </a:solidFill>
                <a:latin typeface="+mn-lt"/>
                <a:ea typeface="+mn-ea"/>
                <a:cs typeface="+mn-cs"/>
              </a:defRPr>
            </a:lvl4pPr>
            <a:lvl5pPr marL="1033463" indent="0" algn="l" defTabSz="914400" rtl="0" eaLnBrk="1" latinLnBrk="0" hangingPunct="1">
              <a:lnSpc>
                <a:spcPct val="90000"/>
              </a:lnSpc>
              <a:spcBef>
                <a:spcPts val="500"/>
              </a:spcBef>
              <a:buFont typeface="HelveticaNeueLT Std Lt Cn" panose="020B0406020202030204" pitchFamily="34" charset="0"/>
              <a:buNone/>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685800">
              <a:defRPr/>
            </a:pPr>
            <a:r>
              <a:rPr lang="it-IT" sz="1200" b="1" i="0" dirty="0">
                <a:solidFill>
                  <a:schemeClr val="tx1">
                    <a:lumMod val="75000"/>
                    <a:lumOff val="25000"/>
                  </a:schemeClr>
                </a:solidFill>
                <a:latin typeface="Arial"/>
              </a:rPr>
              <a:t>..in Italia </a:t>
            </a:r>
            <a:endParaRPr lang="it-IT" sz="1200" dirty="0">
              <a:solidFill>
                <a:schemeClr val="tx1">
                  <a:lumMod val="75000"/>
                  <a:lumOff val="25000"/>
                </a:schemeClr>
              </a:solidFill>
              <a:latin typeface="Arial"/>
            </a:endParaRPr>
          </a:p>
        </p:txBody>
      </p:sp>
      <p:sp>
        <p:nvSpPr>
          <p:cNvPr id="38" name="Rettangolo 37">
            <a:extLst>
              <a:ext uri="{FF2B5EF4-FFF2-40B4-BE49-F238E27FC236}">
                <a16:creationId xmlns:a16="http://schemas.microsoft.com/office/drawing/2014/main" id="{79861F17-0E62-3290-8BE4-1C7470082CC9}"/>
              </a:ext>
            </a:extLst>
          </p:cNvPr>
          <p:cNvSpPr/>
          <p:nvPr/>
        </p:nvSpPr>
        <p:spPr>
          <a:xfrm>
            <a:off x="1721404" y="4813950"/>
            <a:ext cx="3669906" cy="346249"/>
          </a:xfrm>
          <a:prstGeom prst="rect">
            <a:avLst/>
          </a:prstGeom>
        </p:spPr>
        <p:txBody>
          <a:bodyPr wrap="square">
            <a:spAutoFit/>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it-IT" sz="825" dirty="0">
                <a:solidFill>
                  <a:schemeClr val="bg1">
                    <a:lumMod val="50000"/>
                  </a:schemeClr>
                </a:solidFill>
              </a:rPr>
              <a:t>Base: Totale campione; focus intervistati indecisi o astensionisti  – valori %</a:t>
            </a:r>
          </a:p>
          <a:p>
            <a:pPr>
              <a:defRPr/>
            </a:pPr>
            <a:r>
              <a:rPr lang="it-IT" sz="825" dirty="0">
                <a:solidFill>
                  <a:schemeClr val="bg1">
                    <a:lumMod val="50000"/>
                  </a:schemeClr>
                </a:solidFill>
              </a:rPr>
              <a:t>Fonte: banca dati Ipsos</a:t>
            </a:r>
          </a:p>
        </p:txBody>
      </p:sp>
      <p:sp>
        <p:nvSpPr>
          <p:cNvPr id="8" name="Espace réservé du texte 8">
            <a:extLst>
              <a:ext uri="{FF2B5EF4-FFF2-40B4-BE49-F238E27FC236}">
                <a16:creationId xmlns:a16="http://schemas.microsoft.com/office/drawing/2014/main" id="{DD26EFE1-4EA2-3A43-019B-6D233C57043F}"/>
              </a:ext>
            </a:extLst>
          </p:cNvPr>
          <p:cNvSpPr txBox="1">
            <a:spLocks/>
          </p:cNvSpPr>
          <p:nvPr/>
        </p:nvSpPr>
        <p:spPr>
          <a:xfrm>
            <a:off x="4441526" y="1177548"/>
            <a:ext cx="4192693" cy="253916"/>
          </a:xfrm>
          <a:prstGeom prst="rect">
            <a:avLst/>
          </a:prstGeom>
        </p:spPr>
        <p:txBody>
          <a:bodyPr vert="horz" wrap="square" lIns="54000" tIns="34290" rIns="0" bIns="34290" rtlCol="0" anchor="b">
            <a:spAutoFit/>
          </a:bodyPr>
          <a:lstStyle>
            <a:lvl1pPr marL="0" indent="0" algn="l" defTabSz="914400" rtl="0" eaLnBrk="1" latinLnBrk="0" hangingPunct="1">
              <a:lnSpc>
                <a:spcPct val="100000"/>
              </a:lnSpc>
              <a:spcBef>
                <a:spcPts val="0"/>
              </a:spcBef>
              <a:buSzPct val="50000"/>
              <a:buFont typeface="HelveticaNeueLT Std Lt Cn"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00000"/>
              </a:lnSpc>
              <a:spcBef>
                <a:spcPts val="600"/>
              </a:spcBef>
              <a:buSzPct val="80000"/>
              <a:buFontTx/>
              <a:buNone/>
              <a:defRPr sz="1600" kern="1200">
                <a:solidFill>
                  <a:schemeClr val="tx1"/>
                </a:solidFill>
                <a:latin typeface="+mn-lt"/>
                <a:ea typeface="+mn-ea"/>
                <a:cs typeface="+mn-cs"/>
              </a:defRPr>
            </a:lvl2pPr>
            <a:lvl3pPr marL="542925"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Arial" panose="020B0604020202020204" pitchFamily="34" charset="0"/>
              <a:buNone/>
              <a:defRPr sz="1100" kern="1200">
                <a:solidFill>
                  <a:schemeClr val="bg2"/>
                </a:solidFill>
                <a:latin typeface="+mn-lt"/>
                <a:ea typeface="+mn-ea"/>
                <a:cs typeface="+mn-cs"/>
              </a:defRPr>
            </a:lvl4pPr>
            <a:lvl5pPr marL="1033463" indent="0" algn="l" defTabSz="914400" rtl="0" eaLnBrk="1" latinLnBrk="0" hangingPunct="1">
              <a:lnSpc>
                <a:spcPct val="90000"/>
              </a:lnSpc>
              <a:spcBef>
                <a:spcPts val="500"/>
              </a:spcBef>
              <a:buFont typeface="HelveticaNeueLT Std Lt Cn" panose="020B0406020202030204" pitchFamily="34" charset="0"/>
              <a:buNone/>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685800">
              <a:defRPr/>
            </a:pPr>
            <a:r>
              <a:rPr lang="it-IT" sz="1000" b="1" i="0" dirty="0">
                <a:solidFill>
                  <a:schemeClr val="tx1">
                    <a:lumMod val="75000"/>
                    <a:lumOff val="25000"/>
                  </a:schemeClr>
                </a:solidFill>
                <a:latin typeface="Arial"/>
              </a:rPr>
              <a:t>..</a:t>
            </a:r>
            <a:r>
              <a:rPr lang="it-IT" sz="1200" b="1" i="0" dirty="0">
                <a:solidFill>
                  <a:schemeClr val="tx1">
                    <a:lumMod val="75000"/>
                    <a:lumOff val="25000"/>
                  </a:schemeClr>
                </a:solidFill>
                <a:latin typeface="Arial"/>
              </a:rPr>
              <a:t>nella propria zona di residenza</a:t>
            </a:r>
            <a:endParaRPr lang="it-IT" sz="600" dirty="0">
              <a:solidFill>
                <a:schemeClr val="tx1">
                  <a:lumMod val="75000"/>
                  <a:lumOff val="25000"/>
                </a:schemeClr>
              </a:solidFill>
              <a:latin typeface="Arial"/>
            </a:endParaRPr>
          </a:p>
        </p:txBody>
      </p:sp>
      <p:sp>
        <p:nvSpPr>
          <p:cNvPr id="10" name="Espace réservé du texte 8">
            <a:extLst>
              <a:ext uri="{FF2B5EF4-FFF2-40B4-BE49-F238E27FC236}">
                <a16:creationId xmlns:a16="http://schemas.microsoft.com/office/drawing/2014/main" id="{B2DBEB2F-09A9-FE3D-DECA-3563ECDA79B2}"/>
              </a:ext>
            </a:extLst>
          </p:cNvPr>
          <p:cNvSpPr txBox="1">
            <a:spLocks/>
          </p:cNvSpPr>
          <p:nvPr/>
        </p:nvSpPr>
        <p:spPr>
          <a:xfrm>
            <a:off x="0" y="1039599"/>
            <a:ext cx="2288755" cy="500137"/>
          </a:xfrm>
          <a:prstGeom prst="rect">
            <a:avLst/>
          </a:prstGeom>
        </p:spPr>
        <p:txBody>
          <a:bodyPr vert="horz" wrap="square" lIns="54000" tIns="34290" rIns="0" bIns="34290" rtlCol="0" anchor="b">
            <a:spAutoFit/>
          </a:bodyPr>
          <a:lstStyle>
            <a:lvl1pPr marL="0" indent="0" algn="l" defTabSz="914400" rtl="0" eaLnBrk="1" latinLnBrk="0" hangingPunct="1">
              <a:lnSpc>
                <a:spcPct val="100000"/>
              </a:lnSpc>
              <a:spcBef>
                <a:spcPts val="0"/>
              </a:spcBef>
              <a:buSzPct val="50000"/>
              <a:buFont typeface="HelveticaNeueLT Std Lt Cn"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00000"/>
              </a:lnSpc>
              <a:spcBef>
                <a:spcPts val="600"/>
              </a:spcBef>
              <a:buSzPct val="80000"/>
              <a:buFontTx/>
              <a:buNone/>
              <a:defRPr sz="1600" kern="1200">
                <a:solidFill>
                  <a:schemeClr val="tx1"/>
                </a:solidFill>
                <a:latin typeface="+mn-lt"/>
                <a:ea typeface="+mn-ea"/>
                <a:cs typeface="+mn-cs"/>
              </a:defRPr>
            </a:lvl2pPr>
            <a:lvl3pPr marL="542925"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Arial" panose="020B0604020202020204" pitchFamily="34" charset="0"/>
              <a:buNone/>
              <a:defRPr sz="1100" kern="1200">
                <a:solidFill>
                  <a:schemeClr val="bg2"/>
                </a:solidFill>
                <a:latin typeface="+mn-lt"/>
                <a:ea typeface="+mn-ea"/>
                <a:cs typeface="+mn-cs"/>
              </a:defRPr>
            </a:lvl4pPr>
            <a:lvl5pPr marL="1033463" indent="0" algn="l" defTabSz="914400" rtl="0" eaLnBrk="1" latinLnBrk="0" hangingPunct="1">
              <a:lnSpc>
                <a:spcPct val="90000"/>
              </a:lnSpc>
              <a:spcBef>
                <a:spcPts val="500"/>
              </a:spcBef>
              <a:buFont typeface="HelveticaNeueLT Std Lt Cn" panose="020B0406020202030204" pitchFamily="34" charset="0"/>
              <a:buNone/>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defRPr/>
            </a:pPr>
            <a:r>
              <a:rPr lang="it-IT" sz="1400" b="1" i="0" dirty="0">
                <a:solidFill>
                  <a:schemeClr val="tx1">
                    <a:lumMod val="75000"/>
                    <a:lumOff val="25000"/>
                  </a:schemeClr>
                </a:solidFill>
                <a:latin typeface="Arial"/>
              </a:rPr>
              <a:t>I problemi più importanti da risolvere oggi…</a:t>
            </a:r>
            <a:endParaRPr lang="it-IT" sz="1000" dirty="0">
              <a:solidFill>
                <a:schemeClr val="tx1">
                  <a:lumMod val="75000"/>
                  <a:lumOff val="25000"/>
                </a:schemeClr>
              </a:solidFill>
              <a:latin typeface="Arial"/>
            </a:endParaRPr>
          </a:p>
        </p:txBody>
      </p:sp>
      <p:sp>
        <p:nvSpPr>
          <p:cNvPr id="3" name="Freccia circolare a destra 2">
            <a:extLst>
              <a:ext uri="{FF2B5EF4-FFF2-40B4-BE49-F238E27FC236}">
                <a16:creationId xmlns:a16="http://schemas.microsoft.com/office/drawing/2014/main" id="{EA574916-7A44-293D-D9E3-5EE118FD6834}"/>
              </a:ext>
            </a:extLst>
          </p:cNvPr>
          <p:cNvSpPr/>
          <p:nvPr/>
        </p:nvSpPr>
        <p:spPr>
          <a:xfrm rot="10800000">
            <a:off x="6861566" y="1790862"/>
            <a:ext cx="598090" cy="2118531"/>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rgbClr val="E87722"/>
                </a:solidFill>
              </a:ln>
              <a:noFill/>
            </a:endParaRPr>
          </a:p>
        </p:txBody>
      </p:sp>
      <p:sp>
        <p:nvSpPr>
          <p:cNvPr id="13" name="Freccia circolare a destra 12">
            <a:extLst>
              <a:ext uri="{FF2B5EF4-FFF2-40B4-BE49-F238E27FC236}">
                <a16:creationId xmlns:a16="http://schemas.microsoft.com/office/drawing/2014/main" id="{168647F5-C3E0-9D71-0683-8CD1B42820E3}"/>
              </a:ext>
            </a:extLst>
          </p:cNvPr>
          <p:cNvSpPr/>
          <p:nvPr/>
        </p:nvSpPr>
        <p:spPr>
          <a:xfrm rot="10800000">
            <a:off x="6847743" y="1821535"/>
            <a:ext cx="598090" cy="2693263"/>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rgbClr val="E87722"/>
                </a:solidFill>
              </a:ln>
              <a:noFill/>
            </a:endParaRPr>
          </a:p>
        </p:txBody>
      </p:sp>
      <p:graphicFrame>
        <p:nvGraphicFramePr>
          <p:cNvPr id="2" name="Tabella 1">
            <a:extLst>
              <a:ext uri="{FF2B5EF4-FFF2-40B4-BE49-F238E27FC236}">
                <a16:creationId xmlns:a16="http://schemas.microsoft.com/office/drawing/2014/main" id="{EAA785B3-7445-52B0-8460-378ADBCFEF9F}"/>
              </a:ext>
            </a:extLst>
          </p:cNvPr>
          <p:cNvGraphicFramePr>
            <a:graphicFrameLocks noGrp="1"/>
          </p:cNvGraphicFramePr>
          <p:nvPr>
            <p:extLst>
              <p:ext uri="{D42A27DB-BD31-4B8C-83A1-F6EECF244321}">
                <p14:modId xmlns:p14="http://schemas.microsoft.com/office/powerpoint/2010/main" val="1848807268"/>
              </p:ext>
            </p:extLst>
          </p:nvPr>
        </p:nvGraphicFramePr>
        <p:xfrm>
          <a:off x="4231286" y="1633094"/>
          <a:ext cx="678468" cy="2890500"/>
        </p:xfrm>
        <a:graphic>
          <a:graphicData uri="http://schemas.openxmlformats.org/drawingml/2006/table">
            <a:tbl>
              <a:tblPr firstRow="1" firstCol="1" bandRow="1">
                <a:tableStyleId>{5C22544A-7EE6-4342-B048-85BDC9FD1C3A}</a:tableStyleId>
              </a:tblPr>
              <a:tblGrid>
                <a:gridCol w="678468">
                  <a:extLst>
                    <a:ext uri="{9D8B030D-6E8A-4147-A177-3AD203B41FA5}">
                      <a16:colId xmlns:a16="http://schemas.microsoft.com/office/drawing/2014/main" val="1298722810"/>
                    </a:ext>
                  </a:extLst>
                </a:gridCol>
              </a:tblGrid>
              <a:tr h="289050">
                <a:tc>
                  <a:txBody>
                    <a:bodyPr/>
                    <a:lstStyle/>
                    <a:p>
                      <a:pPr algn="ctr"/>
                      <a:r>
                        <a:rPr lang="it-IT" sz="1200" dirty="0">
                          <a:solidFill>
                            <a:srgbClr val="A6A8AA"/>
                          </a:solidFill>
                          <a:effectLst/>
                        </a:rPr>
                        <a:t>59</a:t>
                      </a:r>
                      <a:endParaRPr lang="it-IT" sz="1200" dirty="0">
                        <a:solidFill>
                          <a:srgbClr val="A6A8AA"/>
                        </a:solidFill>
                        <a:effectLst/>
                        <a:latin typeface="Calibri" panose="020F0502020204030204" pitchFamily="34" charset="0"/>
                        <a:ea typeface="Calibri" panose="020F0502020204030204" pitchFamily="34" charset="0"/>
                      </a:endParaRPr>
                    </a:p>
                  </a:txBody>
                  <a:tcPr marL="44450" marR="4445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2417671781"/>
                  </a:ext>
                </a:extLst>
              </a:tr>
              <a:tr h="289050">
                <a:tc>
                  <a:txBody>
                    <a:bodyPr/>
                    <a:lstStyle/>
                    <a:p>
                      <a:pPr algn="ctr"/>
                      <a:r>
                        <a:rPr lang="it-IT" sz="1200" dirty="0">
                          <a:solidFill>
                            <a:srgbClr val="A6A8AA"/>
                          </a:solidFill>
                          <a:effectLst/>
                        </a:rPr>
                        <a:t>39</a:t>
                      </a:r>
                      <a:endParaRPr lang="it-IT" sz="1200" dirty="0">
                        <a:solidFill>
                          <a:srgbClr val="A6A8AA"/>
                        </a:solidFill>
                        <a:effectLst/>
                        <a:latin typeface="Calibri" panose="020F0502020204030204" pitchFamily="34" charset="0"/>
                        <a:ea typeface="Calibri" panose="020F0502020204030204" pitchFamily="34" charset="0"/>
                      </a:endParaRPr>
                    </a:p>
                  </a:txBody>
                  <a:tcPr marL="44450" marR="4445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170515980"/>
                  </a:ext>
                </a:extLst>
              </a:tr>
              <a:tr h="289050">
                <a:tc>
                  <a:txBody>
                    <a:bodyPr/>
                    <a:lstStyle/>
                    <a:p>
                      <a:pPr algn="ctr"/>
                      <a:r>
                        <a:rPr lang="it-IT" sz="1200" dirty="0">
                          <a:solidFill>
                            <a:srgbClr val="A6A8AA"/>
                          </a:solidFill>
                          <a:effectLst/>
                        </a:rPr>
                        <a:t>28</a:t>
                      </a:r>
                      <a:endParaRPr lang="it-IT" sz="1200" dirty="0">
                        <a:solidFill>
                          <a:srgbClr val="A6A8AA"/>
                        </a:solidFill>
                        <a:effectLst/>
                        <a:latin typeface="Calibri" panose="020F0502020204030204" pitchFamily="34" charset="0"/>
                        <a:ea typeface="Calibri" panose="020F050202020403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5408202"/>
                  </a:ext>
                </a:extLst>
              </a:tr>
              <a:tr h="289050">
                <a:tc>
                  <a:txBody>
                    <a:bodyPr/>
                    <a:lstStyle/>
                    <a:p>
                      <a:pPr algn="ctr"/>
                      <a:r>
                        <a:rPr lang="it-IT" sz="1200" dirty="0">
                          <a:solidFill>
                            <a:srgbClr val="A6A8AA"/>
                          </a:solidFill>
                          <a:effectLst/>
                        </a:rPr>
                        <a:t>27</a:t>
                      </a:r>
                      <a:endParaRPr lang="it-IT" sz="1200" dirty="0">
                        <a:solidFill>
                          <a:srgbClr val="A6A8AA"/>
                        </a:solidFill>
                        <a:effectLst/>
                        <a:latin typeface="Calibri" panose="020F0502020204030204" pitchFamily="34" charset="0"/>
                        <a:ea typeface="Calibri" panose="020F050202020403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582964762"/>
                  </a:ext>
                </a:extLst>
              </a:tr>
              <a:tr h="289050">
                <a:tc>
                  <a:txBody>
                    <a:bodyPr/>
                    <a:lstStyle/>
                    <a:p>
                      <a:pPr algn="ctr"/>
                      <a:r>
                        <a:rPr lang="it-IT" sz="1200" dirty="0">
                          <a:solidFill>
                            <a:srgbClr val="A6A8AA"/>
                          </a:solidFill>
                          <a:effectLst/>
                        </a:rPr>
                        <a:t>22</a:t>
                      </a:r>
                      <a:endParaRPr lang="it-IT" sz="1200" dirty="0">
                        <a:solidFill>
                          <a:srgbClr val="A6A8AA"/>
                        </a:solidFill>
                        <a:effectLst/>
                        <a:latin typeface="Calibri" panose="020F0502020204030204" pitchFamily="34" charset="0"/>
                        <a:ea typeface="Calibri" panose="020F050202020403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4111196629"/>
                  </a:ext>
                </a:extLst>
              </a:tr>
              <a:tr h="289050">
                <a:tc>
                  <a:txBody>
                    <a:bodyPr/>
                    <a:lstStyle/>
                    <a:p>
                      <a:pPr algn="ctr"/>
                      <a:r>
                        <a:rPr lang="it-IT" sz="1200" dirty="0">
                          <a:solidFill>
                            <a:srgbClr val="A6A8AA"/>
                          </a:solidFill>
                          <a:effectLst/>
                        </a:rPr>
                        <a:t>21</a:t>
                      </a:r>
                      <a:endParaRPr lang="it-IT" sz="1200" dirty="0">
                        <a:solidFill>
                          <a:srgbClr val="A6A8AA"/>
                        </a:solidFill>
                        <a:effectLst/>
                        <a:latin typeface="Calibri" panose="020F0502020204030204" pitchFamily="34" charset="0"/>
                        <a:ea typeface="Calibri" panose="020F050202020403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114914402"/>
                  </a:ext>
                </a:extLst>
              </a:tr>
              <a:tr h="289050">
                <a:tc>
                  <a:txBody>
                    <a:bodyPr/>
                    <a:lstStyle/>
                    <a:p>
                      <a:pPr algn="ctr"/>
                      <a:r>
                        <a:rPr lang="it-IT" sz="1200" dirty="0">
                          <a:solidFill>
                            <a:srgbClr val="A6A8AA"/>
                          </a:solidFill>
                          <a:effectLst/>
                        </a:rPr>
                        <a:t>21</a:t>
                      </a:r>
                      <a:endParaRPr lang="it-IT" sz="1200" dirty="0">
                        <a:solidFill>
                          <a:srgbClr val="A6A8AA"/>
                        </a:solidFill>
                        <a:effectLst/>
                        <a:latin typeface="Calibri" panose="020F0502020204030204" pitchFamily="34" charset="0"/>
                        <a:ea typeface="Calibri" panose="020F050202020403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809046654"/>
                  </a:ext>
                </a:extLst>
              </a:tr>
              <a:tr h="289050">
                <a:tc>
                  <a:txBody>
                    <a:bodyPr/>
                    <a:lstStyle/>
                    <a:p>
                      <a:pPr algn="ctr"/>
                      <a:r>
                        <a:rPr lang="it-IT" sz="1200" dirty="0">
                          <a:solidFill>
                            <a:srgbClr val="A6A8AA"/>
                          </a:solidFill>
                          <a:effectLst/>
                        </a:rPr>
                        <a:t>18</a:t>
                      </a:r>
                      <a:endParaRPr lang="it-IT" sz="1200" dirty="0">
                        <a:solidFill>
                          <a:srgbClr val="A6A8AA"/>
                        </a:solidFill>
                        <a:effectLst/>
                        <a:latin typeface="Calibri" panose="020F0502020204030204" pitchFamily="34" charset="0"/>
                        <a:ea typeface="Calibri" panose="020F050202020403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2368264263"/>
                  </a:ext>
                </a:extLst>
              </a:tr>
              <a:tr h="289050">
                <a:tc>
                  <a:txBody>
                    <a:bodyPr/>
                    <a:lstStyle/>
                    <a:p>
                      <a:pPr algn="ctr"/>
                      <a:r>
                        <a:rPr lang="it-IT" sz="1200" dirty="0">
                          <a:solidFill>
                            <a:srgbClr val="A6A8AA"/>
                          </a:solidFill>
                          <a:effectLst/>
                        </a:rPr>
                        <a:t>2</a:t>
                      </a:r>
                      <a:endParaRPr lang="it-IT" sz="1200" dirty="0">
                        <a:solidFill>
                          <a:srgbClr val="A6A8AA"/>
                        </a:solidFill>
                        <a:effectLst/>
                        <a:latin typeface="Calibri" panose="020F0502020204030204" pitchFamily="34" charset="0"/>
                        <a:ea typeface="Calibri" panose="020F050202020403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550845249"/>
                  </a:ext>
                </a:extLst>
              </a:tr>
              <a:tr h="289050">
                <a:tc>
                  <a:txBody>
                    <a:bodyPr/>
                    <a:lstStyle/>
                    <a:p>
                      <a:pPr algn="ctr"/>
                      <a:r>
                        <a:rPr lang="it-IT" sz="1200" dirty="0">
                          <a:solidFill>
                            <a:srgbClr val="A6A8AA"/>
                          </a:solidFill>
                          <a:effectLst/>
                        </a:rPr>
                        <a:t>2</a:t>
                      </a:r>
                      <a:endParaRPr lang="it-IT" sz="1200" dirty="0">
                        <a:solidFill>
                          <a:srgbClr val="A6A8AA"/>
                        </a:solidFill>
                        <a:effectLst/>
                        <a:latin typeface="Calibri" panose="020F0502020204030204" pitchFamily="34" charset="0"/>
                        <a:ea typeface="Calibri" panose="020F050202020403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203054949"/>
                  </a:ext>
                </a:extLst>
              </a:tr>
            </a:tbl>
          </a:graphicData>
        </a:graphic>
      </p:graphicFrame>
      <p:graphicFrame>
        <p:nvGraphicFramePr>
          <p:cNvPr id="5" name="Tabella 4">
            <a:extLst>
              <a:ext uri="{FF2B5EF4-FFF2-40B4-BE49-F238E27FC236}">
                <a16:creationId xmlns:a16="http://schemas.microsoft.com/office/drawing/2014/main" id="{CF1C6E72-344B-7B3D-4003-8807DF4ADB3A}"/>
              </a:ext>
            </a:extLst>
          </p:cNvPr>
          <p:cNvGraphicFramePr>
            <a:graphicFrameLocks noGrp="1"/>
          </p:cNvGraphicFramePr>
          <p:nvPr>
            <p:extLst>
              <p:ext uri="{D42A27DB-BD31-4B8C-83A1-F6EECF244321}">
                <p14:modId xmlns:p14="http://schemas.microsoft.com/office/powerpoint/2010/main" val="2945544015"/>
              </p:ext>
            </p:extLst>
          </p:nvPr>
        </p:nvGraphicFramePr>
        <p:xfrm>
          <a:off x="8140101" y="1633094"/>
          <a:ext cx="678468" cy="2890500"/>
        </p:xfrm>
        <a:graphic>
          <a:graphicData uri="http://schemas.openxmlformats.org/drawingml/2006/table">
            <a:tbl>
              <a:tblPr firstRow="1" firstCol="1" bandRow="1">
                <a:tableStyleId>{5C22544A-7EE6-4342-B048-85BDC9FD1C3A}</a:tableStyleId>
              </a:tblPr>
              <a:tblGrid>
                <a:gridCol w="678468">
                  <a:extLst>
                    <a:ext uri="{9D8B030D-6E8A-4147-A177-3AD203B41FA5}">
                      <a16:colId xmlns:a16="http://schemas.microsoft.com/office/drawing/2014/main" val="1298722810"/>
                    </a:ext>
                  </a:extLst>
                </a:gridCol>
              </a:tblGrid>
              <a:tr h="289050">
                <a:tc>
                  <a:txBody>
                    <a:bodyPr/>
                    <a:lstStyle/>
                    <a:p>
                      <a:pPr marL="0" algn="ctr" defTabSz="924282" rtl="0" eaLnBrk="1" fontAlgn="ctr" latinLnBrk="0" hangingPunct="1"/>
                      <a:r>
                        <a:rPr lang="it-IT" sz="1200" b="1" kern="1200" dirty="0">
                          <a:solidFill>
                            <a:srgbClr val="A6A8AA"/>
                          </a:solidFill>
                          <a:effectLst/>
                          <a:latin typeface="+mn-lt"/>
                          <a:ea typeface="+mn-ea"/>
                          <a:cs typeface="+mn-cs"/>
                        </a:rPr>
                        <a:t>39</a:t>
                      </a:r>
                    </a:p>
                  </a:txBody>
                  <a:tcPr marL="6350" marR="6350" marT="635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2417671781"/>
                  </a:ext>
                </a:extLst>
              </a:tr>
              <a:tr h="289050">
                <a:tc>
                  <a:txBody>
                    <a:bodyPr/>
                    <a:lstStyle/>
                    <a:p>
                      <a:pPr marL="0" algn="ctr" defTabSz="924282" rtl="0" eaLnBrk="1" fontAlgn="ctr" latinLnBrk="0" hangingPunct="1"/>
                      <a:r>
                        <a:rPr lang="it-IT" sz="1200" b="1" kern="1200">
                          <a:solidFill>
                            <a:srgbClr val="A6A8AA"/>
                          </a:solidFill>
                          <a:effectLst/>
                          <a:latin typeface="+mn-lt"/>
                          <a:ea typeface="+mn-ea"/>
                          <a:cs typeface="+mn-cs"/>
                        </a:rPr>
                        <a:t>16</a:t>
                      </a: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170515980"/>
                  </a:ext>
                </a:extLst>
              </a:tr>
              <a:tr h="289050">
                <a:tc>
                  <a:txBody>
                    <a:bodyPr/>
                    <a:lstStyle/>
                    <a:p>
                      <a:pPr marL="0" algn="ctr" defTabSz="924282" rtl="0" eaLnBrk="1" fontAlgn="ctr" latinLnBrk="0" hangingPunct="1"/>
                      <a:r>
                        <a:rPr lang="it-IT" sz="1200" b="1" kern="1200" dirty="0">
                          <a:solidFill>
                            <a:srgbClr val="A6A8AA"/>
                          </a:solidFill>
                          <a:effectLst/>
                          <a:latin typeface="+mn-lt"/>
                          <a:ea typeface="+mn-ea"/>
                          <a:cs typeface="+mn-cs"/>
                        </a:rPr>
                        <a:t>10</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5408202"/>
                  </a:ext>
                </a:extLst>
              </a:tr>
              <a:tr h="289050">
                <a:tc>
                  <a:txBody>
                    <a:bodyPr/>
                    <a:lstStyle/>
                    <a:p>
                      <a:pPr marL="0" algn="ctr" defTabSz="924282" rtl="0" eaLnBrk="1" fontAlgn="ctr" latinLnBrk="0" hangingPunct="1"/>
                      <a:r>
                        <a:rPr lang="it-IT" sz="1200" b="1" kern="1200" dirty="0">
                          <a:solidFill>
                            <a:srgbClr val="A6A8AA"/>
                          </a:solidFill>
                          <a:effectLst/>
                          <a:latin typeface="+mn-lt"/>
                          <a:ea typeface="+mn-ea"/>
                          <a:cs typeface="+mn-cs"/>
                        </a:rPr>
                        <a:t>17</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582964762"/>
                  </a:ext>
                </a:extLst>
              </a:tr>
              <a:tr h="289050">
                <a:tc>
                  <a:txBody>
                    <a:bodyPr/>
                    <a:lstStyle/>
                    <a:p>
                      <a:pPr marL="0" algn="ctr" defTabSz="924282" rtl="0" eaLnBrk="1" fontAlgn="ctr" latinLnBrk="0" hangingPunct="1"/>
                      <a:r>
                        <a:rPr lang="it-IT" sz="1200" b="1" kern="1200" dirty="0">
                          <a:solidFill>
                            <a:srgbClr val="A6A8AA"/>
                          </a:solidFill>
                          <a:effectLst/>
                          <a:latin typeface="+mn-lt"/>
                          <a:ea typeface="+mn-ea"/>
                          <a:cs typeface="+mn-cs"/>
                        </a:rPr>
                        <a:t>21</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4111196629"/>
                  </a:ext>
                </a:extLst>
              </a:tr>
              <a:tr h="289050">
                <a:tc>
                  <a:txBody>
                    <a:bodyPr/>
                    <a:lstStyle/>
                    <a:p>
                      <a:pPr marL="0" algn="ctr" defTabSz="924282" rtl="0" eaLnBrk="1" fontAlgn="ctr" latinLnBrk="0" hangingPunct="1"/>
                      <a:r>
                        <a:rPr lang="it-IT" sz="1200" b="1" kern="1200">
                          <a:solidFill>
                            <a:srgbClr val="A6A8AA"/>
                          </a:solidFill>
                          <a:effectLst/>
                          <a:latin typeface="+mn-lt"/>
                          <a:ea typeface="+mn-ea"/>
                          <a:cs typeface="+mn-cs"/>
                        </a:rPr>
                        <a:t>16</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114914402"/>
                  </a:ext>
                </a:extLst>
              </a:tr>
              <a:tr h="289050">
                <a:tc>
                  <a:txBody>
                    <a:bodyPr/>
                    <a:lstStyle/>
                    <a:p>
                      <a:pPr marL="0" algn="ctr" defTabSz="924282" rtl="0" eaLnBrk="1" fontAlgn="ctr" latinLnBrk="0" hangingPunct="1"/>
                      <a:r>
                        <a:rPr lang="it-IT" sz="1200" b="1" kern="1200" dirty="0">
                          <a:solidFill>
                            <a:srgbClr val="A6A8AA"/>
                          </a:solidFill>
                          <a:effectLst/>
                          <a:latin typeface="+mn-lt"/>
                          <a:ea typeface="+mn-ea"/>
                          <a:cs typeface="+mn-cs"/>
                        </a:rPr>
                        <a:t>24</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809046654"/>
                  </a:ext>
                </a:extLst>
              </a:tr>
              <a:tr h="289050">
                <a:tc>
                  <a:txBody>
                    <a:bodyPr/>
                    <a:lstStyle/>
                    <a:p>
                      <a:pPr marL="0" algn="ctr" defTabSz="924282" rtl="0" eaLnBrk="1" fontAlgn="ctr" latinLnBrk="0" hangingPunct="1"/>
                      <a:r>
                        <a:rPr lang="it-IT" sz="1400" b="1" kern="1200" dirty="0">
                          <a:solidFill>
                            <a:srgbClr val="A6A8AA"/>
                          </a:solidFill>
                          <a:effectLst/>
                          <a:latin typeface="+mn-lt"/>
                          <a:ea typeface="+mn-ea"/>
                          <a:cs typeface="+mn-cs"/>
                        </a:rPr>
                        <a:t>28</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2368264263"/>
                  </a:ext>
                </a:extLst>
              </a:tr>
              <a:tr h="289050">
                <a:tc>
                  <a:txBody>
                    <a:bodyPr/>
                    <a:lstStyle/>
                    <a:p>
                      <a:pPr marL="0" algn="ctr" defTabSz="924282" rtl="0" eaLnBrk="1" fontAlgn="ctr" latinLnBrk="0" hangingPunct="1"/>
                      <a:endParaRPr lang="it-IT" sz="1200" b="1" kern="1200" dirty="0">
                        <a:solidFill>
                          <a:srgbClr val="A6A8AA"/>
                        </a:solidFill>
                        <a:effectLst/>
                        <a:latin typeface="+mn-lt"/>
                        <a:ea typeface="+mn-ea"/>
                        <a:cs typeface="+mn-cs"/>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550845249"/>
                  </a:ext>
                </a:extLst>
              </a:tr>
              <a:tr h="289050">
                <a:tc>
                  <a:txBody>
                    <a:bodyPr/>
                    <a:lstStyle/>
                    <a:p>
                      <a:pPr marL="0" algn="ctr" defTabSz="924282" rtl="0" eaLnBrk="1" fontAlgn="ctr" latinLnBrk="0" hangingPunct="1"/>
                      <a:r>
                        <a:rPr lang="it-IT" sz="1200" b="1" kern="1200" dirty="0">
                          <a:solidFill>
                            <a:srgbClr val="A6A8AA"/>
                          </a:solidFill>
                          <a:effectLst/>
                          <a:latin typeface="+mn-lt"/>
                          <a:ea typeface="+mn-ea"/>
                          <a:cs typeface="+mn-cs"/>
                        </a:rPr>
                        <a:t>27</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203054949"/>
                  </a:ext>
                </a:extLst>
              </a:tr>
            </a:tbl>
          </a:graphicData>
        </a:graphic>
      </p:graphicFrame>
      <p:sp>
        <p:nvSpPr>
          <p:cNvPr id="6" name="Espace réservé du texte 8">
            <a:extLst>
              <a:ext uri="{FF2B5EF4-FFF2-40B4-BE49-F238E27FC236}">
                <a16:creationId xmlns:a16="http://schemas.microsoft.com/office/drawing/2014/main" id="{6E09F191-21CF-B5E9-BBD5-11B6C87CA144}"/>
              </a:ext>
            </a:extLst>
          </p:cNvPr>
          <p:cNvSpPr txBox="1">
            <a:spLocks/>
          </p:cNvSpPr>
          <p:nvPr/>
        </p:nvSpPr>
        <p:spPr>
          <a:xfrm>
            <a:off x="7979559" y="1017637"/>
            <a:ext cx="881007" cy="438582"/>
          </a:xfrm>
          <a:prstGeom prst="rect">
            <a:avLst/>
          </a:prstGeom>
          <a:solidFill>
            <a:schemeClr val="accent3">
              <a:lumMod val="60000"/>
              <a:lumOff val="40000"/>
            </a:schemeClr>
          </a:solidFill>
        </p:spPr>
        <p:txBody>
          <a:bodyPr vert="horz" wrap="square" lIns="54000" tIns="34290" rIns="0" bIns="34290" rtlCol="0" anchor="b">
            <a:spAutoFit/>
          </a:bodyPr>
          <a:lstStyle>
            <a:lvl1pPr marL="0" indent="0" algn="l" defTabSz="914400" rtl="0" eaLnBrk="1" latinLnBrk="0" hangingPunct="1">
              <a:lnSpc>
                <a:spcPct val="100000"/>
              </a:lnSpc>
              <a:spcBef>
                <a:spcPts val="0"/>
              </a:spcBef>
              <a:buSzPct val="50000"/>
              <a:buFont typeface="HelveticaNeueLT Std Lt Cn"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00000"/>
              </a:lnSpc>
              <a:spcBef>
                <a:spcPts val="600"/>
              </a:spcBef>
              <a:buSzPct val="80000"/>
              <a:buFontTx/>
              <a:buNone/>
              <a:defRPr sz="1600" kern="1200">
                <a:solidFill>
                  <a:schemeClr val="tx1"/>
                </a:solidFill>
                <a:latin typeface="+mn-lt"/>
                <a:ea typeface="+mn-ea"/>
                <a:cs typeface="+mn-cs"/>
              </a:defRPr>
            </a:lvl2pPr>
            <a:lvl3pPr marL="542925"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Arial" panose="020B0604020202020204" pitchFamily="34" charset="0"/>
              <a:buNone/>
              <a:defRPr sz="1100" kern="1200">
                <a:solidFill>
                  <a:schemeClr val="bg2"/>
                </a:solidFill>
                <a:latin typeface="+mn-lt"/>
                <a:ea typeface="+mn-ea"/>
                <a:cs typeface="+mn-cs"/>
              </a:defRPr>
            </a:lvl4pPr>
            <a:lvl5pPr marL="1033463" indent="0" algn="l" defTabSz="914400" rtl="0" eaLnBrk="1" latinLnBrk="0" hangingPunct="1">
              <a:lnSpc>
                <a:spcPct val="90000"/>
              </a:lnSpc>
              <a:spcBef>
                <a:spcPts val="500"/>
              </a:spcBef>
              <a:buFont typeface="HelveticaNeueLT Std Lt Cn" panose="020B0406020202030204" pitchFamily="34" charset="0"/>
              <a:buNone/>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685800">
              <a:defRPr/>
            </a:pPr>
            <a:r>
              <a:rPr lang="it-IT" dirty="0">
                <a:solidFill>
                  <a:prstClr val="white">
                    <a:lumMod val="50000"/>
                  </a:prstClr>
                </a:solidFill>
                <a:latin typeface="Arial"/>
              </a:rPr>
              <a:t>Indecisi/</a:t>
            </a:r>
          </a:p>
          <a:p>
            <a:pPr algn="ctr" defTabSz="685800">
              <a:defRPr/>
            </a:pPr>
            <a:r>
              <a:rPr lang="it-IT" dirty="0">
                <a:solidFill>
                  <a:prstClr val="white">
                    <a:lumMod val="50000"/>
                  </a:prstClr>
                </a:solidFill>
                <a:latin typeface="Arial"/>
              </a:rPr>
              <a:t>Astensionisti</a:t>
            </a:r>
          </a:p>
          <a:p>
            <a:pPr algn="ctr" defTabSz="685800">
              <a:defRPr/>
            </a:pPr>
            <a:r>
              <a:rPr lang="it-IT" dirty="0">
                <a:solidFill>
                  <a:prstClr val="white">
                    <a:lumMod val="50000"/>
                  </a:prstClr>
                </a:solidFill>
                <a:latin typeface="Arial"/>
              </a:rPr>
              <a:t>dal voto</a:t>
            </a:r>
          </a:p>
        </p:txBody>
      </p:sp>
      <p:sp>
        <p:nvSpPr>
          <p:cNvPr id="9" name="Espace réservé du texte 8">
            <a:extLst>
              <a:ext uri="{FF2B5EF4-FFF2-40B4-BE49-F238E27FC236}">
                <a16:creationId xmlns:a16="http://schemas.microsoft.com/office/drawing/2014/main" id="{BAA07A2A-FF65-8D23-9C3F-CBFB23EA673F}"/>
              </a:ext>
            </a:extLst>
          </p:cNvPr>
          <p:cNvSpPr txBox="1">
            <a:spLocks/>
          </p:cNvSpPr>
          <p:nvPr/>
        </p:nvSpPr>
        <p:spPr>
          <a:xfrm>
            <a:off x="4070744" y="1031411"/>
            <a:ext cx="881007" cy="438582"/>
          </a:xfrm>
          <a:prstGeom prst="rect">
            <a:avLst/>
          </a:prstGeom>
          <a:solidFill>
            <a:schemeClr val="accent3">
              <a:lumMod val="60000"/>
              <a:lumOff val="40000"/>
            </a:schemeClr>
          </a:solidFill>
        </p:spPr>
        <p:txBody>
          <a:bodyPr vert="horz" wrap="square" lIns="54000" tIns="34290" rIns="0" bIns="34290" rtlCol="0" anchor="b">
            <a:spAutoFit/>
          </a:bodyPr>
          <a:lstStyle>
            <a:lvl1pPr marL="0" indent="0" algn="l" defTabSz="914400" rtl="0" eaLnBrk="1" latinLnBrk="0" hangingPunct="1">
              <a:lnSpc>
                <a:spcPct val="100000"/>
              </a:lnSpc>
              <a:spcBef>
                <a:spcPts val="0"/>
              </a:spcBef>
              <a:buSzPct val="50000"/>
              <a:buFont typeface="HelveticaNeueLT Std Lt Cn"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00000"/>
              </a:lnSpc>
              <a:spcBef>
                <a:spcPts val="600"/>
              </a:spcBef>
              <a:buSzPct val="80000"/>
              <a:buFontTx/>
              <a:buNone/>
              <a:defRPr sz="1600" kern="1200">
                <a:solidFill>
                  <a:schemeClr val="tx1"/>
                </a:solidFill>
                <a:latin typeface="+mn-lt"/>
                <a:ea typeface="+mn-ea"/>
                <a:cs typeface="+mn-cs"/>
              </a:defRPr>
            </a:lvl2pPr>
            <a:lvl3pPr marL="542925"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Arial" panose="020B0604020202020204" pitchFamily="34" charset="0"/>
              <a:buNone/>
              <a:defRPr sz="1100" kern="1200">
                <a:solidFill>
                  <a:schemeClr val="bg2"/>
                </a:solidFill>
                <a:latin typeface="+mn-lt"/>
                <a:ea typeface="+mn-ea"/>
                <a:cs typeface="+mn-cs"/>
              </a:defRPr>
            </a:lvl4pPr>
            <a:lvl5pPr marL="1033463" indent="0" algn="l" defTabSz="914400" rtl="0" eaLnBrk="1" latinLnBrk="0" hangingPunct="1">
              <a:lnSpc>
                <a:spcPct val="90000"/>
              </a:lnSpc>
              <a:spcBef>
                <a:spcPts val="500"/>
              </a:spcBef>
              <a:buFont typeface="HelveticaNeueLT Std Lt Cn" panose="020B0406020202030204" pitchFamily="34" charset="0"/>
              <a:buNone/>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685800">
              <a:defRPr/>
            </a:pPr>
            <a:r>
              <a:rPr lang="it-IT" dirty="0">
                <a:solidFill>
                  <a:prstClr val="white">
                    <a:lumMod val="50000"/>
                  </a:prstClr>
                </a:solidFill>
                <a:latin typeface="Arial"/>
              </a:rPr>
              <a:t>Indecisi/</a:t>
            </a:r>
          </a:p>
          <a:p>
            <a:pPr algn="ctr" defTabSz="685800">
              <a:defRPr/>
            </a:pPr>
            <a:r>
              <a:rPr lang="it-IT" dirty="0">
                <a:solidFill>
                  <a:prstClr val="white">
                    <a:lumMod val="50000"/>
                  </a:prstClr>
                </a:solidFill>
                <a:latin typeface="Arial"/>
              </a:rPr>
              <a:t>Astensionisti</a:t>
            </a:r>
          </a:p>
          <a:p>
            <a:pPr algn="ctr" defTabSz="685800">
              <a:defRPr/>
            </a:pPr>
            <a:r>
              <a:rPr lang="it-IT" dirty="0">
                <a:solidFill>
                  <a:prstClr val="white">
                    <a:lumMod val="50000"/>
                  </a:prstClr>
                </a:solidFill>
                <a:latin typeface="Arial"/>
              </a:rPr>
              <a:t>dal voto</a:t>
            </a:r>
          </a:p>
        </p:txBody>
      </p:sp>
      <p:sp>
        <p:nvSpPr>
          <p:cNvPr id="11" name="Triangolo isoscele 10">
            <a:extLst>
              <a:ext uri="{FF2B5EF4-FFF2-40B4-BE49-F238E27FC236}">
                <a16:creationId xmlns:a16="http://schemas.microsoft.com/office/drawing/2014/main" id="{4820B92C-3BCD-FCF7-EB50-3B8737B8B193}"/>
              </a:ext>
            </a:extLst>
          </p:cNvPr>
          <p:cNvSpPr/>
          <p:nvPr/>
        </p:nvSpPr>
        <p:spPr>
          <a:xfrm flipV="1">
            <a:off x="8601622" y="3732886"/>
            <a:ext cx="272753" cy="168415"/>
          </a:xfrm>
          <a:prstGeom prst="triangl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riangolo isoscele 11">
            <a:extLst>
              <a:ext uri="{FF2B5EF4-FFF2-40B4-BE49-F238E27FC236}">
                <a16:creationId xmlns:a16="http://schemas.microsoft.com/office/drawing/2014/main" id="{5114B51F-389B-842F-7E35-F302AF2808F9}"/>
              </a:ext>
            </a:extLst>
          </p:cNvPr>
          <p:cNvSpPr/>
          <p:nvPr/>
        </p:nvSpPr>
        <p:spPr>
          <a:xfrm flipV="1">
            <a:off x="8601622" y="4352660"/>
            <a:ext cx="272753" cy="168415"/>
          </a:xfrm>
          <a:prstGeom prst="triangl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9041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a:extLst>
              <a:ext uri="{FF2B5EF4-FFF2-40B4-BE49-F238E27FC236}">
                <a16:creationId xmlns:a16="http://schemas.microsoft.com/office/drawing/2014/main" id="{931B2705-4DEF-5E7C-D8BE-F9AF5271FF1D}"/>
              </a:ext>
            </a:extLst>
          </p:cNvPr>
          <p:cNvSpPr txBox="1"/>
          <p:nvPr/>
        </p:nvSpPr>
        <p:spPr>
          <a:xfrm>
            <a:off x="58877" y="4846318"/>
            <a:ext cx="307188" cy="238005"/>
          </a:xfrm>
          <a:prstGeom prst="rect">
            <a:avLst/>
          </a:prstGeom>
        </p:spPr>
        <p:txBody>
          <a:bodyPr vert="horz" wrap="none" lIns="0" tIns="0" rIns="0" bIns="0" rtlCol="0" anchor="b">
            <a:normAutofit/>
          </a:bodyPr>
          <a:lstStyle/>
          <a:p>
            <a:pPr marL="0" marR="0" lvl="0" indent="0" algn="l" defTabSz="924282" rtl="0" eaLnBrk="1" fontAlgn="auto" latinLnBrk="0" hangingPunct="1">
              <a:lnSpc>
                <a:spcPct val="85000"/>
              </a:lnSpc>
              <a:spcBef>
                <a:spcPts val="204"/>
              </a:spcBef>
              <a:spcAft>
                <a:spcPts val="0"/>
              </a:spcAft>
              <a:buClrTx/>
              <a:buSzTx/>
              <a:buFontTx/>
              <a:buNone/>
              <a:tabLst/>
              <a:defRPr/>
            </a:pPr>
            <a:fld id="{01990C03-C3A3-48FE-AF6D-3AE397C89625}" type="slidenum">
              <a:rPr kumimoji="0" lang="en-GB" sz="800" b="0" i="0" u="none" strike="noStrike" kern="1200" cap="none" spc="0" normalizeH="0" baseline="0" noProof="0" smtClean="0">
                <a:ln>
                  <a:noFill/>
                </a:ln>
                <a:solidFill>
                  <a:srgbClr val="888B8D"/>
                </a:solidFill>
                <a:effectLst/>
                <a:uLnTx/>
                <a:uFillTx/>
                <a:latin typeface="Calibri"/>
                <a:ea typeface="+mn-ea"/>
                <a:cs typeface="+mn-cs"/>
              </a:rPr>
              <a:pPr marL="0" marR="0" lvl="0" indent="0" algn="l" defTabSz="924282" rtl="0" eaLnBrk="1" fontAlgn="auto" latinLnBrk="0" hangingPunct="1">
                <a:lnSpc>
                  <a:spcPct val="85000"/>
                </a:lnSpc>
                <a:spcBef>
                  <a:spcPts val="204"/>
                </a:spcBef>
                <a:spcAft>
                  <a:spcPts val="0"/>
                </a:spcAft>
                <a:buClrTx/>
                <a:buSzTx/>
                <a:buFontTx/>
                <a:buNone/>
                <a:tabLst/>
                <a:defRPr/>
              </a:pPr>
              <a:t>5</a:t>
            </a:fld>
            <a:endParaRPr kumimoji="0" lang="en-GB" sz="800" b="0" i="0" u="none" strike="noStrike" kern="1200" cap="none" spc="0" normalizeH="0" baseline="0" noProof="0" dirty="0">
              <a:ln>
                <a:noFill/>
              </a:ln>
              <a:solidFill>
                <a:srgbClr val="888B8D"/>
              </a:solidFill>
              <a:effectLst/>
              <a:uLnTx/>
              <a:uFillTx/>
              <a:latin typeface="Calibri"/>
              <a:ea typeface="+mn-ea"/>
              <a:cs typeface="+mn-cs"/>
            </a:endParaRPr>
          </a:p>
        </p:txBody>
      </p:sp>
      <p:sp>
        <p:nvSpPr>
          <p:cNvPr id="32" name="Text Placeholder 5">
            <a:extLst>
              <a:ext uri="{FF2B5EF4-FFF2-40B4-BE49-F238E27FC236}">
                <a16:creationId xmlns:a16="http://schemas.microsoft.com/office/drawing/2014/main" id="{D2E9F46F-FB3C-1F03-5AC7-3D1F26EBDFFC}"/>
              </a:ext>
            </a:extLst>
          </p:cNvPr>
          <p:cNvSpPr txBox="1">
            <a:spLocks/>
          </p:cNvSpPr>
          <p:nvPr/>
        </p:nvSpPr>
        <p:spPr>
          <a:xfrm>
            <a:off x="0" y="163283"/>
            <a:ext cx="9231714" cy="454268"/>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lnSpc>
                <a:spcPct val="80000"/>
              </a:lnSpc>
              <a:buNone/>
              <a:defRPr/>
            </a:pPr>
            <a:r>
              <a:rPr lang="it-IT" sz="2400" b="1" dirty="0">
                <a:solidFill>
                  <a:schemeClr val="bg1"/>
                </a:solidFill>
                <a:ea typeface="Calibri" charset="0"/>
                <a:cs typeface="Calibri" charset="0"/>
              </a:rPr>
              <a:t>La percezione di aumenti che non si arrestano continua a preoccupare la popolazione italiana per l’impatto sul proprio bilancio familiare</a:t>
            </a:r>
          </a:p>
        </p:txBody>
      </p:sp>
      <p:sp>
        <p:nvSpPr>
          <p:cNvPr id="51" name="CasellaDiTesto 50">
            <a:extLst>
              <a:ext uri="{FF2B5EF4-FFF2-40B4-BE49-F238E27FC236}">
                <a16:creationId xmlns:a16="http://schemas.microsoft.com/office/drawing/2014/main" id="{54DD3363-5C44-94EC-15E3-8047583B00EB}"/>
              </a:ext>
            </a:extLst>
          </p:cNvPr>
          <p:cNvSpPr txBox="1"/>
          <p:nvPr/>
        </p:nvSpPr>
        <p:spPr>
          <a:xfrm>
            <a:off x="2679601" y="4634068"/>
            <a:ext cx="4523881" cy="219291"/>
          </a:xfrm>
          <a:prstGeom prst="rect">
            <a:avLst/>
          </a:prstGeom>
          <a:noFill/>
        </p:spPr>
        <p:txBody>
          <a:bodyPr wrap="square" rtlCol="0">
            <a:spAutoFit/>
          </a:bodyPr>
          <a:lstStyle>
            <a:defPPr>
              <a:defRPr lang="en-US"/>
            </a:defPPr>
            <a:lvl1pPr>
              <a:defRPr sz="825">
                <a:solidFill>
                  <a:schemeClr val="bg1">
                    <a:lumMod val="50000"/>
                  </a:schemeClr>
                </a:solidFill>
              </a:defRPr>
            </a:lvl1pPr>
          </a:lstStyle>
          <a:p>
            <a:r>
              <a:rPr lang="it-IT" dirty="0"/>
              <a:t>Quanto è preoccupato dall’impatto di questi aumenti sul suo bilancio familiare? </a:t>
            </a:r>
          </a:p>
        </p:txBody>
      </p:sp>
      <p:sp>
        <p:nvSpPr>
          <p:cNvPr id="57" name="Espace réservé du texte 8">
            <a:extLst>
              <a:ext uri="{FF2B5EF4-FFF2-40B4-BE49-F238E27FC236}">
                <a16:creationId xmlns:a16="http://schemas.microsoft.com/office/drawing/2014/main" id="{0C867B43-00AD-C517-C79A-5F63FE457097}"/>
              </a:ext>
            </a:extLst>
          </p:cNvPr>
          <p:cNvSpPr txBox="1">
            <a:spLocks/>
          </p:cNvSpPr>
          <p:nvPr/>
        </p:nvSpPr>
        <p:spPr>
          <a:xfrm>
            <a:off x="1953848" y="1088278"/>
            <a:ext cx="992908" cy="438582"/>
          </a:xfrm>
          <a:prstGeom prst="rect">
            <a:avLst/>
          </a:prstGeom>
        </p:spPr>
        <p:txBody>
          <a:bodyPr vert="horz" wrap="square" lIns="54000" tIns="34290" rIns="0" bIns="34290" rtlCol="0" anchor="b">
            <a:spAutoFit/>
          </a:bodyPr>
          <a:lstStyle>
            <a:lvl1pPr marL="0" indent="0" algn="l" defTabSz="914400" rtl="0" eaLnBrk="1" latinLnBrk="0" hangingPunct="1">
              <a:lnSpc>
                <a:spcPct val="100000"/>
              </a:lnSpc>
              <a:spcBef>
                <a:spcPts val="0"/>
              </a:spcBef>
              <a:buSzPct val="50000"/>
              <a:buFont typeface="HelveticaNeueLT Std Lt Cn"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00000"/>
              </a:lnSpc>
              <a:spcBef>
                <a:spcPts val="600"/>
              </a:spcBef>
              <a:buSzPct val="80000"/>
              <a:buFontTx/>
              <a:buNone/>
              <a:defRPr sz="1600" kern="1200">
                <a:solidFill>
                  <a:schemeClr val="tx1"/>
                </a:solidFill>
                <a:latin typeface="+mn-lt"/>
                <a:ea typeface="+mn-ea"/>
                <a:cs typeface="+mn-cs"/>
              </a:defRPr>
            </a:lvl2pPr>
            <a:lvl3pPr marL="542925"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Arial" panose="020B0604020202020204" pitchFamily="34" charset="0"/>
              <a:buNone/>
              <a:defRPr sz="1100" kern="1200">
                <a:solidFill>
                  <a:schemeClr val="bg2"/>
                </a:solidFill>
                <a:latin typeface="+mn-lt"/>
                <a:ea typeface="+mn-ea"/>
                <a:cs typeface="+mn-cs"/>
              </a:defRPr>
            </a:lvl4pPr>
            <a:lvl5pPr marL="1033463" indent="0" algn="l" defTabSz="914400" rtl="0" eaLnBrk="1" latinLnBrk="0" hangingPunct="1">
              <a:lnSpc>
                <a:spcPct val="90000"/>
              </a:lnSpc>
              <a:spcBef>
                <a:spcPts val="500"/>
              </a:spcBef>
              <a:buFont typeface="HelveticaNeueLT Std Lt Cn" panose="020B0406020202030204" pitchFamily="34" charset="0"/>
              <a:buNone/>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685800">
              <a:defRPr/>
            </a:pPr>
            <a:r>
              <a:rPr lang="it-IT" sz="1200" b="1" i="0" dirty="0" err="1">
                <a:solidFill>
                  <a:schemeClr val="tx1">
                    <a:lumMod val="75000"/>
                    <a:lumOff val="25000"/>
                  </a:schemeClr>
                </a:solidFill>
                <a:latin typeface="Arial"/>
              </a:rPr>
              <a:t>Mag</a:t>
            </a:r>
            <a:r>
              <a:rPr lang="it-IT" sz="1200" b="1" i="0" dirty="0">
                <a:solidFill>
                  <a:schemeClr val="tx1">
                    <a:lumMod val="75000"/>
                    <a:lumOff val="25000"/>
                  </a:schemeClr>
                </a:solidFill>
                <a:latin typeface="Arial"/>
              </a:rPr>
              <a:t> ‘22</a:t>
            </a:r>
          </a:p>
          <a:p>
            <a:pPr algn="ctr" defTabSz="685800">
              <a:defRPr/>
            </a:pPr>
            <a:r>
              <a:rPr lang="it-IT" sz="1200" i="0" dirty="0">
                <a:solidFill>
                  <a:schemeClr val="tx1">
                    <a:lumMod val="75000"/>
                    <a:lumOff val="25000"/>
                  </a:schemeClr>
                </a:solidFill>
                <a:latin typeface="Arial"/>
              </a:rPr>
              <a:t>(</a:t>
            </a:r>
            <a:r>
              <a:rPr lang="it-IT" sz="1200" i="0" dirty="0" err="1">
                <a:solidFill>
                  <a:schemeClr val="tx1">
                    <a:lumMod val="75000"/>
                    <a:lumOff val="25000"/>
                  </a:schemeClr>
                </a:solidFill>
                <a:latin typeface="Arial"/>
              </a:rPr>
              <a:t>wave</a:t>
            </a:r>
            <a:r>
              <a:rPr lang="it-IT" sz="1200" i="0" dirty="0">
                <a:solidFill>
                  <a:schemeClr val="tx1">
                    <a:lumMod val="75000"/>
                    <a:lumOff val="25000"/>
                  </a:schemeClr>
                </a:solidFill>
                <a:latin typeface="Arial"/>
              </a:rPr>
              <a:t> 1)</a:t>
            </a:r>
          </a:p>
        </p:txBody>
      </p:sp>
      <p:sp>
        <p:nvSpPr>
          <p:cNvPr id="58" name="Espace réservé du texte 8">
            <a:extLst>
              <a:ext uri="{FF2B5EF4-FFF2-40B4-BE49-F238E27FC236}">
                <a16:creationId xmlns:a16="http://schemas.microsoft.com/office/drawing/2014/main" id="{DC9777CD-E53C-DC91-FAE8-030F740C99F5}"/>
              </a:ext>
            </a:extLst>
          </p:cNvPr>
          <p:cNvSpPr txBox="1">
            <a:spLocks/>
          </p:cNvSpPr>
          <p:nvPr/>
        </p:nvSpPr>
        <p:spPr>
          <a:xfrm>
            <a:off x="3218614" y="1088278"/>
            <a:ext cx="992908" cy="438582"/>
          </a:xfrm>
          <a:prstGeom prst="rect">
            <a:avLst/>
          </a:prstGeom>
        </p:spPr>
        <p:txBody>
          <a:bodyPr vert="horz" wrap="square" lIns="54000" tIns="34290" rIns="0" bIns="34290" rtlCol="0" anchor="b">
            <a:spAutoFit/>
          </a:bodyPr>
          <a:lstStyle>
            <a:lvl1pPr marL="0" indent="0" algn="l" defTabSz="914400" rtl="0" eaLnBrk="1" latinLnBrk="0" hangingPunct="1">
              <a:lnSpc>
                <a:spcPct val="100000"/>
              </a:lnSpc>
              <a:spcBef>
                <a:spcPts val="0"/>
              </a:spcBef>
              <a:buSzPct val="50000"/>
              <a:buFont typeface="HelveticaNeueLT Std Lt Cn"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00000"/>
              </a:lnSpc>
              <a:spcBef>
                <a:spcPts val="600"/>
              </a:spcBef>
              <a:buSzPct val="80000"/>
              <a:buFontTx/>
              <a:buNone/>
              <a:defRPr sz="1600" kern="1200">
                <a:solidFill>
                  <a:schemeClr val="tx1"/>
                </a:solidFill>
                <a:latin typeface="+mn-lt"/>
                <a:ea typeface="+mn-ea"/>
                <a:cs typeface="+mn-cs"/>
              </a:defRPr>
            </a:lvl2pPr>
            <a:lvl3pPr marL="542925"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Arial" panose="020B0604020202020204" pitchFamily="34" charset="0"/>
              <a:buNone/>
              <a:defRPr sz="1100" kern="1200">
                <a:solidFill>
                  <a:schemeClr val="bg2"/>
                </a:solidFill>
                <a:latin typeface="+mn-lt"/>
                <a:ea typeface="+mn-ea"/>
                <a:cs typeface="+mn-cs"/>
              </a:defRPr>
            </a:lvl4pPr>
            <a:lvl5pPr marL="1033463" indent="0" algn="l" defTabSz="914400" rtl="0" eaLnBrk="1" latinLnBrk="0" hangingPunct="1">
              <a:lnSpc>
                <a:spcPct val="90000"/>
              </a:lnSpc>
              <a:spcBef>
                <a:spcPts val="500"/>
              </a:spcBef>
              <a:buFont typeface="HelveticaNeueLT Std Lt Cn" panose="020B0406020202030204" pitchFamily="34" charset="0"/>
              <a:buNone/>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685800">
              <a:defRPr/>
            </a:pPr>
            <a:r>
              <a:rPr lang="it-IT" sz="1200" b="1" i="0" dirty="0">
                <a:solidFill>
                  <a:schemeClr val="tx1">
                    <a:lumMod val="75000"/>
                    <a:lumOff val="25000"/>
                  </a:schemeClr>
                </a:solidFill>
                <a:latin typeface="Arial"/>
              </a:rPr>
              <a:t>Lug ‘22</a:t>
            </a:r>
          </a:p>
          <a:p>
            <a:pPr algn="ctr" defTabSz="685800">
              <a:defRPr/>
            </a:pPr>
            <a:r>
              <a:rPr lang="it-IT" sz="1200" i="0" dirty="0">
                <a:solidFill>
                  <a:schemeClr val="tx1">
                    <a:lumMod val="75000"/>
                    <a:lumOff val="25000"/>
                  </a:schemeClr>
                </a:solidFill>
                <a:latin typeface="Arial"/>
              </a:rPr>
              <a:t>(</a:t>
            </a:r>
            <a:r>
              <a:rPr lang="it-IT" sz="1200" i="0" dirty="0" err="1">
                <a:solidFill>
                  <a:schemeClr val="tx1">
                    <a:lumMod val="75000"/>
                    <a:lumOff val="25000"/>
                  </a:schemeClr>
                </a:solidFill>
                <a:latin typeface="Arial"/>
              </a:rPr>
              <a:t>wave</a:t>
            </a:r>
            <a:r>
              <a:rPr lang="it-IT" sz="1200" i="0" dirty="0">
                <a:solidFill>
                  <a:schemeClr val="tx1">
                    <a:lumMod val="75000"/>
                    <a:lumOff val="25000"/>
                  </a:schemeClr>
                </a:solidFill>
                <a:latin typeface="Arial"/>
              </a:rPr>
              <a:t> 2)</a:t>
            </a:r>
          </a:p>
        </p:txBody>
      </p:sp>
      <p:sp>
        <p:nvSpPr>
          <p:cNvPr id="67" name="CasellaDiTesto 19">
            <a:extLst>
              <a:ext uri="{FF2B5EF4-FFF2-40B4-BE49-F238E27FC236}">
                <a16:creationId xmlns:a16="http://schemas.microsoft.com/office/drawing/2014/main" id="{B7D23741-672A-43E3-AE5D-BEC05F1859EB}"/>
              </a:ext>
            </a:extLst>
          </p:cNvPr>
          <p:cNvSpPr txBox="1"/>
          <p:nvPr/>
        </p:nvSpPr>
        <p:spPr>
          <a:xfrm>
            <a:off x="7201735" y="1997210"/>
            <a:ext cx="1938434" cy="60016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514350">
              <a:defRPr/>
            </a:pPr>
            <a:r>
              <a:rPr lang="it-IT" b="1" dirty="0">
                <a:solidFill>
                  <a:srgbClr val="FF5050"/>
                </a:solidFill>
                <a:latin typeface="Arial"/>
              </a:rPr>
              <a:t>Sono molto/abbastanza preoccupati dell’aumento dei prezzi</a:t>
            </a:r>
            <a:endParaRPr lang="it-IT" dirty="0">
              <a:solidFill>
                <a:srgbClr val="FF5050"/>
              </a:solidFill>
              <a:latin typeface="Arial"/>
            </a:endParaRPr>
          </a:p>
        </p:txBody>
      </p:sp>
      <p:sp>
        <p:nvSpPr>
          <p:cNvPr id="70" name="Espace réservé du texte 8">
            <a:extLst>
              <a:ext uri="{FF2B5EF4-FFF2-40B4-BE49-F238E27FC236}">
                <a16:creationId xmlns:a16="http://schemas.microsoft.com/office/drawing/2014/main" id="{5C93727E-069E-DEF1-7925-B87989A1FA5B}"/>
              </a:ext>
            </a:extLst>
          </p:cNvPr>
          <p:cNvSpPr txBox="1">
            <a:spLocks/>
          </p:cNvSpPr>
          <p:nvPr/>
        </p:nvSpPr>
        <p:spPr>
          <a:xfrm>
            <a:off x="4355403" y="1088278"/>
            <a:ext cx="1254957" cy="438582"/>
          </a:xfrm>
          <a:prstGeom prst="rect">
            <a:avLst/>
          </a:prstGeom>
        </p:spPr>
        <p:txBody>
          <a:bodyPr vert="horz" wrap="square" lIns="54000" tIns="34290" rIns="0" bIns="34290" rtlCol="0" anchor="b">
            <a:spAutoFit/>
          </a:bodyPr>
          <a:lstStyle>
            <a:lvl1pPr marL="0" indent="0" algn="l" defTabSz="914400" rtl="0" eaLnBrk="1" latinLnBrk="0" hangingPunct="1">
              <a:lnSpc>
                <a:spcPct val="100000"/>
              </a:lnSpc>
              <a:spcBef>
                <a:spcPts val="0"/>
              </a:spcBef>
              <a:buSzPct val="50000"/>
              <a:buFont typeface="HelveticaNeueLT Std Lt Cn"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00000"/>
              </a:lnSpc>
              <a:spcBef>
                <a:spcPts val="600"/>
              </a:spcBef>
              <a:buSzPct val="80000"/>
              <a:buFontTx/>
              <a:buNone/>
              <a:defRPr sz="1600" kern="1200">
                <a:solidFill>
                  <a:schemeClr val="tx1"/>
                </a:solidFill>
                <a:latin typeface="+mn-lt"/>
                <a:ea typeface="+mn-ea"/>
                <a:cs typeface="+mn-cs"/>
              </a:defRPr>
            </a:lvl2pPr>
            <a:lvl3pPr marL="542925"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Arial" panose="020B0604020202020204" pitchFamily="34" charset="0"/>
              <a:buNone/>
              <a:defRPr sz="1100" kern="1200">
                <a:solidFill>
                  <a:schemeClr val="bg2"/>
                </a:solidFill>
                <a:latin typeface="+mn-lt"/>
                <a:ea typeface="+mn-ea"/>
                <a:cs typeface="+mn-cs"/>
              </a:defRPr>
            </a:lvl4pPr>
            <a:lvl5pPr marL="1033463" indent="0" algn="l" defTabSz="914400" rtl="0" eaLnBrk="1" latinLnBrk="0" hangingPunct="1">
              <a:lnSpc>
                <a:spcPct val="90000"/>
              </a:lnSpc>
              <a:spcBef>
                <a:spcPts val="500"/>
              </a:spcBef>
              <a:buFont typeface="HelveticaNeueLT Std Lt Cn" panose="020B0406020202030204" pitchFamily="34" charset="0"/>
              <a:buNone/>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685800">
              <a:defRPr/>
            </a:pPr>
            <a:r>
              <a:rPr lang="it-IT" sz="1200" b="1" i="0" dirty="0">
                <a:solidFill>
                  <a:schemeClr val="tx1">
                    <a:lumMod val="75000"/>
                    <a:lumOff val="25000"/>
                  </a:schemeClr>
                </a:solidFill>
                <a:latin typeface="Arial"/>
              </a:rPr>
              <a:t>Set ‘22</a:t>
            </a:r>
          </a:p>
          <a:p>
            <a:pPr algn="ctr" defTabSz="685800">
              <a:defRPr/>
            </a:pPr>
            <a:r>
              <a:rPr lang="it-IT" sz="1200" i="0" dirty="0">
                <a:solidFill>
                  <a:schemeClr val="tx1">
                    <a:lumMod val="75000"/>
                    <a:lumOff val="25000"/>
                  </a:schemeClr>
                </a:solidFill>
                <a:latin typeface="Arial"/>
              </a:rPr>
              <a:t>(</a:t>
            </a:r>
            <a:r>
              <a:rPr lang="it-IT" sz="1200" i="0" dirty="0" err="1">
                <a:solidFill>
                  <a:schemeClr val="tx1">
                    <a:lumMod val="75000"/>
                    <a:lumOff val="25000"/>
                  </a:schemeClr>
                </a:solidFill>
                <a:latin typeface="Arial"/>
              </a:rPr>
              <a:t>wave</a:t>
            </a:r>
            <a:r>
              <a:rPr lang="it-IT" sz="1200" i="0" dirty="0">
                <a:solidFill>
                  <a:schemeClr val="tx1">
                    <a:lumMod val="75000"/>
                    <a:lumOff val="25000"/>
                  </a:schemeClr>
                </a:solidFill>
                <a:latin typeface="Arial"/>
              </a:rPr>
              <a:t> 3)</a:t>
            </a:r>
          </a:p>
        </p:txBody>
      </p:sp>
      <p:sp>
        <p:nvSpPr>
          <p:cNvPr id="73" name="Rettangolo 72">
            <a:extLst>
              <a:ext uri="{FF2B5EF4-FFF2-40B4-BE49-F238E27FC236}">
                <a16:creationId xmlns:a16="http://schemas.microsoft.com/office/drawing/2014/main" id="{1572CFEE-DB0F-75B8-9BE4-3FA45AB94ADC}"/>
              </a:ext>
            </a:extLst>
          </p:cNvPr>
          <p:cNvSpPr/>
          <p:nvPr/>
        </p:nvSpPr>
        <p:spPr>
          <a:xfrm>
            <a:off x="2686858" y="4787399"/>
            <a:ext cx="1849441" cy="346249"/>
          </a:xfrm>
          <a:prstGeom prst="rect">
            <a:avLst/>
          </a:prstGeom>
        </p:spPr>
        <p:txBody>
          <a:bodyPr wrap="square">
            <a:spAutoFit/>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it-IT" sz="825" dirty="0">
                <a:solidFill>
                  <a:schemeClr val="bg1">
                    <a:lumMod val="50000"/>
                  </a:schemeClr>
                </a:solidFill>
              </a:rPr>
              <a:t>Base: Totale campione – valori %</a:t>
            </a:r>
          </a:p>
          <a:p>
            <a:pPr>
              <a:defRPr/>
            </a:pPr>
            <a:r>
              <a:rPr lang="it-IT" sz="825" dirty="0">
                <a:solidFill>
                  <a:schemeClr val="bg1">
                    <a:lumMod val="50000"/>
                  </a:schemeClr>
                </a:solidFill>
              </a:rPr>
              <a:t>Fonte: banca dati Ipsos</a:t>
            </a:r>
          </a:p>
        </p:txBody>
      </p:sp>
      <p:sp>
        <p:nvSpPr>
          <p:cNvPr id="88" name="Espace réservé du texte 8">
            <a:extLst>
              <a:ext uri="{FF2B5EF4-FFF2-40B4-BE49-F238E27FC236}">
                <a16:creationId xmlns:a16="http://schemas.microsoft.com/office/drawing/2014/main" id="{57042112-CF2F-7C18-F9B2-AFC725E8C00E}"/>
              </a:ext>
            </a:extLst>
          </p:cNvPr>
          <p:cNvSpPr txBox="1">
            <a:spLocks/>
          </p:cNvSpPr>
          <p:nvPr/>
        </p:nvSpPr>
        <p:spPr>
          <a:xfrm>
            <a:off x="5610360" y="1088278"/>
            <a:ext cx="1254957" cy="438582"/>
          </a:xfrm>
          <a:prstGeom prst="rect">
            <a:avLst/>
          </a:prstGeom>
        </p:spPr>
        <p:txBody>
          <a:bodyPr vert="horz" wrap="square" lIns="54000" tIns="34290" rIns="0" bIns="34290" rtlCol="0" anchor="b">
            <a:spAutoFit/>
          </a:bodyPr>
          <a:lstStyle>
            <a:lvl1pPr marL="0" indent="0" algn="l" defTabSz="914400" rtl="0" eaLnBrk="1" latinLnBrk="0" hangingPunct="1">
              <a:lnSpc>
                <a:spcPct val="100000"/>
              </a:lnSpc>
              <a:spcBef>
                <a:spcPts val="0"/>
              </a:spcBef>
              <a:buSzPct val="50000"/>
              <a:buFont typeface="HelveticaNeueLT Std Lt Cn"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00000"/>
              </a:lnSpc>
              <a:spcBef>
                <a:spcPts val="600"/>
              </a:spcBef>
              <a:buSzPct val="80000"/>
              <a:buFontTx/>
              <a:buNone/>
              <a:defRPr sz="1600" kern="1200">
                <a:solidFill>
                  <a:schemeClr val="tx1"/>
                </a:solidFill>
                <a:latin typeface="+mn-lt"/>
                <a:ea typeface="+mn-ea"/>
                <a:cs typeface="+mn-cs"/>
              </a:defRPr>
            </a:lvl2pPr>
            <a:lvl3pPr marL="542925"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Arial" panose="020B0604020202020204" pitchFamily="34" charset="0"/>
              <a:buNone/>
              <a:defRPr sz="1100" kern="1200">
                <a:solidFill>
                  <a:schemeClr val="bg2"/>
                </a:solidFill>
                <a:latin typeface="+mn-lt"/>
                <a:ea typeface="+mn-ea"/>
                <a:cs typeface="+mn-cs"/>
              </a:defRPr>
            </a:lvl4pPr>
            <a:lvl5pPr marL="1033463" indent="0" algn="l" defTabSz="914400" rtl="0" eaLnBrk="1" latinLnBrk="0" hangingPunct="1">
              <a:lnSpc>
                <a:spcPct val="90000"/>
              </a:lnSpc>
              <a:spcBef>
                <a:spcPts val="500"/>
              </a:spcBef>
              <a:buFont typeface="HelveticaNeueLT Std Lt Cn" panose="020B0406020202030204" pitchFamily="34" charset="0"/>
              <a:buNone/>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685800">
              <a:defRPr/>
            </a:pPr>
            <a:r>
              <a:rPr lang="it-IT" sz="1200" b="1" i="0" dirty="0" err="1">
                <a:solidFill>
                  <a:schemeClr val="tx1">
                    <a:lumMod val="75000"/>
                    <a:lumOff val="25000"/>
                  </a:schemeClr>
                </a:solidFill>
                <a:latin typeface="Arial"/>
              </a:rPr>
              <a:t>Nov</a:t>
            </a:r>
            <a:r>
              <a:rPr lang="it-IT" sz="1200" b="1" i="0" dirty="0">
                <a:solidFill>
                  <a:schemeClr val="tx1">
                    <a:lumMod val="75000"/>
                    <a:lumOff val="25000"/>
                  </a:schemeClr>
                </a:solidFill>
                <a:latin typeface="Arial"/>
              </a:rPr>
              <a:t> ‘23</a:t>
            </a:r>
          </a:p>
          <a:p>
            <a:pPr algn="ctr" defTabSz="685800">
              <a:defRPr/>
            </a:pPr>
            <a:r>
              <a:rPr lang="it-IT" sz="1200" i="0" dirty="0">
                <a:solidFill>
                  <a:schemeClr val="tx1">
                    <a:lumMod val="75000"/>
                    <a:lumOff val="25000"/>
                  </a:schemeClr>
                </a:solidFill>
                <a:latin typeface="Arial"/>
              </a:rPr>
              <a:t>(</a:t>
            </a:r>
            <a:r>
              <a:rPr lang="it-IT" sz="1200" i="0" dirty="0" err="1">
                <a:solidFill>
                  <a:schemeClr val="tx1">
                    <a:lumMod val="75000"/>
                    <a:lumOff val="25000"/>
                  </a:schemeClr>
                </a:solidFill>
                <a:latin typeface="Arial"/>
              </a:rPr>
              <a:t>wave</a:t>
            </a:r>
            <a:r>
              <a:rPr lang="it-IT" sz="1200" i="0" dirty="0">
                <a:solidFill>
                  <a:schemeClr val="tx1">
                    <a:lumMod val="75000"/>
                    <a:lumOff val="25000"/>
                  </a:schemeClr>
                </a:solidFill>
                <a:latin typeface="Arial"/>
              </a:rPr>
              <a:t> 4)</a:t>
            </a:r>
          </a:p>
        </p:txBody>
      </p:sp>
      <p:graphicFrame>
        <p:nvGraphicFramePr>
          <p:cNvPr id="89" name="Grafico 88">
            <a:extLst>
              <a:ext uri="{FF2B5EF4-FFF2-40B4-BE49-F238E27FC236}">
                <a16:creationId xmlns:a16="http://schemas.microsoft.com/office/drawing/2014/main" id="{042CE489-2950-A9E1-7351-234988837DAB}"/>
              </a:ext>
            </a:extLst>
          </p:cNvPr>
          <p:cNvGraphicFramePr/>
          <p:nvPr>
            <p:extLst>
              <p:ext uri="{D42A27DB-BD31-4B8C-83A1-F6EECF244321}">
                <p14:modId xmlns:p14="http://schemas.microsoft.com/office/powerpoint/2010/main" val="3412056572"/>
              </p:ext>
            </p:extLst>
          </p:nvPr>
        </p:nvGraphicFramePr>
        <p:xfrm>
          <a:off x="1815009" y="1216063"/>
          <a:ext cx="5442579" cy="3400692"/>
        </p:xfrm>
        <a:graphic>
          <a:graphicData uri="http://schemas.openxmlformats.org/drawingml/2006/chart">
            <c:chart xmlns:c="http://schemas.openxmlformats.org/drawingml/2006/chart" xmlns:r="http://schemas.openxmlformats.org/officeDocument/2006/relationships" r:id="rId3"/>
          </a:graphicData>
        </a:graphic>
      </p:graphicFrame>
      <p:cxnSp>
        <p:nvCxnSpPr>
          <p:cNvPr id="90" name="Connettore diritto 89">
            <a:extLst>
              <a:ext uri="{FF2B5EF4-FFF2-40B4-BE49-F238E27FC236}">
                <a16:creationId xmlns:a16="http://schemas.microsoft.com/office/drawing/2014/main" id="{18AB629E-14F3-5FA4-F045-D28418682B28}"/>
              </a:ext>
            </a:extLst>
          </p:cNvPr>
          <p:cNvCxnSpPr>
            <a:cxnSpLocks/>
          </p:cNvCxnSpPr>
          <p:nvPr/>
        </p:nvCxnSpPr>
        <p:spPr>
          <a:xfrm>
            <a:off x="6687246" y="1544147"/>
            <a:ext cx="0" cy="1705370"/>
          </a:xfrm>
          <a:prstGeom prst="line">
            <a:avLst/>
          </a:prstGeom>
          <a:ln w="38100">
            <a:solidFill>
              <a:srgbClr val="FF0000">
                <a:alpha val="74902"/>
              </a:srgbClr>
            </a:solidFill>
          </a:ln>
        </p:spPr>
        <p:style>
          <a:lnRef idx="1">
            <a:schemeClr val="accent1"/>
          </a:lnRef>
          <a:fillRef idx="0">
            <a:schemeClr val="accent1"/>
          </a:fillRef>
          <a:effectRef idx="0">
            <a:schemeClr val="accent1"/>
          </a:effectRef>
          <a:fontRef idx="minor">
            <a:schemeClr val="tx1"/>
          </a:fontRef>
        </p:style>
      </p:cxnSp>
      <p:cxnSp>
        <p:nvCxnSpPr>
          <p:cNvPr id="91" name="Connettore diritto 90">
            <a:extLst>
              <a:ext uri="{FF2B5EF4-FFF2-40B4-BE49-F238E27FC236}">
                <a16:creationId xmlns:a16="http://schemas.microsoft.com/office/drawing/2014/main" id="{C6C8A033-2568-6CFA-A6AC-D3EFD5775101}"/>
              </a:ext>
            </a:extLst>
          </p:cNvPr>
          <p:cNvCxnSpPr>
            <a:cxnSpLocks/>
          </p:cNvCxnSpPr>
          <p:nvPr/>
        </p:nvCxnSpPr>
        <p:spPr>
          <a:xfrm>
            <a:off x="2850336" y="1553073"/>
            <a:ext cx="0" cy="1705370"/>
          </a:xfrm>
          <a:prstGeom prst="line">
            <a:avLst/>
          </a:prstGeom>
          <a:ln w="38100">
            <a:solidFill>
              <a:srgbClr val="FF0000">
                <a:alpha val="74902"/>
              </a:srgbClr>
            </a:solidFill>
          </a:ln>
        </p:spPr>
        <p:style>
          <a:lnRef idx="1">
            <a:schemeClr val="accent1"/>
          </a:lnRef>
          <a:fillRef idx="0">
            <a:schemeClr val="accent1"/>
          </a:fillRef>
          <a:effectRef idx="0">
            <a:schemeClr val="accent1"/>
          </a:effectRef>
          <a:fontRef idx="minor">
            <a:schemeClr val="tx1"/>
          </a:fontRef>
        </p:style>
      </p:cxnSp>
      <p:cxnSp>
        <p:nvCxnSpPr>
          <p:cNvPr id="92" name="Connettore diritto 91">
            <a:extLst>
              <a:ext uri="{FF2B5EF4-FFF2-40B4-BE49-F238E27FC236}">
                <a16:creationId xmlns:a16="http://schemas.microsoft.com/office/drawing/2014/main" id="{43B51C14-2742-4EDE-8B42-8414B293A647}"/>
              </a:ext>
            </a:extLst>
          </p:cNvPr>
          <p:cNvCxnSpPr>
            <a:cxnSpLocks/>
          </p:cNvCxnSpPr>
          <p:nvPr/>
        </p:nvCxnSpPr>
        <p:spPr>
          <a:xfrm>
            <a:off x="4134587" y="1554579"/>
            <a:ext cx="0" cy="1703864"/>
          </a:xfrm>
          <a:prstGeom prst="line">
            <a:avLst/>
          </a:prstGeom>
          <a:ln w="38100">
            <a:solidFill>
              <a:srgbClr val="FF0000">
                <a:alpha val="74902"/>
              </a:srgbClr>
            </a:solidFill>
          </a:ln>
        </p:spPr>
        <p:style>
          <a:lnRef idx="1">
            <a:schemeClr val="accent1"/>
          </a:lnRef>
          <a:fillRef idx="0">
            <a:schemeClr val="accent1"/>
          </a:fillRef>
          <a:effectRef idx="0">
            <a:schemeClr val="accent1"/>
          </a:effectRef>
          <a:fontRef idx="minor">
            <a:schemeClr val="tx1"/>
          </a:fontRef>
        </p:style>
      </p:cxnSp>
      <p:sp>
        <p:nvSpPr>
          <p:cNvPr id="93" name="CasellaDiTesto 92">
            <a:extLst>
              <a:ext uri="{FF2B5EF4-FFF2-40B4-BE49-F238E27FC236}">
                <a16:creationId xmlns:a16="http://schemas.microsoft.com/office/drawing/2014/main" id="{E71D1096-9244-BC3A-492C-0BEFBEEC5DFD}"/>
              </a:ext>
            </a:extLst>
          </p:cNvPr>
          <p:cNvSpPr txBox="1"/>
          <p:nvPr/>
        </p:nvSpPr>
        <p:spPr>
          <a:xfrm>
            <a:off x="6654171" y="1958674"/>
            <a:ext cx="848042" cy="461665"/>
          </a:xfrm>
          <a:prstGeom prst="rect">
            <a:avLst/>
          </a:prstGeom>
          <a:noFill/>
        </p:spPr>
        <p:txBody>
          <a:bodyPr wrap="square" rtlCol="0">
            <a:spAutoFit/>
          </a:bodyPr>
          <a:lstStyle/>
          <a:p>
            <a:r>
              <a:rPr lang="it-IT" sz="2400" b="1" dirty="0">
                <a:solidFill>
                  <a:schemeClr val="tx1">
                    <a:lumMod val="75000"/>
                    <a:lumOff val="25000"/>
                  </a:schemeClr>
                </a:solidFill>
              </a:rPr>
              <a:t>74</a:t>
            </a:r>
            <a:r>
              <a:rPr lang="it-IT" sz="1100" b="1" dirty="0">
                <a:solidFill>
                  <a:schemeClr val="tx1">
                    <a:lumMod val="75000"/>
                    <a:lumOff val="25000"/>
                  </a:schemeClr>
                </a:solidFill>
              </a:rPr>
              <a:t>%</a:t>
            </a:r>
            <a:endParaRPr lang="it-IT" sz="1100" i="1" dirty="0">
              <a:solidFill>
                <a:schemeClr val="tx1">
                  <a:lumMod val="75000"/>
                  <a:lumOff val="25000"/>
                </a:schemeClr>
              </a:solidFill>
            </a:endParaRPr>
          </a:p>
        </p:txBody>
      </p:sp>
      <p:cxnSp>
        <p:nvCxnSpPr>
          <p:cNvPr id="94" name="Connettore diritto 93">
            <a:extLst>
              <a:ext uri="{FF2B5EF4-FFF2-40B4-BE49-F238E27FC236}">
                <a16:creationId xmlns:a16="http://schemas.microsoft.com/office/drawing/2014/main" id="{8F2BA616-27ED-13E1-A134-C2852AD2AA7F}"/>
              </a:ext>
            </a:extLst>
          </p:cNvPr>
          <p:cNvCxnSpPr>
            <a:cxnSpLocks/>
          </p:cNvCxnSpPr>
          <p:nvPr/>
        </p:nvCxnSpPr>
        <p:spPr>
          <a:xfrm>
            <a:off x="5399958" y="1567587"/>
            <a:ext cx="0" cy="1719904"/>
          </a:xfrm>
          <a:prstGeom prst="line">
            <a:avLst/>
          </a:prstGeom>
          <a:ln w="38100">
            <a:solidFill>
              <a:srgbClr val="FF0000">
                <a:alpha val="74902"/>
              </a:srgbClr>
            </a:solidFill>
          </a:ln>
        </p:spPr>
        <p:style>
          <a:lnRef idx="1">
            <a:schemeClr val="accent1"/>
          </a:lnRef>
          <a:fillRef idx="0">
            <a:schemeClr val="accent1"/>
          </a:fillRef>
          <a:effectRef idx="0">
            <a:schemeClr val="accent1"/>
          </a:effectRef>
          <a:fontRef idx="minor">
            <a:schemeClr val="tx1"/>
          </a:fontRef>
        </p:style>
      </p:cxnSp>
      <p:sp>
        <p:nvSpPr>
          <p:cNvPr id="95" name="CasellaDiTesto 94">
            <a:extLst>
              <a:ext uri="{FF2B5EF4-FFF2-40B4-BE49-F238E27FC236}">
                <a16:creationId xmlns:a16="http://schemas.microsoft.com/office/drawing/2014/main" id="{073E80F9-DC75-0F09-9DA1-E04D42BB00B4}"/>
              </a:ext>
            </a:extLst>
          </p:cNvPr>
          <p:cNvSpPr txBox="1"/>
          <p:nvPr/>
        </p:nvSpPr>
        <p:spPr>
          <a:xfrm>
            <a:off x="2792141" y="2018443"/>
            <a:ext cx="848042" cy="461665"/>
          </a:xfrm>
          <a:prstGeom prst="rect">
            <a:avLst/>
          </a:prstGeom>
          <a:noFill/>
        </p:spPr>
        <p:txBody>
          <a:bodyPr wrap="square" rtlCol="0">
            <a:spAutoFit/>
          </a:bodyPr>
          <a:lstStyle/>
          <a:p>
            <a:r>
              <a:rPr lang="it-IT" sz="2400" b="1" dirty="0">
                <a:solidFill>
                  <a:schemeClr val="tx1">
                    <a:lumMod val="75000"/>
                    <a:lumOff val="25000"/>
                  </a:schemeClr>
                </a:solidFill>
              </a:rPr>
              <a:t>76</a:t>
            </a:r>
            <a:r>
              <a:rPr lang="it-IT" sz="1100" b="1" dirty="0">
                <a:solidFill>
                  <a:schemeClr val="tx1">
                    <a:lumMod val="75000"/>
                    <a:lumOff val="25000"/>
                  </a:schemeClr>
                </a:solidFill>
              </a:rPr>
              <a:t>%</a:t>
            </a:r>
            <a:endParaRPr lang="it-IT" sz="1100" i="1" dirty="0">
              <a:solidFill>
                <a:schemeClr val="tx1">
                  <a:lumMod val="75000"/>
                  <a:lumOff val="25000"/>
                </a:schemeClr>
              </a:solidFill>
            </a:endParaRPr>
          </a:p>
        </p:txBody>
      </p:sp>
      <p:sp>
        <p:nvSpPr>
          <p:cNvPr id="96" name="CasellaDiTesto 95">
            <a:extLst>
              <a:ext uri="{FF2B5EF4-FFF2-40B4-BE49-F238E27FC236}">
                <a16:creationId xmlns:a16="http://schemas.microsoft.com/office/drawing/2014/main" id="{49173733-EBF5-2604-1181-10108EF57C99}"/>
              </a:ext>
            </a:extLst>
          </p:cNvPr>
          <p:cNvSpPr txBox="1"/>
          <p:nvPr/>
        </p:nvSpPr>
        <p:spPr>
          <a:xfrm>
            <a:off x="4079428" y="1989860"/>
            <a:ext cx="848042" cy="461665"/>
          </a:xfrm>
          <a:prstGeom prst="rect">
            <a:avLst/>
          </a:prstGeom>
          <a:noFill/>
        </p:spPr>
        <p:txBody>
          <a:bodyPr wrap="square" rtlCol="0">
            <a:spAutoFit/>
          </a:bodyPr>
          <a:lstStyle/>
          <a:p>
            <a:r>
              <a:rPr lang="it-IT" sz="2400" b="1" dirty="0">
                <a:solidFill>
                  <a:schemeClr val="tx1">
                    <a:lumMod val="75000"/>
                    <a:lumOff val="25000"/>
                  </a:schemeClr>
                </a:solidFill>
              </a:rPr>
              <a:t>76</a:t>
            </a:r>
            <a:r>
              <a:rPr lang="it-IT" sz="1100" b="1" dirty="0">
                <a:solidFill>
                  <a:schemeClr val="tx1">
                    <a:lumMod val="75000"/>
                    <a:lumOff val="25000"/>
                  </a:schemeClr>
                </a:solidFill>
              </a:rPr>
              <a:t>%</a:t>
            </a:r>
            <a:endParaRPr lang="it-IT" sz="1100" i="1" dirty="0">
              <a:solidFill>
                <a:schemeClr val="tx1">
                  <a:lumMod val="75000"/>
                  <a:lumOff val="25000"/>
                </a:schemeClr>
              </a:solidFill>
            </a:endParaRPr>
          </a:p>
        </p:txBody>
      </p:sp>
      <p:sp>
        <p:nvSpPr>
          <p:cNvPr id="97" name="CasellaDiTesto 96">
            <a:extLst>
              <a:ext uri="{FF2B5EF4-FFF2-40B4-BE49-F238E27FC236}">
                <a16:creationId xmlns:a16="http://schemas.microsoft.com/office/drawing/2014/main" id="{CF225440-5057-D268-B8CB-482E8F99E9CC}"/>
              </a:ext>
            </a:extLst>
          </p:cNvPr>
          <p:cNvSpPr txBox="1"/>
          <p:nvPr/>
        </p:nvSpPr>
        <p:spPr>
          <a:xfrm>
            <a:off x="5357730" y="1971319"/>
            <a:ext cx="848042" cy="461665"/>
          </a:xfrm>
          <a:prstGeom prst="rect">
            <a:avLst/>
          </a:prstGeom>
          <a:noFill/>
        </p:spPr>
        <p:txBody>
          <a:bodyPr wrap="square" rtlCol="0">
            <a:spAutoFit/>
          </a:bodyPr>
          <a:lstStyle/>
          <a:p>
            <a:r>
              <a:rPr lang="it-IT" sz="2400" b="1" dirty="0">
                <a:solidFill>
                  <a:schemeClr val="tx1">
                    <a:lumMod val="75000"/>
                    <a:lumOff val="25000"/>
                  </a:schemeClr>
                </a:solidFill>
              </a:rPr>
              <a:t>77</a:t>
            </a:r>
            <a:r>
              <a:rPr lang="it-IT" sz="1100" b="1" dirty="0">
                <a:solidFill>
                  <a:schemeClr val="tx1">
                    <a:lumMod val="75000"/>
                    <a:lumOff val="25000"/>
                  </a:schemeClr>
                </a:solidFill>
              </a:rPr>
              <a:t>%</a:t>
            </a:r>
            <a:endParaRPr lang="it-IT" sz="1100" i="1" dirty="0">
              <a:solidFill>
                <a:schemeClr val="tx1">
                  <a:lumMod val="75000"/>
                  <a:lumOff val="25000"/>
                </a:schemeClr>
              </a:solidFill>
            </a:endParaRPr>
          </a:p>
        </p:txBody>
      </p:sp>
    </p:spTree>
    <p:extLst>
      <p:ext uri="{BB962C8B-B14F-4D97-AF65-F5344CB8AC3E}">
        <p14:creationId xmlns:p14="http://schemas.microsoft.com/office/powerpoint/2010/main" val="1414167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a:extLst>
              <a:ext uri="{FF2B5EF4-FFF2-40B4-BE49-F238E27FC236}">
                <a16:creationId xmlns:a16="http://schemas.microsoft.com/office/drawing/2014/main" id="{931B2705-4DEF-5E7C-D8BE-F9AF5271FF1D}"/>
              </a:ext>
            </a:extLst>
          </p:cNvPr>
          <p:cNvSpPr txBox="1"/>
          <p:nvPr/>
        </p:nvSpPr>
        <p:spPr>
          <a:xfrm>
            <a:off x="58877" y="4846318"/>
            <a:ext cx="307188" cy="238005"/>
          </a:xfrm>
          <a:prstGeom prst="rect">
            <a:avLst/>
          </a:prstGeom>
        </p:spPr>
        <p:txBody>
          <a:bodyPr vert="horz" wrap="none" lIns="0" tIns="0" rIns="0" bIns="0" rtlCol="0" anchor="b">
            <a:normAutofit/>
          </a:bodyPr>
          <a:lstStyle/>
          <a:p>
            <a:pPr marL="0" marR="0" lvl="0" indent="0" algn="l" defTabSz="924282" rtl="0" eaLnBrk="1" fontAlgn="auto" latinLnBrk="0" hangingPunct="1">
              <a:lnSpc>
                <a:spcPct val="85000"/>
              </a:lnSpc>
              <a:spcBef>
                <a:spcPts val="204"/>
              </a:spcBef>
              <a:spcAft>
                <a:spcPts val="0"/>
              </a:spcAft>
              <a:buClrTx/>
              <a:buSzTx/>
              <a:buFontTx/>
              <a:buNone/>
              <a:tabLst/>
              <a:defRPr/>
            </a:pPr>
            <a:fld id="{01990C03-C3A3-48FE-AF6D-3AE397C89625}" type="slidenum">
              <a:rPr kumimoji="0" lang="en-GB" sz="800" b="0" i="0" u="none" strike="noStrike" kern="1200" cap="none" spc="0" normalizeH="0" baseline="0" noProof="0" smtClean="0">
                <a:ln>
                  <a:noFill/>
                </a:ln>
                <a:solidFill>
                  <a:srgbClr val="888B8D"/>
                </a:solidFill>
                <a:effectLst/>
                <a:uLnTx/>
                <a:uFillTx/>
                <a:latin typeface="Calibri"/>
                <a:ea typeface="+mn-ea"/>
                <a:cs typeface="+mn-cs"/>
              </a:rPr>
              <a:pPr marL="0" marR="0" lvl="0" indent="0" algn="l" defTabSz="924282" rtl="0" eaLnBrk="1" fontAlgn="auto" latinLnBrk="0" hangingPunct="1">
                <a:lnSpc>
                  <a:spcPct val="85000"/>
                </a:lnSpc>
                <a:spcBef>
                  <a:spcPts val="204"/>
                </a:spcBef>
                <a:spcAft>
                  <a:spcPts val="0"/>
                </a:spcAft>
                <a:buClrTx/>
                <a:buSzTx/>
                <a:buFontTx/>
                <a:buNone/>
                <a:tabLst/>
                <a:defRPr/>
              </a:pPr>
              <a:t>6</a:t>
            </a:fld>
            <a:endParaRPr kumimoji="0" lang="en-GB" sz="800" b="0" i="0" u="none" strike="noStrike" kern="1200" cap="none" spc="0" normalizeH="0" baseline="0" noProof="0" dirty="0">
              <a:ln>
                <a:noFill/>
              </a:ln>
              <a:solidFill>
                <a:srgbClr val="888B8D"/>
              </a:solidFill>
              <a:effectLst/>
              <a:uLnTx/>
              <a:uFillTx/>
              <a:latin typeface="Calibri"/>
              <a:ea typeface="+mn-ea"/>
              <a:cs typeface="+mn-cs"/>
            </a:endParaRPr>
          </a:p>
        </p:txBody>
      </p:sp>
      <p:sp>
        <p:nvSpPr>
          <p:cNvPr id="5" name="CasellaDiTesto 4">
            <a:extLst>
              <a:ext uri="{FF2B5EF4-FFF2-40B4-BE49-F238E27FC236}">
                <a16:creationId xmlns:a16="http://schemas.microsoft.com/office/drawing/2014/main" id="{052E4716-E456-F196-7BF0-1F78AF1D5D6A}"/>
              </a:ext>
            </a:extLst>
          </p:cNvPr>
          <p:cNvSpPr txBox="1"/>
          <p:nvPr/>
        </p:nvSpPr>
        <p:spPr>
          <a:xfrm>
            <a:off x="2141302" y="4616203"/>
            <a:ext cx="4523881" cy="219291"/>
          </a:xfrm>
          <a:prstGeom prst="rect">
            <a:avLst/>
          </a:prstGeom>
          <a:noFill/>
        </p:spPr>
        <p:txBody>
          <a:bodyPr wrap="square" rtlCol="0">
            <a:spAutoFit/>
          </a:bodyPr>
          <a:lstStyle/>
          <a:p>
            <a:r>
              <a:rPr lang="it-IT" sz="825" dirty="0">
                <a:solidFill>
                  <a:schemeClr val="bg1">
                    <a:lumMod val="50000"/>
                  </a:schemeClr>
                </a:solidFill>
              </a:rPr>
              <a:t>Se pensa ai prossimi 12 mesi, la situazione economica sua/della sua famiglia …</a:t>
            </a:r>
          </a:p>
        </p:txBody>
      </p:sp>
      <p:sp>
        <p:nvSpPr>
          <p:cNvPr id="29" name="Rettangolo 28">
            <a:extLst>
              <a:ext uri="{FF2B5EF4-FFF2-40B4-BE49-F238E27FC236}">
                <a16:creationId xmlns:a16="http://schemas.microsoft.com/office/drawing/2014/main" id="{6A1D5B17-CCF3-2B13-D4EF-035F59415191}"/>
              </a:ext>
            </a:extLst>
          </p:cNvPr>
          <p:cNvSpPr/>
          <p:nvPr/>
        </p:nvSpPr>
        <p:spPr>
          <a:xfrm>
            <a:off x="2141302" y="4747619"/>
            <a:ext cx="1849441" cy="346249"/>
          </a:xfrm>
          <a:prstGeom prst="rect">
            <a:avLst/>
          </a:prstGeom>
        </p:spPr>
        <p:txBody>
          <a:bodyPr wrap="square">
            <a:spAutoFit/>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it-IT" sz="825" dirty="0">
                <a:solidFill>
                  <a:schemeClr val="bg1">
                    <a:lumMod val="50000"/>
                  </a:schemeClr>
                </a:solidFill>
              </a:rPr>
              <a:t>Base: Totale campione – valori %</a:t>
            </a:r>
          </a:p>
          <a:p>
            <a:pPr marL="0" marR="0" lvl="0" indent="0" algn="l" defTabSz="924282" rtl="0" eaLnBrk="1" fontAlgn="auto" latinLnBrk="0" hangingPunct="1">
              <a:lnSpc>
                <a:spcPct val="100000"/>
              </a:lnSpc>
              <a:spcBef>
                <a:spcPts val="0"/>
              </a:spcBef>
              <a:spcAft>
                <a:spcPts val="0"/>
              </a:spcAft>
              <a:buClrTx/>
              <a:buSzTx/>
              <a:buFontTx/>
              <a:buNone/>
              <a:tabLst/>
              <a:defRPr/>
            </a:pPr>
            <a:r>
              <a:rPr lang="it-IT" sz="825" dirty="0">
                <a:solidFill>
                  <a:schemeClr val="bg1">
                    <a:lumMod val="50000"/>
                  </a:schemeClr>
                </a:solidFill>
              </a:rPr>
              <a:t>Fonte: banca dati Ipsos</a:t>
            </a:r>
          </a:p>
        </p:txBody>
      </p:sp>
      <p:sp>
        <p:nvSpPr>
          <p:cNvPr id="32" name="Text Placeholder 5">
            <a:extLst>
              <a:ext uri="{FF2B5EF4-FFF2-40B4-BE49-F238E27FC236}">
                <a16:creationId xmlns:a16="http://schemas.microsoft.com/office/drawing/2014/main" id="{D2E9F46F-FB3C-1F03-5AC7-3D1F26EBDFFC}"/>
              </a:ext>
            </a:extLst>
          </p:cNvPr>
          <p:cNvSpPr txBox="1">
            <a:spLocks/>
          </p:cNvSpPr>
          <p:nvPr/>
        </p:nvSpPr>
        <p:spPr>
          <a:xfrm>
            <a:off x="105028" y="294187"/>
            <a:ext cx="8944629" cy="454268"/>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lnSpc>
                <a:spcPct val="80000"/>
              </a:lnSpc>
              <a:buNone/>
              <a:defRPr/>
            </a:pPr>
            <a:r>
              <a:rPr lang="it-IT" sz="2400" b="1" dirty="0">
                <a:solidFill>
                  <a:schemeClr val="bg1"/>
                </a:solidFill>
                <a:ea typeface="Calibri" charset="0"/>
                <a:cs typeface="Calibri" charset="0"/>
              </a:rPr>
              <a:t>Tuttavia, l’aspettativa futura sulla propria situazione economica si mostra stabile: per circa 7 italiani su 10 rimarrà invariata nei prossimi 12 mesi</a:t>
            </a:r>
          </a:p>
        </p:txBody>
      </p:sp>
      <p:graphicFrame>
        <p:nvGraphicFramePr>
          <p:cNvPr id="46" name="Grafico 45">
            <a:extLst>
              <a:ext uri="{FF2B5EF4-FFF2-40B4-BE49-F238E27FC236}">
                <a16:creationId xmlns:a16="http://schemas.microsoft.com/office/drawing/2014/main" id="{67016EF4-15A4-CB04-69C6-E0E68DD889A5}"/>
              </a:ext>
            </a:extLst>
          </p:cNvPr>
          <p:cNvGraphicFramePr/>
          <p:nvPr>
            <p:extLst>
              <p:ext uri="{D42A27DB-BD31-4B8C-83A1-F6EECF244321}">
                <p14:modId xmlns:p14="http://schemas.microsoft.com/office/powerpoint/2010/main" val="4034912252"/>
              </p:ext>
            </p:extLst>
          </p:nvPr>
        </p:nvGraphicFramePr>
        <p:xfrm>
          <a:off x="1536500" y="1256187"/>
          <a:ext cx="5868736" cy="3145720"/>
        </p:xfrm>
        <a:graphic>
          <a:graphicData uri="http://schemas.openxmlformats.org/drawingml/2006/chart">
            <c:chart xmlns:c="http://schemas.openxmlformats.org/drawingml/2006/chart" xmlns:r="http://schemas.openxmlformats.org/officeDocument/2006/relationships" r:id="rId3"/>
          </a:graphicData>
        </a:graphic>
      </p:graphicFrame>
      <p:sp>
        <p:nvSpPr>
          <p:cNvPr id="47" name="Espace réservé du texte 8">
            <a:extLst>
              <a:ext uri="{FF2B5EF4-FFF2-40B4-BE49-F238E27FC236}">
                <a16:creationId xmlns:a16="http://schemas.microsoft.com/office/drawing/2014/main" id="{59C523F7-E89D-B349-DA15-5F193187DFF2}"/>
              </a:ext>
            </a:extLst>
          </p:cNvPr>
          <p:cNvSpPr txBox="1">
            <a:spLocks/>
          </p:cNvSpPr>
          <p:nvPr/>
        </p:nvSpPr>
        <p:spPr>
          <a:xfrm>
            <a:off x="1605712" y="1136396"/>
            <a:ext cx="1238259" cy="338554"/>
          </a:xfrm>
          <a:prstGeom prst="rect">
            <a:avLst/>
          </a:prstGeom>
        </p:spPr>
        <p:txBody>
          <a:bodyPr vert="horz" wrap="square" lIns="72000" tIns="45720" rIns="0" bIns="45720" rtlCol="0" anchor="b">
            <a:spAutoFit/>
          </a:bodyPr>
          <a:lstStyle>
            <a:lvl1pPr marL="0" indent="0" algn="l" defTabSz="914400" rtl="0" eaLnBrk="1" latinLnBrk="0" hangingPunct="1">
              <a:lnSpc>
                <a:spcPct val="100000"/>
              </a:lnSpc>
              <a:spcBef>
                <a:spcPts val="0"/>
              </a:spcBef>
              <a:buSzPct val="50000"/>
              <a:buFont typeface="HelveticaNeueLT Std Lt Cn"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00000"/>
              </a:lnSpc>
              <a:spcBef>
                <a:spcPts val="600"/>
              </a:spcBef>
              <a:buSzPct val="80000"/>
              <a:buFontTx/>
              <a:buNone/>
              <a:defRPr sz="1600" kern="1200">
                <a:solidFill>
                  <a:schemeClr val="tx1"/>
                </a:solidFill>
                <a:latin typeface="+mn-lt"/>
                <a:ea typeface="+mn-ea"/>
                <a:cs typeface="+mn-cs"/>
              </a:defRPr>
            </a:lvl2pPr>
            <a:lvl3pPr marL="542925"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Arial" panose="020B0604020202020204" pitchFamily="34" charset="0"/>
              <a:buNone/>
              <a:defRPr sz="1100" kern="1200">
                <a:solidFill>
                  <a:schemeClr val="bg2"/>
                </a:solidFill>
                <a:latin typeface="+mn-lt"/>
                <a:ea typeface="+mn-ea"/>
                <a:cs typeface="+mn-cs"/>
              </a:defRPr>
            </a:lvl4pPr>
            <a:lvl5pPr marL="1033463" indent="0" algn="l" defTabSz="914400" rtl="0" eaLnBrk="1" latinLnBrk="0" hangingPunct="1">
              <a:lnSpc>
                <a:spcPct val="90000"/>
              </a:lnSpc>
              <a:spcBef>
                <a:spcPts val="500"/>
              </a:spcBef>
              <a:buFont typeface="HelveticaNeueLT Std Lt Cn" panose="020B0406020202030204" pitchFamily="34" charset="0"/>
              <a:buNone/>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50000"/>
              <a:buFont typeface="HelveticaNeueLT Std Lt Cn" panose="020B0406020202030204" pitchFamily="34" charset="0"/>
              <a:buNone/>
              <a:tabLst/>
              <a:defRPr/>
            </a:pPr>
            <a:r>
              <a:rPr lang="it-IT" sz="1600" b="1" i="0" dirty="0">
                <a:solidFill>
                  <a:schemeClr val="tx1">
                    <a:lumMod val="75000"/>
                    <a:lumOff val="25000"/>
                  </a:schemeClr>
                </a:solidFill>
                <a:latin typeface="Arial"/>
              </a:rPr>
              <a:t>Mar ’23</a:t>
            </a:r>
            <a:endParaRPr kumimoji="0" lang="it-IT" sz="1600" b="0" i="0" u="none" strike="noStrike" kern="1200" cap="none" spc="0" normalizeH="0" baseline="0" noProof="0" dirty="0">
              <a:ln>
                <a:noFill/>
              </a:ln>
              <a:solidFill>
                <a:schemeClr val="tx1">
                  <a:lumMod val="75000"/>
                  <a:lumOff val="25000"/>
                </a:schemeClr>
              </a:solidFill>
              <a:effectLst/>
              <a:uLnTx/>
              <a:uFillTx/>
              <a:latin typeface="Arial"/>
              <a:ea typeface="+mn-ea"/>
              <a:cs typeface="+mn-cs"/>
            </a:endParaRPr>
          </a:p>
        </p:txBody>
      </p:sp>
      <p:sp>
        <p:nvSpPr>
          <p:cNvPr id="48" name="Espace réservé du texte 8">
            <a:extLst>
              <a:ext uri="{FF2B5EF4-FFF2-40B4-BE49-F238E27FC236}">
                <a16:creationId xmlns:a16="http://schemas.microsoft.com/office/drawing/2014/main" id="{1379A525-B6EB-4A38-BB04-4EFB7A6E8CF7}"/>
              </a:ext>
            </a:extLst>
          </p:cNvPr>
          <p:cNvSpPr txBox="1">
            <a:spLocks/>
          </p:cNvSpPr>
          <p:nvPr/>
        </p:nvSpPr>
        <p:spPr>
          <a:xfrm>
            <a:off x="5887648" y="1136396"/>
            <a:ext cx="1523587" cy="338554"/>
          </a:xfrm>
          <a:prstGeom prst="rect">
            <a:avLst/>
          </a:prstGeom>
        </p:spPr>
        <p:txBody>
          <a:bodyPr vert="horz" wrap="square" lIns="72000" tIns="45720" rIns="0" bIns="45720" rtlCol="0" anchor="b">
            <a:spAutoFit/>
          </a:bodyPr>
          <a:lstStyle>
            <a:lvl1pPr marL="0" indent="0" algn="l" defTabSz="914400" rtl="0" eaLnBrk="1" latinLnBrk="0" hangingPunct="1">
              <a:lnSpc>
                <a:spcPct val="100000"/>
              </a:lnSpc>
              <a:spcBef>
                <a:spcPts val="0"/>
              </a:spcBef>
              <a:buSzPct val="50000"/>
              <a:buFont typeface="HelveticaNeueLT Std Lt Cn"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00000"/>
              </a:lnSpc>
              <a:spcBef>
                <a:spcPts val="600"/>
              </a:spcBef>
              <a:buSzPct val="80000"/>
              <a:buFontTx/>
              <a:buNone/>
              <a:defRPr sz="1600" kern="1200">
                <a:solidFill>
                  <a:schemeClr val="tx1"/>
                </a:solidFill>
                <a:latin typeface="+mn-lt"/>
                <a:ea typeface="+mn-ea"/>
                <a:cs typeface="+mn-cs"/>
              </a:defRPr>
            </a:lvl2pPr>
            <a:lvl3pPr marL="542925"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Arial" panose="020B0604020202020204" pitchFamily="34" charset="0"/>
              <a:buNone/>
              <a:defRPr sz="1100" kern="1200">
                <a:solidFill>
                  <a:schemeClr val="bg2"/>
                </a:solidFill>
                <a:latin typeface="+mn-lt"/>
                <a:ea typeface="+mn-ea"/>
                <a:cs typeface="+mn-cs"/>
              </a:defRPr>
            </a:lvl4pPr>
            <a:lvl5pPr marL="1033463" indent="0" algn="l" defTabSz="914400" rtl="0" eaLnBrk="1" latinLnBrk="0" hangingPunct="1">
              <a:lnSpc>
                <a:spcPct val="90000"/>
              </a:lnSpc>
              <a:spcBef>
                <a:spcPts val="500"/>
              </a:spcBef>
              <a:buFont typeface="HelveticaNeueLT Std Lt Cn" panose="020B0406020202030204" pitchFamily="34" charset="0"/>
              <a:buNone/>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50000"/>
              <a:buFont typeface="HelveticaNeueLT Std Lt Cn" panose="020B0406020202030204" pitchFamily="34" charset="0"/>
              <a:buNone/>
              <a:tabLst/>
              <a:defRPr/>
            </a:pPr>
            <a:r>
              <a:rPr lang="it-IT" sz="1600" b="1" i="0" dirty="0">
                <a:solidFill>
                  <a:schemeClr val="tx1">
                    <a:lumMod val="75000"/>
                    <a:lumOff val="25000"/>
                  </a:schemeClr>
                </a:solidFill>
                <a:latin typeface="Arial"/>
              </a:rPr>
              <a:t>Nov’23</a:t>
            </a:r>
          </a:p>
        </p:txBody>
      </p:sp>
      <p:sp>
        <p:nvSpPr>
          <p:cNvPr id="49" name="Espace réservé du texte 8">
            <a:extLst>
              <a:ext uri="{FF2B5EF4-FFF2-40B4-BE49-F238E27FC236}">
                <a16:creationId xmlns:a16="http://schemas.microsoft.com/office/drawing/2014/main" id="{E0D82717-611F-BDE0-DA41-3A81DEAD5104}"/>
              </a:ext>
            </a:extLst>
          </p:cNvPr>
          <p:cNvSpPr txBox="1">
            <a:spLocks/>
          </p:cNvSpPr>
          <p:nvPr/>
        </p:nvSpPr>
        <p:spPr>
          <a:xfrm>
            <a:off x="3148240" y="1136396"/>
            <a:ext cx="1238259" cy="338554"/>
          </a:xfrm>
          <a:prstGeom prst="rect">
            <a:avLst/>
          </a:prstGeom>
        </p:spPr>
        <p:txBody>
          <a:bodyPr vert="horz" wrap="square" lIns="72000" tIns="45720" rIns="0" bIns="45720" rtlCol="0" anchor="b">
            <a:spAutoFit/>
          </a:bodyPr>
          <a:lstStyle>
            <a:lvl1pPr marL="0" indent="0" algn="l" defTabSz="914400" rtl="0" eaLnBrk="1" latinLnBrk="0" hangingPunct="1">
              <a:lnSpc>
                <a:spcPct val="100000"/>
              </a:lnSpc>
              <a:spcBef>
                <a:spcPts val="0"/>
              </a:spcBef>
              <a:buSzPct val="50000"/>
              <a:buFont typeface="HelveticaNeueLT Std Lt Cn"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00000"/>
              </a:lnSpc>
              <a:spcBef>
                <a:spcPts val="600"/>
              </a:spcBef>
              <a:buSzPct val="80000"/>
              <a:buFontTx/>
              <a:buNone/>
              <a:defRPr sz="1600" kern="1200">
                <a:solidFill>
                  <a:schemeClr val="tx1"/>
                </a:solidFill>
                <a:latin typeface="+mn-lt"/>
                <a:ea typeface="+mn-ea"/>
                <a:cs typeface="+mn-cs"/>
              </a:defRPr>
            </a:lvl2pPr>
            <a:lvl3pPr marL="542925"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Arial" panose="020B0604020202020204" pitchFamily="34" charset="0"/>
              <a:buNone/>
              <a:defRPr sz="1100" kern="1200">
                <a:solidFill>
                  <a:schemeClr val="bg2"/>
                </a:solidFill>
                <a:latin typeface="+mn-lt"/>
                <a:ea typeface="+mn-ea"/>
                <a:cs typeface="+mn-cs"/>
              </a:defRPr>
            </a:lvl4pPr>
            <a:lvl5pPr marL="1033463" indent="0" algn="l" defTabSz="914400" rtl="0" eaLnBrk="1" latinLnBrk="0" hangingPunct="1">
              <a:lnSpc>
                <a:spcPct val="90000"/>
              </a:lnSpc>
              <a:spcBef>
                <a:spcPts val="500"/>
              </a:spcBef>
              <a:buFont typeface="HelveticaNeueLT Std Lt Cn" panose="020B0406020202030204" pitchFamily="34" charset="0"/>
              <a:buNone/>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50000"/>
              <a:buFont typeface="HelveticaNeueLT Std Lt Cn" panose="020B0406020202030204" pitchFamily="34" charset="0"/>
              <a:buNone/>
              <a:tabLst/>
              <a:defRPr/>
            </a:pPr>
            <a:r>
              <a:rPr lang="it-IT" sz="1600" b="1" i="0" dirty="0" err="1">
                <a:solidFill>
                  <a:schemeClr val="tx1">
                    <a:lumMod val="75000"/>
                    <a:lumOff val="25000"/>
                  </a:schemeClr>
                </a:solidFill>
                <a:latin typeface="Arial"/>
              </a:rPr>
              <a:t>Mag</a:t>
            </a:r>
            <a:r>
              <a:rPr lang="it-IT" sz="1600" b="1" i="0" dirty="0">
                <a:solidFill>
                  <a:schemeClr val="tx1">
                    <a:lumMod val="75000"/>
                    <a:lumOff val="25000"/>
                  </a:schemeClr>
                </a:solidFill>
                <a:latin typeface="Arial"/>
              </a:rPr>
              <a:t> ‘23</a:t>
            </a:r>
            <a:endParaRPr kumimoji="0" lang="it-IT" sz="1600" b="0" i="0" u="none" strike="noStrike" kern="1200" cap="none" spc="0" normalizeH="0" baseline="0" noProof="0" dirty="0">
              <a:ln>
                <a:noFill/>
              </a:ln>
              <a:solidFill>
                <a:schemeClr val="tx1">
                  <a:lumMod val="75000"/>
                  <a:lumOff val="25000"/>
                </a:schemeClr>
              </a:solidFill>
              <a:effectLst/>
              <a:uLnTx/>
              <a:uFillTx/>
              <a:latin typeface="Arial"/>
              <a:ea typeface="+mn-ea"/>
              <a:cs typeface="+mn-cs"/>
            </a:endParaRPr>
          </a:p>
        </p:txBody>
      </p:sp>
      <p:sp>
        <p:nvSpPr>
          <p:cNvPr id="50" name="Espace réservé du texte 8">
            <a:extLst>
              <a:ext uri="{FF2B5EF4-FFF2-40B4-BE49-F238E27FC236}">
                <a16:creationId xmlns:a16="http://schemas.microsoft.com/office/drawing/2014/main" id="{3100569A-038D-FA12-A27D-A5614D648046}"/>
              </a:ext>
            </a:extLst>
          </p:cNvPr>
          <p:cNvSpPr txBox="1">
            <a:spLocks/>
          </p:cNvSpPr>
          <p:nvPr/>
        </p:nvSpPr>
        <p:spPr>
          <a:xfrm>
            <a:off x="4611258" y="1136396"/>
            <a:ext cx="1238259" cy="338554"/>
          </a:xfrm>
          <a:prstGeom prst="rect">
            <a:avLst/>
          </a:prstGeom>
        </p:spPr>
        <p:txBody>
          <a:bodyPr vert="horz" wrap="square" lIns="72000" tIns="45720" rIns="0" bIns="45720" rtlCol="0" anchor="b">
            <a:spAutoFit/>
          </a:bodyPr>
          <a:lstStyle>
            <a:lvl1pPr marL="0" indent="0" algn="l" defTabSz="914400" rtl="0" eaLnBrk="1" latinLnBrk="0" hangingPunct="1">
              <a:lnSpc>
                <a:spcPct val="100000"/>
              </a:lnSpc>
              <a:spcBef>
                <a:spcPts val="0"/>
              </a:spcBef>
              <a:buSzPct val="50000"/>
              <a:buFont typeface="HelveticaNeueLT Std Lt Cn"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00000"/>
              </a:lnSpc>
              <a:spcBef>
                <a:spcPts val="600"/>
              </a:spcBef>
              <a:buSzPct val="80000"/>
              <a:buFontTx/>
              <a:buNone/>
              <a:defRPr sz="1600" kern="1200">
                <a:solidFill>
                  <a:schemeClr val="tx1"/>
                </a:solidFill>
                <a:latin typeface="+mn-lt"/>
                <a:ea typeface="+mn-ea"/>
                <a:cs typeface="+mn-cs"/>
              </a:defRPr>
            </a:lvl2pPr>
            <a:lvl3pPr marL="542925"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Arial" panose="020B0604020202020204" pitchFamily="34" charset="0"/>
              <a:buNone/>
              <a:defRPr sz="1100" kern="1200">
                <a:solidFill>
                  <a:schemeClr val="bg2"/>
                </a:solidFill>
                <a:latin typeface="+mn-lt"/>
                <a:ea typeface="+mn-ea"/>
                <a:cs typeface="+mn-cs"/>
              </a:defRPr>
            </a:lvl4pPr>
            <a:lvl5pPr marL="1033463" indent="0" algn="l" defTabSz="914400" rtl="0" eaLnBrk="1" latinLnBrk="0" hangingPunct="1">
              <a:lnSpc>
                <a:spcPct val="90000"/>
              </a:lnSpc>
              <a:spcBef>
                <a:spcPts val="500"/>
              </a:spcBef>
              <a:buFont typeface="HelveticaNeueLT Std Lt Cn" panose="020B0406020202030204" pitchFamily="34" charset="0"/>
              <a:buNone/>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50000"/>
              <a:buFont typeface="HelveticaNeueLT Std Lt Cn" panose="020B0406020202030204" pitchFamily="34" charset="0"/>
              <a:buNone/>
              <a:tabLst/>
              <a:defRPr/>
            </a:pPr>
            <a:r>
              <a:rPr lang="it-IT" sz="1600" b="1" i="0" dirty="0" err="1">
                <a:solidFill>
                  <a:schemeClr val="tx1">
                    <a:lumMod val="75000"/>
                    <a:lumOff val="25000"/>
                  </a:schemeClr>
                </a:solidFill>
                <a:latin typeface="Arial"/>
              </a:rPr>
              <a:t>Sett</a:t>
            </a:r>
            <a:r>
              <a:rPr lang="it-IT" sz="1600" b="1" i="0" dirty="0">
                <a:solidFill>
                  <a:schemeClr val="tx1">
                    <a:lumMod val="75000"/>
                    <a:lumOff val="25000"/>
                  </a:schemeClr>
                </a:solidFill>
                <a:latin typeface="Arial"/>
              </a:rPr>
              <a:t> ’23</a:t>
            </a:r>
            <a:endParaRPr kumimoji="0" lang="it-IT" sz="1600" b="0" i="0" u="none" strike="noStrike" kern="1200" cap="none" spc="0" normalizeH="0" baseline="0" noProof="0" dirty="0">
              <a:ln>
                <a:noFill/>
              </a:ln>
              <a:solidFill>
                <a:schemeClr val="tx1">
                  <a:lumMod val="75000"/>
                  <a:lumOff val="25000"/>
                </a:schemeClr>
              </a:solidFill>
              <a:effectLst/>
              <a:uLnTx/>
              <a:uFillTx/>
              <a:latin typeface="Arial"/>
              <a:ea typeface="+mn-ea"/>
              <a:cs typeface="+mn-cs"/>
            </a:endParaRPr>
          </a:p>
        </p:txBody>
      </p:sp>
    </p:spTree>
    <p:extLst>
      <p:ext uri="{BB962C8B-B14F-4D97-AF65-F5344CB8AC3E}">
        <p14:creationId xmlns:p14="http://schemas.microsoft.com/office/powerpoint/2010/main" val="2936510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Grafico 23">
            <a:extLst>
              <a:ext uri="{FF2B5EF4-FFF2-40B4-BE49-F238E27FC236}">
                <a16:creationId xmlns:a16="http://schemas.microsoft.com/office/drawing/2014/main" id="{61D848CE-5388-8C53-1203-005C38AA2B8C}"/>
              </a:ext>
            </a:extLst>
          </p:cNvPr>
          <p:cNvGraphicFramePr/>
          <p:nvPr>
            <p:extLst>
              <p:ext uri="{D42A27DB-BD31-4B8C-83A1-F6EECF244321}">
                <p14:modId xmlns:p14="http://schemas.microsoft.com/office/powerpoint/2010/main" val="1177471548"/>
              </p:ext>
            </p:extLst>
          </p:nvPr>
        </p:nvGraphicFramePr>
        <p:xfrm>
          <a:off x="601132" y="1053296"/>
          <a:ext cx="6904990" cy="39258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Tabella 26">
            <a:extLst>
              <a:ext uri="{FF2B5EF4-FFF2-40B4-BE49-F238E27FC236}">
                <a16:creationId xmlns:a16="http://schemas.microsoft.com/office/drawing/2014/main" id="{0B1358B4-BC97-DDF6-9331-2CBFAE09DEC1}"/>
              </a:ext>
            </a:extLst>
          </p:cNvPr>
          <p:cNvGraphicFramePr>
            <a:graphicFrameLocks noGrp="1"/>
          </p:cNvGraphicFramePr>
          <p:nvPr>
            <p:extLst>
              <p:ext uri="{D42A27DB-BD31-4B8C-83A1-F6EECF244321}">
                <p14:modId xmlns:p14="http://schemas.microsoft.com/office/powerpoint/2010/main" val="275165319"/>
              </p:ext>
            </p:extLst>
          </p:nvPr>
        </p:nvGraphicFramePr>
        <p:xfrm>
          <a:off x="23838" y="1403032"/>
          <a:ext cx="5440314" cy="3269816"/>
        </p:xfrm>
        <a:graphic>
          <a:graphicData uri="http://schemas.openxmlformats.org/drawingml/2006/table">
            <a:tbl>
              <a:tblPr>
                <a:tableStyleId>{5C22544A-7EE6-4342-B048-85BDC9FD1C3A}</a:tableStyleId>
              </a:tblPr>
              <a:tblGrid>
                <a:gridCol w="3549309">
                  <a:extLst>
                    <a:ext uri="{9D8B030D-6E8A-4147-A177-3AD203B41FA5}">
                      <a16:colId xmlns:a16="http://schemas.microsoft.com/office/drawing/2014/main" val="3289444109"/>
                    </a:ext>
                  </a:extLst>
                </a:gridCol>
                <a:gridCol w="1891005">
                  <a:extLst>
                    <a:ext uri="{9D8B030D-6E8A-4147-A177-3AD203B41FA5}">
                      <a16:colId xmlns:a16="http://schemas.microsoft.com/office/drawing/2014/main" val="2459570674"/>
                    </a:ext>
                  </a:extLst>
                </a:gridCol>
              </a:tblGrid>
              <a:tr h="408727">
                <a:tc>
                  <a:txBody>
                    <a:bodyPr/>
                    <a:lstStyle/>
                    <a:p>
                      <a:pPr marL="0" algn="r" defTabSz="914400" rtl="0" eaLnBrk="1" fontAlgn="b" latinLnBrk="0" hangingPunct="1"/>
                      <a:r>
                        <a:rPr lang="it-IT" sz="1000" b="1" i="0" u="none" strike="noStrike" kern="1200" dirty="0">
                          <a:solidFill>
                            <a:srgbClr val="000000"/>
                          </a:solidFill>
                          <a:effectLst/>
                          <a:latin typeface="Arial" panose="020B0604020202020204" pitchFamily="34" charset="0"/>
                          <a:ea typeface="+mn-ea"/>
                          <a:cs typeface="Arial" panose="020B0604020202020204" pitchFamily="34" charset="0"/>
                        </a:rPr>
                        <a:t> Incremento dei costi dell'energia</a:t>
                      </a:r>
                    </a:p>
                  </a:txBody>
                  <a:tcPr marL="3063" marR="3063" marT="30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lnSpc>
                          <a:spcPts val="1300"/>
                        </a:lnSpc>
                      </a:pP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180000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40215161"/>
                  </a:ext>
                </a:extLst>
              </a:tr>
              <a:tr h="408727">
                <a:tc>
                  <a:txBody>
                    <a:bodyPr/>
                    <a:lstStyle/>
                    <a:p>
                      <a:pPr marL="0" algn="r" defTabSz="914400" rtl="0" eaLnBrk="1" fontAlgn="b" latinLnBrk="0" hangingPunct="1"/>
                      <a:r>
                        <a:rPr lang="it-IT" sz="1000" b="0" i="0" u="none" strike="noStrike" kern="1200" dirty="0">
                          <a:solidFill>
                            <a:schemeClr val="tx1"/>
                          </a:solidFill>
                          <a:effectLst/>
                          <a:latin typeface="Arial" panose="020B0604020202020204" pitchFamily="34" charset="0"/>
                          <a:ea typeface="+mn-ea"/>
                          <a:cs typeface="Arial" panose="020B0604020202020204" pitchFamily="34" charset="0"/>
                        </a:rPr>
                        <a:t> Le aziende che hanno deciso di aumentare i loro prezzi e continuano a farlo</a:t>
                      </a:r>
                    </a:p>
                  </a:txBody>
                  <a:tcPr marL="3063" marR="3063" marT="30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lnSpc>
                          <a:spcPts val="1300"/>
                        </a:lnSpc>
                      </a:pP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180000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170645"/>
                  </a:ext>
                </a:extLst>
              </a:tr>
              <a:tr h="408727">
                <a:tc>
                  <a:txBody>
                    <a:bodyPr/>
                    <a:lstStyle/>
                    <a:p>
                      <a:pPr marL="0" algn="r" defTabSz="914400" rtl="0" eaLnBrk="1" fontAlgn="b" latinLnBrk="0" hangingPunct="1"/>
                      <a:r>
                        <a:rPr lang="it-IT" sz="1000" b="0" i="0" u="none" strike="noStrike" kern="1200" dirty="0">
                          <a:solidFill>
                            <a:srgbClr val="000000"/>
                          </a:solidFill>
                          <a:effectLst/>
                          <a:latin typeface="Arial" panose="020B0604020202020204" pitchFamily="34" charset="0"/>
                          <a:ea typeface="+mn-ea"/>
                          <a:cs typeface="Arial" panose="020B0604020202020204" pitchFamily="34" charset="0"/>
                        </a:rPr>
                        <a:t> L'incremento dei prezzi da parte dei fornitori di materie prime</a:t>
                      </a:r>
                    </a:p>
                  </a:txBody>
                  <a:tcPr marL="3063" marR="3063" marT="30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lnSpc>
                          <a:spcPts val="1300"/>
                        </a:lnSpc>
                      </a:pP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180000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6466183"/>
                  </a:ext>
                </a:extLst>
              </a:tr>
              <a:tr h="408727">
                <a:tc>
                  <a:txBody>
                    <a:bodyPr/>
                    <a:lstStyle/>
                    <a:p>
                      <a:pPr marL="0" algn="r" defTabSz="914400" rtl="0" eaLnBrk="1" fontAlgn="b" latinLnBrk="0" hangingPunct="1"/>
                      <a:r>
                        <a:rPr lang="it-IT" sz="1000" b="0" i="0" u="none" strike="noStrike" kern="1200" dirty="0">
                          <a:solidFill>
                            <a:srgbClr val="000000"/>
                          </a:solidFill>
                          <a:effectLst/>
                          <a:latin typeface="Arial" panose="020B0604020202020204" pitchFamily="34" charset="0"/>
                          <a:ea typeface="+mn-ea"/>
                          <a:cs typeface="Arial" panose="020B0604020202020204" pitchFamily="34" charset="0"/>
                        </a:rPr>
                        <a:t> Sono dinamiche inflazionistiche che riguardano tutta l'Europa</a:t>
                      </a:r>
                    </a:p>
                  </a:txBody>
                  <a:tcPr marL="3063" marR="3063" marT="30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lnSpc>
                          <a:spcPts val="1300"/>
                        </a:lnSpc>
                      </a:pP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180000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5888889"/>
                  </a:ext>
                </a:extLst>
              </a:tr>
              <a:tr h="408727">
                <a:tc>
                  <a:txBody>
                    <a:bodyPr/>
                    <a:lstStyle/>
                    <a:p>
                      <a:pPr marL="0" algn="r" defTabSz="914400" rtl="0" eaLnBrk="1" fontAlgn="b" latinLnBrk="0" hangingPunct="1"/>
                      <a:r>
                        <a:rPr lang="it-IT" sz="1000" b="0" i="0" u="none" strike="noStrike" kern="1200" dirty="0">
                          <a:solidFill>
                            <a:srgbClr val="000000"/>
                          </a:solidFill>
                          <a:effectLst/>
                          <a:latin typeface="Arial" panose="020B0604020202020204" pitchFamily="34" charset="0"/>
                          <a:ea typeface="+mn-ea"/>
                          <a:cs typeface="Arial" panose="020B0604020202020204" pitchFamily="34" charset="0"/>
                        </a:rPr>
                        <a:t> Il perdurare del conflitto russo / ucraino</a:t>
                      </a:r>
                    </a:p>
                  </a:txBody>
                  <a:tcPr marL="3063" marR="3063" marT="30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lnSpc>
                          <a:spcPts val="1300"/>
                        </a:lnSpc>
                      </a:pP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136800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17727829"/>
                  </a:ext>
                </a:extLst>
              </a:tr>
              <a:tr h="408727">
                <a:tc>
                  <a:txBody>
                    <a:bodyPr/>
                    <a:lstStyle/>
                    <a:p>
                      <a:pPr marL="0" algn="r" defTabSz="914400" rtl="0" eaLnBrk="1" fontAlgn="b" latinLnBrk="0" hangingPunct="1"/>
                      <a:r>
                        <a:rPr lang="it-IT" sz="1000" b="0" i="0" u="none" strike="noStrike" kern="1200" dirty="0">
                          <a:solidFill>
                            <a:srgbClr val="000000"/>
                          </a:solidFill>
                          <a:effectLst/>
                          <a:latin typeface="Arial" panose="020B0604020202020204" pitchFamily="34" charset="0"/>
                          <a:ea typeface="+mn-ea"/>
                          <a:cs typeface="Arial" panose="020B0604020202020204" pitchFamily="34" charset="0"/>
                        </a:rPr>
                        <a:t> Le relazioni internazionali tra il governo italiano e i paesi fornitori di materie prime</a:t>
                      </a:r>
                    </a:p>
                  </a:txBody>
                  <a:tcPr marL="3063" marR="3063" marT="30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lnSpc>
                          <a:spcPts val="1300"/>
                        </a:lnSpc>
                      </a:pP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111600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6147575"/>
                  </a:ext>
                </a:extLst>
              </a:tr>
              <a:tr h="408727">
                <a:tc>
                  <a:txBody>
                    <a:bodyPr/>
                    <a:lstStyle/>
                    <a:p>
                      <a:pPr marL="0" algn="r" defTabSz="914400" rtl="0" eaLnBrk="1" fontAlgn="b" latinLnBrk="0" hangingPunct="1"/>
                      <a:r>
                        <a:rPr lang="it-IT" sz="1000" b="0" i="0" u="none" strike="noStrike" kern="1200" dirty="0">
                          <a:solidFill>
                            <a:srgbClr val="000000"/>
                          </a:solidFill>
                          <a:effectLst/>
                          <a:latin typeface="Arial" panose="020B0604020202020204" pitchFamily="34" charset="0"/>
                          <a:ea typeface="+mn-ea"/>
                          <a:cs typeface="Arial" panose="020B0604020202020204" pitchFamily="34" charset="0"/>
                        </a:rPr>
                        <a:t> Incremento costi di trasporto</a:t>
                      </a:r>
                    </a:p>
                  </a:txBody>
                  <a:tcPr marL="3063" marR="3063" marT="30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lnSpc>
                          <a:spcPts val="1300"/>
                        </a:lnSpc>
                      </a:pP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100800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9057274"/>
                  </a:ext>
                </a:extLst>
              </a:tr>
              <a:tr h="408727">
                <a:tc>
                  <a:txBody>
                    <a:bodyPr/>
                    <a:lstStyle/>
                    <a:p>
                      <a:pPr marL="0" algn="r" defTabSz="914400" rtl="0" eaLnBrk="1" fontAlgn="b" latinLnBrk="0" hangingPunct="1"/>
                      <a:r>
                        <a:rPr lang="it-IT" sz="1000" b="0" i="0" u="none" strike="noStrike" kern="1200" dirty="0">
                          <a:solidFill>
                            <a:srgbClr val="000000"/>
                          </a:solidFill>
                          <a:effectLst/>
                          <a:latin typeface="Arial" panose="020B0604020202020204" pitchFamily="34" charset="0"/>
                          <a:ea typeface="+mn-ea"/>
                          <a:cs typeface="Arial" panose="020B0604020202020204" pitchFamily="34" charset="0"/>
                        </a:rPr>
                        <a:t> La minore disponibilità delle materie prime</a:t>
                      </a:r>
                    </a:p>
                  </a:txBody>
                  <a:tcPr marL="3063" marR="3063" marT="3063"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lnSpc>
                          <a:spcPts val="1300"/>
                        </a:lnSpc>
                      </a:pPr>
                      <a:endParaRPr lang="it-IT" sz="1050" b="0" i="0" u="none" strike="noStrike" dirty="0">
                        <a:solidFill>
                          <a:srgbClr val="000000"/>
                        </a:solidFill>
                        <a:effectLst/>
                        <a:latin typeface="Arial" panose="020B0604020202020204" pitchFamily="34" charset="0"/>
                        <a:cs typeface="Arial" panose="020B0604020202020204" pitchFamily="34" charset="0"/>
                      </a:endParaRPr>
                    </a:p>
                  </a:txBody>
                  <a:tcPr marL="72000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41875987"/>
                  </a:ext>
                </a:extLst>
              </a:tr>
            </a:tbl>
          </a:graphicData>
        </a:graphic>
      </p:graphicFrame>
      <p:sp>
        <p:nvSpPr>
          <p:cNvPr id="7" name="TextBox 12">
            <a:extLst>
              <a:ext uri="{FF2B5EF4-FFF2-40B4-BE49-F238E27FC236}">
                <a16:creationId xmlns:a16="http://schemas.microsoft.com/office/drawing/2014/main" id="{931B2705-4DEF-5E7C-D8BE-F9AF5271FF1D}"/>
              </a:ext>
            </a:extLst>
          </p:cNvPr>
          <p:cNvSpPr txBox="1"/>
          <p:nvPr/>
        </p:nvSpPr>
        <p:spPr>
          <a:xfrm>
            <a:off x="58877" y="4846318"/>
            <a:ext cx="307188" cy="238005"/>
          </a:xfrm>
          <a:prstGeom prst="rect">
            <a:avLst/>
          </a:prstGeom>
        </p:spPr>
        <p:txBody>
          <a:bodyPr vert="horz" wrap="none" lIns="0" tIns="0" rIns="0" bIns="0" rtlCol="0" anchor="b">
            <a:normAutofit/>
          </a:bodyPr>
          <a:lstStyle/>
          <a:p>
            <a:pPr marL="0" marR="0" lvl="0" indent="0" algn="l" defTabSz="924282" rtl="0" eaLnBrk="1" fontAlgn="auto" latinLnBrk="0" hangingPunct="1">
              <a:lnSpc>
                <a:spcPct val="85000"/>
              </a:lnSpc>
              <a:spcBef>
                <a:spcPts val="204"/>
              </a:spcBef>
              <a:spcAft>
                <a:spcPts val="0"/>
              </a:spcAft>
              <a:buClrTx/>
              <a:buSzTx/>
              <a:buFontTx/>
              <a:buNone/>
              <a:tabLst/>
              <a:defRPr/>
            </a:pPr>
            <a:fld id="{01990C03-C3A3-48FE-AF6D-3AE397C89625}" type="slidenum">
              <a:rPr kumimoji="0" lang="en-GB" sz="800" b="0" i="0" u="none" strike="noStrike" kern="1200" cap="none" spc="0" normalizeH="0" baseline="0" noProof="0" smtClean="0">
                <a:ln>
                  <a:noFill/>
                </a:ln>
                <a:solidFill>
                  <a:srgbClr val="888B8D"/>
                </a:solidFill>
                <a:effectLst/>
                <a:uLnTx/>
                <a:uFillTx/>
                <a:latin typeface="Calibri"/>
                <a:ea typeface="+mn-ea"/>
                <a:cs typeface="+mn-cs"/>
              </a:rPr>
              <a:pPr marL="0" marR="0" lvl="0" indent="0" algn="l" defTabSz="924282" rtl="0" eaLnBrk="1" fontAlgn="auto" latinLnBrk="0" hangingPunct="1">
                <a:lnSpc>
                  <a:spcPct val="85000"/>
                </a:lnSpc>
                <a:spcBef>
                  <a:spcPts val="204"/>
                </a:spcBef>
                <a:spcAft>
                  <a:spcPts val="0"/>
                </a:spcAft>
                <a:buClrTx/>
                <a:buSzTx/>
                <a:buFontTx/>
                <a:buNone/>
                <a:tabLst/>
                <a:defRPr/>
              </a:pPr>
              <a:t>7</a:t>
            </a:fld>
            <a:endParaRPr kumimoji="0" lang="en-GB" sz="800" b="0" i="0" u="none" strike="noStrike" kern="1200" cap="none" spc="0" normalizeH="0" baseline="0" noProof="0" dirty="0">
              <a:ln>
                <a:noFill/>
              </a:ln>
              <a:solidFill>
                <a:srgbClr val="888B8D"/>
              </a:solidFill>
              <a:effectLst/>
              <a:uLnTx/>
              <a:uFillTx/>
              <a:latin typeface="Calibri"/>
              <a:ea typeface="+mn-ea"/>
              <a:cs typeface="+mn-cs"/>
            </a:endParaRPr>
          </a:p>
        </p:txBody>
      </p:sp>
      <p:sp>
        <p:nvSpPr>
          <p:cNvPr id="32" name="Text Placeholder 5">
            <a:extLst>
              <a:ext uri="{FF2B5EF4-FFF2-40B4-BE49-F238E27FC236}">
                <a16:creationId xmlns:a16="http://schemas.microsoft.com/office/drawing/2014/main" id="{D2E9F46F-FB3C-1F03-5AC7-3D1F26EBDFFC}"/>
              </a:ext>
            </a:extLst>
          </p:cNvPr>
          <p:cNvSpPr txBox="1">
            <a:spLocks/>
          </p:cNvSpPr>
          <p:nvPr/>
        </p:nvSpPr>
        <p:spPr>
          <a:xfrm>
            <a:off x="105028" y="274265"/>
            <a:ext cx="9038972" cy="454268"/>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lnSpc>
                <a:spcPct val="80000"/>
              </a:lnSpc>
              <a:buNone/>
              <a:defRPr/>
            </a:pPr>
            <a:r>
              <a:rPr lang="it-IT" sz="2400" b="1" dirty="0">
                <a:solidFill>
                  <a:schemeClr val="bg1"/>
                </a:solidFill>
                <a:ea typeface="Calibri" charset="0"/>
                <a:cs typeface="Calibri" charset="0"/>
              </a:rPr>
              <a:t>I cittadini segnalano in modo deciso come gli aumenti dei prezzi siano legati all’incremento dei costi dell’energia e alle decisioni delle imprese </a:t>
            </a:r>
          </a:p>
        </p:txBody>
      </p:sp>
      <p:sp>
        <p:nvSpPr>
          <p:cNvPr id="4" name="CasellaDiTesto 3">
            <a:extLst>
              <a:ext uri="{FF2B5EF4-FFF2-40B4-BE49-F238E27FC236}">
                <a16:creationId xmlns:a16="http://schemas.microsoft.com/office/drawing/2014/main" id="{30F80944-B65D-C4B3-7852-2CA6F8FBC1F1}"/>
              </a:ext>
            </a:extLst>
          </p:cNvPr>
          <p:cNvSpPr txBox="1"/>
          <p:nvPr/>
        </p:nvSpPr>
        <p:spPr>
          <a:xfrm>
            <a:off x="2071859" y="4663031"/>
            <a:ext cx="6076097" cy="219291"/>
          </a:xfrm>
          <a:prstGeom prst="rect">
            <a:avLst/>
          </a:prstGeom>
          <a:noFill/>
        </p:spPr>
        <p:txBody>
          <a:bodyPr wrap="square" rtlCol="0">
            <a:spAutoFit/>
          </a:bodyPr>
          <a:lstStyle>
            <a:defPPr>
              <a:defRPr lang="en-US"/>
            </a:defPPr>
            <a:lvl1pPr>
              <a:defRPr sz="825">
                <a:solidFill>
                  <a:schemeClr val="bg1">
                    <a:lumMod val="50000"/>
                  </a:schemeClr>
                </a:solidFill>
              </a:defRPr>
            </a:lvl1pPr>
          </a:lstStyle>
          <a:p>
            <a:r>
              <a:rPr lang="it-IT" dirty="0"/>
              <a:t>Secondo lei, a chi/che cosa sono dovuti principalmente questi aumenti? Può indicarne fino a tre, in ordine di importanza.</a:t>
            </a:r>
          </a:p>
        </p:txBody>
      </p:sp>
      <p:cxnSp>
        <p:nvCxnSpPr>
          <p:cNvPr id="13" name="Connettore diritto 12">
            <a:extLst>
              <a:ext uri="{FF2B5EF4-FFF2-40B4-BE49-F238E27FC236}">
                <a16:creationId xmlns:a16="http://schemas.microsoft.com/office/drawing/2014/main" id="{389231BD-F7B9-A2E7-8BA5-993C9CF01F65}"/>
              </a:ext>
            </a:extLst>
          </p:cNvPr>
          <p:cNvCxnSpPr/>
          <p:nvPr/>
        </p:nvCxnSpPr>
        <p:spPr>
          <a:xfrm>
            <a:off x="303827" y="2662387"/>
            <a:ext cx="8037500" cy="0"/>
          </a:xfrm>
          <a:prstGeom prst="line">
            <a:avLst/>
          </a:prstGeom>
          <a:ln w="28575">
            <a:solidFill>
              <a:schemeClr val="bg2"/>
            </a:solidFill>
            <a:prstDash val="sysDash"/>
          </a:ln>
        </p:spPr>
        <p:style>
          <a:lnRef idx="1">
            <a:schemeClr val="accent1"/>
          </a:lnRef>
          <a:fillRef idx="0">
            <a:schemeClr val="accent1"/>
          </a:fillRef>
          <a:effectRef idx="0">
            <a:schemeClr val="accent1"/>
          </a:effectRef>
          <a:fontRef idx="minor">
            <a:schemeClr val="tx1"/>
          </a:fontRef>
        </p:style>
      </p:cxnSp>
      <p:sp>
        <p:nvSpPr>
          <p:cNvPr id="21" name="Rettangolo 20">
            <a:extLst>
              <a:ext uri="{FF2B5EF4-FFF2-40B4-BE49-F238E27FC236}">
                <a16:creationId xmlns:a16="http://schemas.microsoft.com/office/drawing/2014/main" id="{326333F0-B3BE-5C2B-1E26-A4CB5DFB47C7}"/>
              </a:ext>
            </a:extLst>
          </p:cNvPr>
          <p:cNvSpPr/>
          <p:nvPr/>
        </p:nvSpPr>
        <p:spPr>
          <a:xfrm>
            <a:off x="2073827" y="4797953"/>
            <a:ext cx="1849441" cy="346249"/>
          </a:xfrm>
          <a:prstGeom prst="rect">
            <a:avLst/>
          </a:prstGeom>
        </p:spPr>
        <p:txBody>
          <a:bodyPr wrap="square">
            <a:spAutoFit/>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it-IT" sz="825" dirty="0">
                <a:solidFill>
                  <a:schemeClr val="bg1">
                    <a:lumMod val="50000"/>
                  </a:schemeClr>
                </a:solidFill>
              </a:rPr>
              <a:t>Base: Totale campione – valori %</a:t>
            </a:r>
          </a:p>
          <a:p>
            <a:pPr>
              <a:defRPr/>
            </a:pPr>
            <a:r>
              <a:rPr lang="it-IT" sz="825" dirty="0">
                <a:solidFill>
                  <a:schemeClr val="bg1">
                    <a:lumMod val="50000"/>
                  </a:schemeClr>
                </a:solidFill>
              </a:rPr>
              <a:t>Fonte: banca dati Ipsos</a:t>
            </a:r>
          </a:p>
        </p:txBody>
      </p:sp>
      <p:pic>
        <p:nvPicPr>
          <p:cNvPr id="37" name="Immagine 36" descr="alert_notification_service_hero-1.png">
            <a:extLst>
              <a:ext uri="{FF2B5EF4-FFF2-40B4-BE49-F238E27FC236}">
                <a16:creationId xmlns:a16="http://schemas.microsoft.com/office/drawing/2014/main" id="{318E32B7-79DC-7A63-A123-DD16503C6D21}"/>
              </a:ext>
            </a:extLst>
          </p:cNvPr>
          <p:cNvPicPr>
            <a:picLocks noChangeAspect="1"/>
          </p:cNvPicPr>
          <p:nvPr/>
        </p:nvPicPr>
        <p:blipFill>
          <a:blip r:embed="rId4" cstate="email">
            <a:duotone>
              <a:srgbClr val="FF0000">
                <a:shade val="45000"/>
                <a:satMod val="135000"/>
              </a:srgbClr>
              <a:prstClr val="white"/>
            </a:duotone>
            <a:extLst>
              <a:ext uri="{28A0092B-C50C-407E-A947-70E740481C1C}">
                <a14:useLocalDpi xmlns:a14="http://schemas.microsoft.com/office/drawing/2010/main"/>
              </a:ext>
            </a:extLst>
          </a:blip>
          <a:stretch>
            <a:fillRect/>
          </a:stretch>
        </p:blipFill>
        <p:spPr>
          <a:xfrm>
            <a:off x="5740064" y="1930776"/>
            <a:ext cx="200556" cy="192756"/>
          </a:xfrm>
          <a:prstGeom prst="rect">
            <a:avLst/>
          </a:prstGeom>
          <a:solidFill>
            <a:schemeClr val="bg1"/>
          </a:solidFill>
        </p:spPr>
      </p:pic>
      <p:sp>
        <p:nvSpPr>
          <p:cNvPr id="40" name="CasellaDiTesto 39">
            <a:extLst>
              <a:ext uri="{FF2B5EF4-FFF2-40B4-BE49-F238E27FC236}">
                <a16:creationId xmlns:a16="http://schemas.microsoft.com/office/drawing/2014/main" id="{772C32CD-B429-7C59-D442-892191F31241}"/>
              </a:ext>
            </a:extLst>
          </p:cNvPr>
          <p:cNvSpPr txBox="1"/>
          <p:nvPr/>
        </p:nvSpPr>
        <p:spPr>
          <a:xfrm>
            <a:off x="2467098" y="1208107"/>
            <a:ext cx="4604656"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50000"/>
              <a:buFont typeface="HelveticaNeueLT Std Lt Cn" panose="020B0406020202030204" pitchFamily="34" charset="0"/>
              <a:buNone/>
              <a:tabLst/>
              <a:defRPr/>
            </a:pPr>
            <a:r>
              <a:rPr lang="it-IT" sz="1200" b="1" i="0" kern="1200" dirty="0" err="1">
                <a:solidFill>
                  <a:schemeClr val="tx1">
                    <a:lumMod val="65000"/>
                    <a:lumOff val="35000"/>
                  </a:schemeClr>
                </a:solidFill>
                <a:latin typeface="+mn-lt"/>
                <a:ea typeface="+mn-ea"/>
                <a:cs typeface="+mn-cs"/>
              </a:rPr>
              <a:t>Nov</a:t>
            </a:r>
            <a:r>
              <a:rPr lang="it-IT" sz="1200" b="1" i="0" kern="1200" dirty="0">
                <a:solidFill>
                  <a:schemeClr val="tx1">
                    <a:lumMod val="65000"/>
                    <a:lumOff val="35000"/>
                  </a:schemeClr>
                </a:solidFill>
                <a:latin typeface="+mn-lt"/>
                <a:ea typeface="+mn-ea"/>
                <a:cs typeface="+mn-cs"/>
              </a:rPr>
              <a:t> ’23</a:t>
            </a:r>
          </a:p>
        </p:txBody>
      </p:sp>
      <p:graphicFrame>
        <p:nvGraphicFramePr>
          <p:cNvPr id="5" name="Tabella 4">
            <a:extLst>
              <a:ext uri="{FF2B5EF4-FFF2-40B4-BE49-F238E27FC236}">
                <a16:creationId xmlns:a16="http://schemas.microsoft.com/office/drawing/2014/main" id="{82A57821-8535-29AD-8632-B503507648CB}"/>
              </a:ext>
            </a:extLst>
          </p:cNvPr>
          <p:cNvGraphicFramePr>
            <a:graphicFrameLocks noGrp="1"/>
          </p:cNvGraphicFramePr>
          <p:nvPr>
            <p:extLst>
              <p:ext uri="{D42A27DB-BD31-4B8C-83A1-F6EECF244321}">
                <p14:modId xmlns:p14="http://schemas.microsoft.com/office/powerpoint/2010/main" val="2607051868"/>
              </p:ext>
            </p:extLst>
          </p:nvPr>
        </p:nvGraphicFramePr>
        <p:xfrm>
          <a:off x="6681434" y="1208107"/>
          <a:ext cx="1329436" cy="3407518"/>
        </p:xfrm>
        <a:graphic>
          <a:graphicData uri="http://schemas.openxmlformats.org/drawingml/2006/table">
            <a:tbl>
              <a:tblPr>
                <a:tableStyleId>{5C22544A-7EE6-4342-B048-85BDC9FD1C3A}</a:tableStyleId>
              </a:tblPr>
              <a:tblGrid>
                <a:gridCol w="529971">
                  <a:extLst>
                    <a:ext uri="{9D8B030D-6E8A-4147-A177-3AD203B41FA5}">
                      <a16:colId xmlns:a16="http://schemas.microsoft.com/office/drawing/2014/main" val="2127979642"/>
                    </a:ext>
                  </a:extLst>
                </a:gridCol>
                <a:gridCol w="123825">
                  <a:extLst>
                    <a:ext uri="{9D8B030D-6E8A-4147-A177-3AD203B41FA5}">
                      <a16:colId xmlns:a16="http://schemas.microsoft.com/office/drawing/2014/main" val="3995192654"/>
                    </a:ext>
                  </a:extLst>
                </a:gridCol>
                <a:gridCol w="561340">
                  <a:extLst>
                    <a:ext uri="{9D8B030D-6E8A-4147-A177-3AD203B41FA5}">
                      <a16:colId xmlns:a16="http://schemas.microsoft.com/office/drawing/2014/main" val="1976808551"/>
                    </a:ext>
                  </a:extLst>
                </a:gridCol>
                <a:gridCol w="114300">
                  <a:extLst>
                    <a:ext uri="{9D8B030D-6E8A-4147-A177-3AD203B41FA5}">
                      <a16:colId xmlns:a16="http://schemas.microsoft.com/office/drawing/2014/main" val="331725944"/>
                    </a:ext>
                  </a:extLst>
                </a:gridCol>
              </a:tblGrid>
              <a:tr h="321336">
                <a:tc>
                  <a:txBody>
                    <a:bodyPr/>
                    <a:lstStyle/>
                    <a:p>
                      <a:pPr marL="0" marR="0" lvl="0" indent="0" algn="ctr" defTabSz="914400" rtl="0" eaLnBrk="1" fontAlgn="auto" latinLnBrk="0" hangingPunct="1">
                        <a:lnSpc>
                          <a:spcPct val="100000"/>
                        </a:lnSpc>
                        <a:spcBef>
                          <a:spcPts val="0"/>
                        </a:spcBef>
                        <a:spcAft>
                          <a:spcPts val="0"/>
                        </a:spcAft>
                        <a:buClrTx/>
                        <a:buSzPct val="50000"/>
                        <a:buFont typeface="HelveticaNeueLT Std Lt Cn" panose="020B0406020202030204" pitchFamily="34" charset="0"/>
                        <a:buNone/>
                        <a:tabLst/>
                        <a:defRPr/>
                      </a:pPr>
                      <a:r>
                        <a:rPr lang="it-IT" sz="1200" b="1" i="0" kern="1200" dirty="0" err="1">
                          <a:solidFill>
                            <a:schemeClr val="tx1">
                              <a:lumMod val="65000"/>
                              <a:lumOff val="35000"/>
                            </a:schemeClr>
                          </a:solidFill>
                          <a:latin typeface="+mn-lt"/>
                          <a:ea typeface="+mn-ea"/>
                          <a:cs typeface="+mn-cs"/>
                        </a:rPr>
                        <a:t>Sett</a:t>
                      </a:r>
                      <a:r>
                        <a:rPr lang="it-IT" sz="1200" b="1" i="0" kern="1200" dirty="0">
                          <a:solidFill>
                            <a:schemeClr val="tx1">
                              <a:lumMod val="65000"/>
                              <a:lumOff val="35000"/>
                            </a:schemeClr>
                          </a:solidFill>
                          <a:latin typeface="+mn-lt"/>
                          <a:ea typeface="+mn-ea"/>
                          <a:cs typeface="+mn-cs"/>
                        </a:rPr>
                        <a:t> ’23</a:t>
                      </a:r>
                    </a:p>
                  </a:txBody>
                  <a:tcPr marL="7620" marR="7620" marT="7620" marB="0" anchor="ctr">
                    <a:noFill/>
                  </a:tcPr>
                </a:tc>
                <a:tc>
                  <a:txBody>
                    <a:bodyPr/>
                    <a:lstStyle/>
                    <a:p>
                      <a:pPr algn="ctr" fontAlgn="ctr"/>
                      <a:endParaRPr lang="it-IT" sz="1200" b="0" i="0" u="none" strike="noStrike" dirty="0">
                        <a:solidFill>
                          <a:srgbClr val="000000"/>
                        </a:solidFill>
                        <a:effectLst/>
                        <a:latin typeface="Calibri" panose="020F0502020204030204" pitchFamily="34" charset="0"/>
                      </a:endParaRPr>
                    </a:p>
                  </a:txBody>
                  <a:tcPr marL="7620" marR="7620" marT="7620" marB="0" anchor="ctr">
                    <a:noFill/>
                  </a:tcPr>
                </a:tc>
                <a:tc>
                  <a:txBody>
                    <a:bodyPr/>
                    <a:lstStyle/>
                    <a:p>
                      <a:pPr marL="0" marR="0" lvl="0" indent="0" algn="ctr" defTabSz="914400" rtl="0" eaLnBrk="1" fontAlgn="auto" latinLnBrk="0" hangingPunct="1">
                        <a:lnSpc>
                          <a:spcPct val="100000"/>
                        </a:lnSpc>
                        <a:spcBef>
                          <a:spcPts val="0"/>
                        </a:spcBef>
                        <a:spcAft>
                          <a:spcPts val="0"/>
                        </a:spcAft>
                        <a:buClrTx/>
                        <a:buSzPct val="50000"/>
                        <a:buFont typeface="HelveticaNeueLT Std Lt Cn" panose="020B0406020202030204" pitchFamily="34" charset="0"/>
                        <a:buNone/>
                        <a:tabLst/>
                        <a:defRPr/>
                      </a:pPr>
                      <a:r>
                        <a:rPr lang="it-IT" sz="1200" b="1" i="0" dirty="0" err="1">
                          <a:solidFill>
                            <a:schemeClr val="tx1">
                              <a:lumMod val="65000"/>
                              <a:lumOff val="35000"/>
                            </a:schemeClr>
                          </a:solidFill>
                          <a:latin typeface="+mn-lt"/>
                        </a:rPr>
                        <a:t>Mag</a:t>
                      </a:r>
                      <a:r>
                        <a:rPr lang="it-IT" sz="1200" b="1" i="0" dirty="0">
                          <a:solidFill>
                            <a:schemeClr val="tx1">
                              <a:lumMod val="65000"/>
                              <a:lumOff val="35000"/>
                            </a:schemeClr>
                          </a:solidFill>
                          <a:latin typeface="+mn-lt"/>
                        </a:rPr>
                        <a:t> ‘23</a:t>
                      </a:r>
                      <a:endParaRPr kumimoji="0" lang="it-IT" sz="12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a:txBody>
                  <a:tcPr marL="7620" marR="7620" marT="7620" marB="0" anchor="ctr">
                    <a:noFill/>
                  </a:tcPr>
                </a:tc>
                <a:tc>
                  <a:txBody>
                    <a:bodyPr/>
                    <a:lstStyle/>
                    <a:p>
                      <a:pPr algn="ctr" fontAlgn="ctr"/>
                      <a:endParaRPr lang="it-IT" sz="1200" b="0" i="0" u="none" strike="noStrike" dirty="0">
                        <a:solidFill>
                          <a:srgbClr val="000000"/>
                        </a:solidFill>
                        <a:effectLst/>
                        <a:latin typeface="Calibri" panose="020F0502020204030204" pitchFamily="34" charset="0"/>
                      </a:endParaRPr>
                    </a:p>
                  </a:txBody>
                  <a:tcPr marL="7620" marR="7620" marT="7620" marB="0" anchor="ctr">
                    <a:noFill/>
                  </a:tcPr>
                </a:tc>
                <a:extLst>
                  <a:ext uri="{0D108BD9-81ED-4DB2-BD59-A6C34878D82A}">
                    <a16:rowId xmlns:a16="http://schemas.microsoft.com/office/drawing/2014/main" val="1226434291"/>
                  </a:ext>
                </a:extLst>
              </a:tr>
              <a:tr h="257762">
                <a:tc>
                  <a:txBody>
                    <a:bodyPr/>
                    <a:lstStyle/>
                    <a:p>
                      <a:pPr algn="ctr" rtl="0" fontAlgn="b"/>
                      <a:r>
                        <a:rPr lang="it-IT" sz="1100" b="1" i="0" u="none" strike="noStrike" dirty="0">
                          <a:solidFill>
                            <a:srgbClr val="404040"/>
                          </a:solidFill>
                          <a:effectLst/>
                          <a:latin typeface="Arial" panose="020B0604020202020204" pitchFamily="34" charset="0"/>
                        </a:rPr>
                        <a:t>46%</a:t>
                      </a:r>
                    </a:p>
                  </a:txBody>
                  <a:tcPr marL="7620" marR="7620" marT="7620" marB="0" anchor="b">
                    <a:solidFill>
                      <a:srgbClr val="F1BE48"/>
                    </a:solidFill>
                  </a:tcPr>
                </a:tc>
                <a:tc>
                  <a:txBody>
                    <a:bodyPr/>
                    <a:lstStyle/>
                    <a:p>
                      <a:pPr algn="ctr" fontAlgn="ctr"/>
                      <a:r>
                        <a:rPr lang="it-IT" sz="1400" b="0" i="0" u="none" strike="noStrike" dirty="0">
                          <a:solidFill>
                            <a:srgbClr val="000000"/>
                          </a:solidFill>
                          <a:effectLst/>
                          <a:latin typeface="Arial" panose="020B0604020202020204" pitchFamily="34" charset="0"/>
                        </a:rPr>
                        <a:t> </a:t>
                      </a:r>
                    </a:p>
                  </a:txBody>
                  <a:tcPr marL="7620" marR="7620" marT="7620" marB="0" anchor="ctr">
                    <a:noFill/>
                  </a:tcPr>
                </a:tc>
                <a:tc>
                  <a:txBody>
                    <a:bodyPr/>
                    <a:lstStyle/>
                    <a:p>
                      <a:pPr algn="ctr" rtl="0" fontAlgn="b"/>
                      <a:r>
                        <a:rPr lang="it-IT" sz="1100" b="1" i="0" u="none" strike="noStrike" dirty="0">
                          <a:solidFill>
                            <a:srgbClr val="404040"/>
                          </a:solidFill>
                          <a:effectLst/>
                          <a:latin typeface="Arial" panose="020B0604020202020204" pitchFamily="34" charset="0"/>
                        </a:rPr>
                        <a:t>53%</a:t>
                      </a:r>
                    </a:p>
                  </a:txBody>
                  <a:tcPr marL="7620" marR="7620" marT="7620" marB="0" anchor="b">
                    <a:solidFill>
                      <a:srgbClr val="F1BE48"/>
                    </a:solidFill>
                  </a:tcPr>
                </a:tc>
                <a:tc>
                  <a:txBody>
                    <a:bodyPr/>
                    <a:lstStyle/>
                    <a:p>
                      <a:pPr algn="ctr" fontAlgn="ctr"/>
                      <a:r>
                        <a:rPr lang="it-IT" sz="1400" b="0" i="0" u="none" strike="noStrike" dirty="0">
                          <a:solidFill>
                            <a:srgbClr val="000000"/>
                          </a:solidFill>
                          <a:effectLst/>
                          <a:latin typeface="Arial" panose="020B0604020202020204" pitchFamily="34" charset="0"/>
                        </a:rPr>
                        <a:t> </a:t>
                      </a:r>
                    </a:p>
                  </a:txBody>
                  <a:tcPr marL="7620" marR="7620" marT="7620" marB="0" anchor="ctr">
                    <a:noFill/>
                  </a:tcPr>
                </a:tc>
                <a:extLst>
                  <a:ext uri="{0D108BD9-81ED-4DB2-BD59-A6C34878D82A}">
                    <a16:rowId xmlns:a16="http://schemas.microsoft.com/office/drawing/2014/main" val="3772247653"/>
                  </a:ext>
                </a:extLst>
              </a:tr>
              <a:tr h="146298">
                <a:tc>
                  <a:txBody>
                    <a:bodyPr/>
                    <a:lstStyle/>
                    <a:p>
                      <a:pPr algn="ctr" fontAlgn="b"/>
                      <a:endParaRPr lang="it-IT" sz="800" b="1" kern="1200" dirty="0">
                        <a:solidFill>
                          <a:schemeClr val="tx1">
                            <a:lumMod val="75000"/>
                            <a:lumOff val="25000"/>
                          </a:schemeClr>
                        </a:solidFill>
                        <a:latin typeface="+mn-lt"/>
                        <a:ea typeface="+mn-ea"/>
                        <a:cs typeface="+mn-cs"/>
                      </a:endParaRPr>
                    </a:p>
                  </a:txBody>
                  <a:tcPr marL="7620" marR="7620" marT="7620" marB="0" anchor="ctr">
                    <a:noFill/>
                  </a:tcPr>
                </a:tc>
                <a:tc>
                  <a:txBody>
                    <a:bodyPr/>
                    <a:lstStyle/>
                    <a:p>
                      <a:pPr algn="ctr" fontAlgn="b"/>
                      <a:endParaRPr lang="it-IT" sz="800" b="1" kern="1200" dirty="0">
                        <a:solidFill>
                          <a:schemeClr val="tx1">
                            <a:lumMod val="75000"/>
                            <a:lumOff val="25000"/>
                          </a:schemeClr>
                        </a:solidFill>
                        <a:latin typeface="+mn-lt"/>
                        <a:ea typeface="+mn-ea"/>
                        <a:cs typeface="+mn-cs"/>
                      </a:endParaRPr>
                    </a:p>
                  </a:txBody>
                  <a:tcPr marL="7620" marR="7620" marT="7620" marB="0" anchor="ctr">
                    <a:noFill/>
                  </a:tcPr>
                </a:tc>
                <a:tc>
                  <a:txBody>
                    <a:bodyPr/>
                    <a:lstStyle/>
                    <a:p>
                      <a:pPr algn="ctr" fontAlgn="b"/>
                      <a:endParaRPr lang="it-IT" sz="800" b="1" kern="1200" dirty="0">
                        <a:solidFill>
                          <a:schemeClr val="tx1">
                            <a:lumMod val="75000"/>
                            <a:lumOff val="25000"/>
                          </a:schemeClr>
                        </a:solidFill>
                        <a:latin typeface="+mn-lt"/>
                        <a:ea typeface="+mn-ea"/>
                        <a:cs typeface="+mn-cs"/>
                      </a:endParaRPr>
                    </a:p>
                  </a:txBody>
                  <a:tcPr marL="7620" marR="7620" marT="7620" marB="0" anchor="ctr">
                    <a:noFill/>
                  </a:tcPr>
                </a:tc>
                <a:tc>
                  <a:txBody>
                    <a:bodyPr/>
                    <a:lstStyle/>
                    <a:p>
                      <a:pPr algn="ctr" fontAlgn="b"/>
                      <a:endParaRPr lang="it-IT" sz="800" b="1" kern="1200" dirty="0">
                        <a:solidFill>
                          <a:schemeClr val="tx1">
                            <a:lumMod val="75000"/>
                            <a:lumOff val="25000"/>
                          </a:schemeClr>
                        </a:solidFill>
                        <a:latin typeface="+mn-lt"/>
                        <a:ea typeface="+mn-ea"/>
                        <a:cs typeface="+mn-cs"/>
                      </a:endParaRPr>
                    </a:p>
                  </a:txBody>
                  <a:tcPr marL="7620" marR="7620" marT="7620" marB="0" anchor="ctr">
                    <a:noFill/>
                  </a:tcPr>
                </a:tc>
                <a:extLst>
                  <a:ext uri="{0D108BD9-81ED-4DB2-BD59-A6C34878D82A}">
                    <a16:rowId xmlns:a16="http://schemas.microsoft.com/office/drawing/2014/main" val="2564845576"/>
                  </a:ext>
                </a:extLst>
              </a:tr>
              <a:tr h="257762">
                <a:tc>
                  <a:txBody>
                    <a:bodyPr/>
                    <a:lstStyle/>
                    <a:p>
                      <a:pPr algn="ctr" rtl="0" fontAlgn="b"/>
                      <a:r>
                        <a:rPr lang="it-IT" sz="1100" b="1" i="0" u="none" strike="noStrike" dirty="0">
                          <a:solidFill>
                            <a:srgbClr val="404040"/>
                          </a:solidFill>
                          <a:effectLst/>
                          <a:latin typeface="Arial" panose="020B0604020202020204" pitchFamily="34" charset="0"/>
                        </a:rPr>
                        <a:t>37%</a:t>
                      </a:r>
                    </a:p>
                  </a:txBody>
                  <a:tcPr marL="7620" marR="7620" marT="7620" marB="0" anchor="ctr">
                    <a:solidFill>
                      <a:srgbClr val="F1BE48"/>
                    </a:solidFill>
                  </a:tcPr>
                </a:tc>
                <a:tc>
                  <a:txBody>
                    <a:bodyPr/>
                    <a:lstStyle/>
                    <a:p>
                      <a:pPr algn="ctr" fontAlgn="ctr"/>
                      <a:r>
                        <a:rPr lang="it-IT" sz="1400" b="0" i="0" u="none" strike="noStrike">
                          <a:solidFill>
                            <a:srgbClr val="000000"/>
                          </a:solidFill>
                          <a:effectLst/>
                          <a:latin typeface="Arial" panose="020B0604020202020204" pitchFamily="34" charset="0"/>
                        </a:rPr>
                        <a:t> </a:t>
                      </a:r>
                    </a:p>
                  </a:txBody>
                  <a:tcPr marL="7620" marR="7620" marT="7620" marB="0" anchor="ctr">
                    <a:noFill/>
                  </a:tcPr>
                </a:tc>
                <a:tc>
                  <a:txBody>
                    <a:bodyPr/>
                    <a:lstStyle/>
                    <a:p>
                      <a:pPr algn="ctr" rtl="0" fontAlgn="b"/>
                      <a:r>
                        <a:rPr lang="it-IT" sz="1100" b="1" i="0" u="none" strike="noStrike" dirty="0">
                          <a:solidFill>
                            <a:srgbClr val="404040"/>
                          </a:solidFill>
                          <a:effectLst/>
                          <a:latin typeface="Arial" panose="020B0604020202020204" pitchFamily="34" charset="0"/>
                        </a:rPr>
                        <a:t>32%</a:t>
                      </a:r>
                    </a:p>
                  </a:txBody>
                  <a:tcPr marL="7620" marR="7620" marT="7620" marB="0" anchor="ctr">
                    <a:solidFill>
                      <a:srgbClr val="F1BE48"/>
                    </a:solidFill>
                  </a:tcPr>
                </a:tc>
                <a:tc>
                  <a:txBody>
                    <a:bodyPr/>
                    <a:lstStyle/>
                    <a:p>
                      <a:pPr algn="ctr" fontAlgn="ctr"/>
                      <a:r>
                        <a:rPr lang="it-IT" sz="1400" b="0" i="0" u="none" strike="noStrike" dirty="0">
                          <a:solidFill>
                            <a:srgbClr val="000000"/>
                          </a:solidFill>
                          <a:effectLst/>
                          <a:latin typeface="Arial" panose="020B0604020202020204" pitchFamily="34" charset="0"/>
                        </a:rPr>
                        <a:t> </a:t>
                      </a:r>
                    </a:p>
                  </a:txBody>
                  <a:tcPr marL="7620" marR="7620" marT="7620" marB="0" anchor="ctr">
                    <a:noFill/>
                  </a:tcPr>
                </a:tc>
                <a:extLst>
                  <a:ext uri="{0D108BD9-81ED-4DB2-BD59-A6C34878D82A}">
                    <a16:rowId xmlns:a16="http://schemas.microsoft.com/office/drawing/2014/main" val="414998048"/>
                  </a:ext>
                </a:extLst>
              </a:tr>
              <a:tr h="146298">
                <a:tc>
                  <a:txBody>
                    <a:bodyPr/>
                    <a:lstStyle/>
                    <a:p>
                      <a:pPr algn="ctr" fontAlgn="b"/>
                      <a:endParaRPr lang="it-IT" sz="800" b="1" kern="1200" dirty="0">
                        <a:solidFill>
                          <a:schemeClr val="tx1">
                            <a:lumMod val="75000"/>
                            <a:lumOff val="25000"/>
                          </a:schemeClr>
                        </a:solidFill>
                        <a:latin typeface="+mn-lt"/>
                        <a:ea typeface="+mn-ea"/>
                        <a:cs typeface="+mn-cs"/>
                      </a:endParaRPr>
                    </a:p>
                  </a:txBody>
                  <a:tcPr marL="7620" marR="7620" marT="7620" marB="0" anchor="ctr">
                    <a:noFill/>
                  </a:tcPr>
                </a:tc>
                <a:tc>
                  <a:txBody>
                    <a:bodyPr/>
                    <a:lstStyle/>
                    <a:p>
                      <a:pPr algn="ctr" fontAlgn="b"/>
                      <a:endParaRPr lang="it-IT" sz="800" b="1" kern="1200" dirty="0">
                        <a:solidFill>
                          <a:schemeClr val="tx1">
                            <a:lumMod val="75000"/>
                            <a:lumOff val="25000"/>
                          </a:schemeClr>
                        </a:solidFill>
                        <a:latin typeface="+mn-lt"/>
                        <a:ea typeface="+mn-ea"/>
                        <a:cs typeface="+mn-cs"/>
                      </a:endParaRPr>
                    </a:p>
                  </a:txBody>
                  <a:tcPr marL="7620" marR="7620" marT="7620" marB="0" anchor="ctr">
                    <a:noFill/>
                  </a:tcPr>
                </a:tc>
                <a:tc>
                  <a:txBody>
                    <a:bodyPr/>
                    <a:lstStyle/>
                    <a:p>
                      <a:pPr algn="ctr" fontAlgn="b"/>
                      <a:endParaRPr lang="it-IT" sz="800" b="1" kern="1200" dirty="0">
                        <a:solidFill>
                          <a:schemeClr val="tx1">
                            <a:lumMod val="75000"/>
                            <a:lumOff val="25000"/>
                          </a:schemeClr>
                        </a:solidFill>
                        <a:latin typeface="+mn-lt"/>
                        <a:ea typeface="+mn-ea"/>
                        <a:cs typeface="+mn-cs"/>
                      </a:endParaRPr>
                    </a:p>
                  </a:txBody>
                  <a:tcPr marL="7620" marR="7620" marT="7620" marB="0" anchor="ctr">
                    <a:noFill/>
                  </a:tcPr>
                </a:tc>
                <a:tc>
                  <a:txBody>
                    <a:bodyPr/>
                    <a:lstStyle/>
                    <a:p>
                      <a:pPr algn="ctr" fontAlgn="b"/>
                      <a:endParaRPr lang="it-IT" sz="800" b="1" kern="1200">
                        <a:solidFill>
                          <a:schemeClr val="tx1">
                            <a:lumMod val="75000"/>
                            <a:lumOff val="25000"/>
                          </a:schemeClr>
                        </a:solidFill>
                        <a:latin typeface="+mn-lt"/>
                        <a:ea typeface="+mn-ea"/>
                        <a:cs typeface="+mn-cs"/>
                      </a:endParaRPr>
                    </a:p>
                  </a:txBody>
                  <a:tcPr marL="7620" marR="7620" marT="7620" marB="0" anchor="ctr">
                    <a:noFill/>
                  </a:tcPr>
                </a:tc>
                <a:extLst>
                  <a:ext uri="{0D108BD9-81ED-4DB2-BD59-A6C34878D82A}">
                    <a16:rowId xmlns:a16="http://schemas.microsoft.com/office/drawing/2014/main" val="2294180591"/>
                  </a:ext>
                </a:extLst>
              </a:tr>
              <a:tr h="257762">
                <a:tc>
                  <a:txBody>
                    <a:bodyPr/>
                    <a:lstStyle/>
                    <a:p>
                      <a:pPr algn="ctr" rtl="0" fontAlgn="b"/>
                      <a:r>
                        <a:rPr lang="it-IT" sz="1100" b="1" i="0" u="none" strike="noStrike" dirty="0">
                          <a:solidFill>
                            <a:srgbClr val="404040"/>
                          </a:solidFill>
                          <a:effectLst/>
                          <a:latin typeface="Arial" panose="020B0604020202020204" pitchFamily="34" charset="0"/>
                        </a:rPr>
                        <a:t>43%</a:t>
                      </a:r>
                    </a:p>
                  </a:txBody>
                  <a:tcPr marL="7620" marR="7620" marT="7620" marB="0" anchor="ctr">
                    <a:solidFill>
                      <a:srgbClr val="F1BE48"/>
                    </a:solidFill>
                  </a:tcPr>
                </a:tc>
                <a:tc>
                  <a:txBody>
                    <a:bodyPr/>
                    <a:lstStyle/>
                    <a:p>
                      <a:pPr algn="ctr" fontAlgn="ctr"/>
                      <a:r>
                        <a:rPr lang="it-IT" sz="1400" b="0" i="0" u="none" strike="noStrike" dirty="0">
                          <a:solidFill>
                            <a:srgbClr val="000000"/>
                          </a:solidFill>
                          <a:effectLst/>
                          <a:latin typeface="Arial" panose="020B0604020202020204" pitchFamily="34" charset="0"/>
                        </a:rPr>
                        <a:t> </a:t>
                      </a:r>
                    </a:p>
                  </a:txBody>
                  <a:tcPr marL="7620" marR="7620" marT="7620" marB="0" anchor="ctr">
                    <a:noFill/>
                  </a:tcPr>
                </a:tc>
                <a:tc>
                  <a:txBody>
                    <a:bodyPr/>
                    <a:lstStyle/>
                    <a:p>
                      <a:pPr algn="ctr" rtl="0" fontAlgn="b"/>
                      <a:r>
                        <a:rPr lang="it-IT" sz="1100" b="1" i="0" u="none" strike="noStrike" dirty="0">
                          <a:solidFill>
                            <a:srgbClr val="404040"/>
                          </a:solidFill>
                          <a:effectLst/>
                          <a:latin typeface="Arial" panose="020B0604020202020204" pitchFamily="34" charset="0"/>
                        </a:rPr>
                        <a:t>49%</a:t>
                      </a:r>
                    </a:p>
                  </a:txBody>
                  <a:tcPr marL="7620" marR="7620" marT="7620" marB="0" anchor="ctr">
                    <a:solidFill>
                      <a:srgbClr val="F1BE48"/>
                    </a:solidFill>
                  </a:tcPr>
                </a:tc>
                <a:tc>
                  <a:txBody>
                    <a:bodyPr/>
                    <a:lstStyle/>
                    <a:p>
                      <a:pPr algn="ctr" fontAlgn="ctr"/>
                      <a:r>
                        <a:rPr lang="it-IT" sz="1400" b="0" i="0" u="none" strike="noStrike" dirty="0">
                          <a:solidFill>
                            <a:srgbClr val="000000"/>
                          </a:solidFill>
                          <a:effectLst/>
                          <a:latin typeface="Arial" panose="020B0604020202020204" pitchFamily="34" charset="0"/>
                        </a:rPr>
                        <a:t> </a:t>
                      </a:r>
                    </a:p>
                  </a:txBody>
                  <a:tcPr marL="7620" marR="7620" marT="7620" marB="0" anchor="ctr">
                    <a:noFill/>
                  </a:tcPr>
                </a:tc>
                <a:extLst>
                  <a:ext uri="{0D108BD9-81ED-4DB2-BD59-A6C34878D82A}">
                    <a16:rowId xmlns:a16="http://schemas.microsoft.com/office/drawing/2014/main" val="806456358"/>
                  </a:ext>
                </a:extLst>
              </a:tr>
              <a:tr h="146298">
                <a:tc>
                  <a:txBody>
                    <a:bodyPr/>
                    <a:lstStyle/>
                    <a:p>
                      <a:pPr algn="ctr" fontAlgn="b"/>
                      <a:endParaRPr lang="it-IT" sz="800" b="1" kern="1200" dirty="0">
                        <a:solidFill>
                          <a:schemeClr val="tx1">
                            <a:lumMod val="75000"/>
                            <a:lumOff val="25000"/>
                          </a:schemeClr>
                        </a:solidFill>
                        <a:latin typeface="+mn-lt"/>
                        <a:ea typeface="+mn-ea"/>
                        <a:cs typeface="+mn-cs"/>
                      </a:endParaRPr>
                    </a:p>
                  </a:txBody>
                  <a:tcPr marL="7620" marR="7620" marT="7620" marB="0" anchor="ctr">
                    <a:noFill/>
                  </a:tcPr>
                </a:tc>
                <a:tc>
                  <a:txBody>
                    <a:bodyPr/>
                    <a:lstStyle/>
                    <a:p>
                      <a:pPr algn="ctr" fontAlgn="b"/>
                      <a:endParaRPr lang="it-IT" sz="800" b="1" kern="1200" dirty="0">
                        <a:solidFill>
                          <a:schemeClr val="tx1">
                            <a:lumMod val="75000"/>
                            <a:lumOff val="25000"/>
                          </a:schemeClr>
                        </a:solidFill>
                        <a:latin typeface="+mn-lt"/>
                        <a:ea typeface="+mn-ea"/>
                        <a:cs typeface="+mn-cs"/>
                      </a:endParaRPr>
                    </a:p>
                  </a:txBody>
                  <a:tcPr marL="7620" marR="7620" marT="7620" marB="0" anchor="ctr">
                    <a:noFill/>
                  </a:tcPr>
                </a:tc>
                <a:tc>
                  <a:txBody>
                    <a:bodyPr/>
                    <a:lstStyle/>
                    <a:p>
                      <a:pPr algn="ctr" fontAlgn="b"/>
                      <a:endParaRPr lang="it-IT" sz="800" b="1" kern="1200" dirty="0">
                        <a:solidFill>
                          <a:schemeClr val="tx1">
                            <a:lumMod val="75000"/>
                            <a:lumOff val="25000"/>
                          </a:schemeClr>
                        </a:solidFill>
                        <a:latin typeface="+mn-lt"/>
                        <a:ea typeface="+mn-ea"/>
                        <a:cs typeface="+mn-cs"/>
                      </a:endParaRPr>
                    </a:p>
                  </a:txBody>
                  <a:tcPr marL="7620" marR="7620" marT="7620" marB="0" anchor="ctr">
                    <a:noFill/>
                  </a:tcPr>
                </a:tc>
                <a:tc>
                  <a:txBody>
                    <a:bodyPr/>
                    <a:lstStyle/>
                    <a:p>
                      <a:pPr algn="ctr" fontAlgn="b"/>
                      <a:endParaRPr lang="it-IT" sz="800" b="1" kern="1200">
                        <a:solidFill>
                          <a:schemeClr val="tx1">
                            <a:lumMod val="75000"/>
                            <a:lumOff val="25000"/>
                          </a:schemeClr>
                        </a:solidFill>
                        <a:latin typeface="+mn-lt"/>
                        <a:ea typeface="+mn-ea"/>
                        <a:cs typeface="+mn-cs"/>
                      </a:endParaRPr>
                    </a:p>
                  </a:txBody>
                  <a:tcPr marL="7620" marR="7620" marT="7620" marB="0" anchor="ctr">
                    <a:noFill/>
                  </a:tcPr>
                </a:tc>
                <a:extLst>
                  <a:ext uri="{0D108BD9-81ED-4DB2-BD59-A6C34878D82A}">
                    <a16:rowId xmlns:a16="http://schemas.microsoft.com/office/drawing/2014/main" val="2602053490"/>
                  </a:ext>
                </a:extLst>
              </a:tr>
              <a:tr h="257762">
                <a:tc>
                  <a:txBody>
                    <a:bodyPr/>
                    <a:lstStyle/>
                    <a:p>
                      <a:pPr algn="ctr" rtl="0" fontAlgn="b"/>
                      <a:r>
                        <a:rPr lang="it-IT" sz="1100" b="1" i="0" u="none" strike="noStrike" dirty="0">
                          <a:solidFill>
                            <a:srgbClr val="404040"/>
                          </a:solidFill>
                          <a:effectLst/>
                          <a:latin typeface="Arial" panose="020B0604020202020204" pitchFamily="34" charset="0"/>
                        </a:rPr>
                        <a:t>37%</a:t>
                      </a:r>
                    </a:p>
                  </a:txBody>
                  <a:tcPr marL="7620" marR="7620" marT="7620" marB="0" anchor="ctr">
                    <a:solidFill>
                      <a:srgbClr val="F1BE48"/>
                    </a:solidFill>
                  </a:tcPr>
                </a:tc>
                <a:tc>
                  <a:txBody>
                    <a:bodyPr/>
                    <a:lstStyle/>
                    <a:p>
                      <a:pPr algn="ctr" fontAlgn="ctr"/>
                      <a:r>
                        <a:rPr lang="it-IT" sz="1400" b="0" i="0" u="none" strike="noStrike" dirty="0">
                          <a:solidFill>
                            <a:srgbClr val="000000"/>
                          </a:solidFill>
                          <a:effectLst/>
                          <a:latin typeface="Arial" panose="020B0604020202020204" pitchFamily="34" charset="0"/>
                        </a:rPr>
                        <a:t> </a:t>
                      </a:r>
                    </a:p>
                  </a:txBody>
                  <a:tcPr marL="7620" marR="7620" marT="7620" marB="0" anchor="ctr">
                    <a:noFill/>
                  </a:tcPr>
                </a:tc>
                <a:tc>
                  <a:txBody>
                    <a:bodyPr/>
                    <a:lstStyle/>
                    <a:p>
                      <a:pPr algn="ctr" rtl="0" fontAlgn="b"/>
                      <a:r>
                        <a:rPr lang="it-IT" sz="1100" b="1" i="0" u="none" strike="noStrike" dirty="0">
                          <a:solidFill>
                            <a:srgbClr val="404040"/>
                          </a:solidFill>
                          <a:effectLst/>
                          <a:latin typeface="Arial" panose="020B0604020202020204" pitchFamily="34" charset="0"/>
                        </a:rPr>
                        <a:t>37%</a:t>
                      </a:r>
                    </a:p>
                  </a:txBody>
                  <a:tcPr marL="7620" marR="7620" marT="7620" marB="0" anchor="ctr">
                    <a:solidFill>
                      <a:srgbClr val="F1BE48"/>
                    </a:solidFill>
                  </a:tcPr>
                </a:tc>
                <a:tc>
                  <a:txBody>
                    <a:bodyPr/>
                    <a:lstStyle/>
                    <a:p>
                      <a:pPr algn="ctr" fontAlgn="ctr"/>
                      <a:r>
                        <a:rPr lang="it-IT" sz="1400" b="0" i="0" u="none" strike="noStrike" dirty="0">
                          <a:solidFill>
                            <a:srgbClr val="000000"/>
                          </a:solidFill>
                          <a:effectLst/>
                          <a:latin typeface="Arial" panose="020B0604020202020204" pitchFamily="34" charset="0"/>
                        </a:rPr>
                        <a:t> </a:t>
                      </a:r>
                    </a:p>
                  </a:txBody>
                  <a:tcPr marL="7620" marR="7620" marT="7620" marB="0" anchor="ctr">
                    <a:noFill/>
                  </a:tcPr>
                </a:tc>
                <a:extLst>
                  <a:ext uri="{0D108BD9-81ED-4DB2-BD59-A6C34878D82A}">
                    <a16:rowId xmlns:a16="http://schemas.microsoft.com/office/drawing/2014/main" val="3026428424"/>
                  </a:ext>
                </a:extLst>
              </a:tr>
              <a:tr h="146298">
                <a:tc>
                  <a:txBody>
                    <a:bodyPr/>
                    <a:lstStyle/>
                    <a:p>
                      <a:pPr algn="ctr" fontAlgn="b"/>
                      <a:endParaRPr lang="it-IT" sz="800" b="1" kern="1200" dirty="0">
                        <a:solidFill>
                          <a:schemeClr val="tx1">
                            <a:lumMod val="75000"/>
                            <a:lumOff val="25000"/>
                          </a:schemeClr>
                        </a:solidFill>
                        <a:latin typeface="+mn-lt"/>
                        <a:ea typeface="+mn-ea"/>
                        <a:cs typeface="+mn-cs"/>
                      </a:endParaRPr>
                    </a:p>
                  </a:txBody>
                  <a:tcPr marL="7620" marR="7620" marT="7620" marB="0" anchor="ctr">
                    <a:noFill/>
                  </a:tcPr>
                </a:tc>
                <a:tc>
                  <a:txBody>
                    <a:bodyPr/>
                    <a:lstStyle/>
                    <a:p>
                      <a:pPr algn="ctr" fontAlgn="b"/>
                      <a:endParaRPr lang="it-IT" sz="800" b="1" kern="1200" dirty="0">
                        <a:solidFill>
                          <a:schemeClr val="tx1">
                            <a:lumMod val="75000"/>
                            <a:lumOff val="25000"/>
                          </a:schemeClr>
                        </a:solidFill>
                        <a:latin typeface="+mn-lt"/>
                        <a:ea typeface="+mn-ea"/>
                        <a:cs typeface="+mn-cs"/>
                      </a:endParaRPr>
                    </a:p>
                  </a:txBody>
                  <a:tcPr marL="7620" marR="7620" marT="7620" marB="0" anchor="ctr">
                    <a:noFill/>
                  </a:tcPr>
                </a:tc>
                <a:tc>
                  <a:txBody>
                    <a:bodyPr/>
                    <a:lstStyle/>
                    <a:p>
                      <a:pPr algn="ctr" fontAlgn="b"/>
                      <a:endParaRPr lang="it-IT" sz="800" b="1" kern="1200" dirty="0">
                        <a:solidFill>
                          <a:schemeClr val="tx1">
                            <a:lumMod val="75000"/>
                            <a:lumOff val="25000"/>
                          </a:schemeClr>
                        </a:solidFill>
                        <a:latin typeface="+mn-lt"/>
                        <a:ea typeface="+mn-ea"/>
                        <a:cs typeface="+mn-cs"/>
                      </a:endParaRPr>
                    </a:p>
                  </a:txBody>
                  <a:tcPr marL="7620" marR="7620" marT="7620" marB="0" anchor="ctr">
                    <a:noFill/>
                  </a:tcPr>
                </a:tc>
                <a:tc>
                  <a:txBody>
                    <a:bodyPr/>
                    <a:lstStyle/>
                    <a:p>
                      <a:pPr algn="ctr" fontAlgn="b"/>
                      <a:endParaRPr lang="it-IT" sz="800" b="1" kern="1200">
                        <a:solidFill>
                          <a:schemeClr val="tx1">
                            <a:lumMod val="75000"/>
                            <a:lumOff val="25000"/>
                          </a:schemeClr>
                        </a:solidFill>
                        <a:latin typeface="+mn-lt"/>
                        <a:ea typeface="+mn-ea"/>
                        <a:cs typeface="+mn-cs"/>
                      </a:endParaRPr>
                    </a:p>
                  </a:txBody>
                  <a:tcPr marL="7620" marR="7620" marT="7620" marB="0" anchor="ctr">
                    <a:noFill/>
                  </a:tcPr>
                </a:tc>
                <a:extLst>
                  <a:ext uri="{0D108BD9-81ED-4DB2-BD59-A6C34878D82A}">
                    <a16:rowId xmlns:a16="http://schemas.microsoft.com/office/drawing/2014/main" val="2897369103"/>
                  </a:ext>
                </a:extLst>
              </a:tr>
              <a:tr h="257762">
                <a:tc>
                  <a:txBody>
                    <a:bodyPr/>
                    <a:lstStyle/>
                    <a:p>
                      <a:pPr algn="ctr" rtl="0" fontAlgn="b"/>
                      <a:r>
                        <a:rPr lang="it-IT" sz="1100" b="1" i="0" u="none" strike="noStrike" dirty="0">
                          <a:solidFill>
                            <a:srgbClr val="404040"/>
                          </a:solidFill>
                          <a:effectLst/>
                          <a:latin typeface="Arial" panose="020B0604020202020204" pitchFamily="34" charset="0"/>
                        </a:rPr>
                        <a:t>35%</a:t>
                      </a:r>
                    </a:p>
                  </a:txBody>
                  <a:tcPr marL="7620" marR="7620" marT="7620" marB="0" anchor="ctr">
                    <a:solidFill>
                      <a:srgbClr val="F1BE48"/>
                    </a:solidFill>
                  </a:tcPr>
                </a:tc>
                <a:tc>
                  <a:txBody>
                    <a:bodyPr/>
                    <a:lstStyle/>
                    <a:p>
                      <a:pPr algn="ctr" fontAlgn="ctr"/>
                      <a:r>
                        <a:rPr lang="it-IT" sz="1400" b="0" i="0" u="none" strike="noStrike" dirty="0">
                          <a:solidFill>
                            <a:srgbClr val="000000"/>
                          </a:solidFill>
                          <a:effectLst/>
                          <a:latin typeface="Arial" panose="020B0604020202020204" pitchFamily="34" charset="0"/>
                        </a:rPr>
                        <a:t> </a:t>
                      </a:r>
                    </a:p>
                  </a:txBody>
                  <a:tcPr marL="7620" marR="7620" marT="7620" marB="0" anchor="ctr">
                    <a:noFill/>
                  </a:tcPr>
                </a:tc>
                <a:tc>
                  <a:txBody>
                    <a:bodyPr/>
                    <a:lstStyle/>
                    <a:p>
                      <a:pPr algn="ctr" rtl="0" fontAlgn="b"/>
                      <a:r>
                        <a:rPr lang="it-IT" sz="1100" b="1" i="0" u="none" strike="noStrike" dirty="0">
                          <a:solidFill>
                            <a:srgbClr val="404040"/>
                          </a:solidFill>
                          <a:effectLst/>
                          <a:latin typeface="Arial" panose="020B0604020202020204" pitchFamily="34" charset="0"/>
                        </a:rPr>
                        <a:t>37%</a:t>
                      </a:r>
                    </a:p>
                  </a:txBody>
                  <a:tcPr marL="7620" marR="7620" marT="7620" marB="0" anchor="ctr">
                    <a:solidFill>
                      <a:srgbClr val="F1BE48"/>
                    </a:solidFill>
                  </a:tcPr>
                </a:tc>
                <a:tc>
                  <a:txBody>
                    <a:bodyPr/>
                    <a:lstStyle/>
                    <a:p>
                      <a:pPr algn="ctr" fontAlgn="ctr"/>
                      <a:r>
                        <a:rPr lang="it-IT" sz="1400" b="0" i="0" u="none" strike="noStrike" dirty="0">
                          <a:solidFill>
                            <a:srgbClr val="000000"/>
                          </a:solidFill>
                          <a:effectLst/>
                          <a:latin typeface="Arial" panose="020B0604020202020204" pitchFamily="34" charset="0"/>
                        </a:rPr>
                        <a:t> </a:t>
                      </a:r>
                    </a:p>
                  </a:txBody>
                  <a:tcPr marL="7620" marR="7620" marT="7620" marB="0" anchor="ctr">
                    <a:noFill/>
                  </a:tcPr>
                </a:tc>
                <a:extLst>
                  <a:ext uri="{0D108BD9-81ED-4DB2-BD59-A6C34878D82A}">
                    <a16:rowId xmlns:a16="http://schemas.microsoft.com/office/drawing/2014/main" val="3489782697"/>
                  </a:ext>
                </a:extLst>
              </a:tr>
              <a:tr h="146298">
                <a:tc>
                  <a:txBody>
                    <a:bodyPr/>
                    <a:lstStyle/>
                    <a:p>
                      <a:pPr algn="ctr" fontAlgn="b"/>
                      <a:endParaRPr lang="it-IT" sz="800" b="1" kern="1200" dirty="0">
                        <a:solidFill>
                          <a:schemeClr val="tx1">
                            <a:lumMod val="75000"/>
                            <a:lumOff val="25000"/>
                          </a:schemeClr>
                        </a:solidFill>
                        <a:latin typeface="+mn-lt"/>
                        <a:ea typeface="+mn-ea"/>
                        <a:cs typeface="+mn-cs"/>
                      </a:endParaRPr>
                    </a:p>
                  </a:txBody>
                  <a:tcPr marL="7620" marR="7620" marT="7620" marB="0" anchor="ctr">
                    <a:noFill/>
                  </a:tcPr>
                </a:tc>
                <a:tc>
                  <a:txBody>
                    <a:bodyPr/>
                    <a:lstStyle/>
                    <a:p>
                      <a:pPr algn="ctr" fontAlgn="b"/>
                      <a:endParaRPr lang="it-IT" sz="800" b="1" kern="1200" dirty="0">
                        <a:solidFill>
                          <a:schemeClr val="tx1">
                            <a:lumMod val="75000"/>
                            <a:lumOff val="25000"/>
                          </a:schemeClr>
                        </a:solidFill>
                        <a:latin typeface="+mn-lt"/>
                        <a:ea typeface="+mn-ea"/>
                        <a:cs typeface="+mn-cs"/>
                      </a:endParaRPr>
                    </a:p>
                  </a:txBody>
                  <a:tcPr marL="7620" marR="7620" marT="7620" marB="0" anchor="ctr">
                    <a:noFill/>
                  </a:tcPr>
                </a:tc>
                <a:tc>
                  <a:txBody>
                    <a:bodyPr/>
                    <a:lstStyle/>
                    <a:p>
                      <a:pPr algn="ctr" fontAlgn="b"/>
                      <a:endParaRPr lang="it-IT" sz="800" b="1" kern="1200" dirty="0">
                        <a:solidFill>
                          <a:schemeClr val="tx1">
                            <a:lumMod val="75000"/>
                            <a:lumOff val="25000"/>
                          </a:schemeClr>
                        </a:solidFill>
                        <a:latin typeface="+mn-lt"/>
                        <a:ea typeface="+mn-ea"/>
                        <a:cs typeface="+mn-cs"/>
                      </a:endParaRPr>
                    </a:p>
                  </a:txBody>
                  <a:tcPr marL="7620" marR="7620" marT="7620" marB="0" anchor="ctr">
                    <a:noFill/>
                  </a:tcPr>
                </a:tc>
                <a:tc>
                  <a:txBody>
                    <a:bodyPr/>
                    <a:lstStyle/>
                    <a:p>
                      <a:pPr algn="ctr" fontAlgn="b"/>
                      <a:endParaRPr lang="it-IT" sz="800" b="1" kern="1200" dirty="0">
                        <a:solidFill>
                          <a:schemeClr val="tx1">
                            <a:lumMod val="75000"/>
                            <a:lumOff val="25000"/>
                          </a:schemeClr>
                        </a:solidFill>
                        <a:latin typeface="+mn-lt"/>
                        <a:ea typeface="+mn-ea"/>
                        <a:cs typeface="+mn-cs"/>
                      </a:endParaRPr>
                    </a:p>
                  </a:txBody>
                  <a:tcPr marL="7620" marR="7620" marT="7620" marB="0" anchor="ctr">
                    <a:noFill/>
                  </a:tcPr>
                </a:tc>
                <a:extLst>
                  <a:ext uri="{0D108BD9-81ED-4DB2-BD59-A6C34878D82A}">
                    <a16:rowId xmlns:a16="http://schemas.microsoft.com/office/drawing/2014/main" val="3301127681"/>
                  </a:ext>
                </a:extLst>
              </a:tr>
              <a:tr h="257762">
                <a:tc>
                  <a:txBody>
                    <a:bodyPr/>
                    <a:lstStyle/>
                    <a:p>
                      <a:pPr algn="ctr" rtl="0" fontAlgn="b"/>
                      <a:r>
                        <a:rPr lang="it-IT" sz="1100" b="1" i="0" u="none" strike="noStrike" dirty="0">
                          <a:solidFill>
                            <a:srgbClr val="404040"/>
                          </a:solidFill>
                          <a:effectLst/>
                          <a:latin typeface="Arial" panose="020B0604020202020204" pitchFamily="34" charset="0"/>
                        </a:rPr>
                        <a:t>31%</a:t>
                      </a:r>
                    </a:p>
                  </a:txBody>
                  <a:tcPr marL="7620" marR="7620" marT="7620" marB="0" anchor="ctr">
                    <a:solidFill>
                      <a:srgbClr val="F1BE48"/>
                    </a:solidFill>
                  </a:tcPr>
                </a:tc>
                <a:tc>
                  <a:txBody>
                    <a:bodyPr/>
                    <a:lstStyle/>
                    <a:p>
                      <a:pPr algn="ctr" fontAlgn="ctr"/>
                      <a:r>
                        <a:rPr lang="it-IT" sz="1400" b="0" i="0" u="none" strike="noStrike" dirty="0">
                          <a:solidFill>
                            <a:srgbClr val="000000"/>
                          </a:solidFill>
                          <a:effectLst/>
                          <a:latin typeface="Arial" panose="020B0604020202020204" pitchFamily="34" charset="0"/>
                        </a:rPr>
                        <a:t> </a:t>
                      </a:r>
                    </a:p>
                  </a:txBody>
                  <a:tcPr marL="7620" marR="7620" marT="7620" marB="0" anchor="ctr">
                    <a:noFill/>
                  </a:tcPr>
                </a:tc>
                <a:tc>
                  <a:txBody>
                    <a:bodyPr/>
                    <a:lstStyle/>
                    <a:p>
                      <a:pPr algn="ctr" rtl="0" fontAlgn="b"/>
                      <a:r>
                        <a:rPr lang="it-IT" sz="1100" b="1" i="0" u="none" strike="noStrike" dirty="0">
                          <a:solidFill>
                            <a:srgbClr val="404040"/>
                          </a:solidFill>
                          <a:effectLst/>
                          <a:latin typeface="Arial" panose="020B0604020202020204" pitchFamily="34" charset="0"/>
                        </a:rPr>
                        <a:t>27%</a:t>
                      </a:r>
                    </a:p>
                  </a:txBody>
                  <a:tcPr marL="7620" marR="7620" marT="7620" marB="0" anchor="ctr">
                    <a:solidFill>
                      <a:srgbClr val="F1BE48"/>
                    </a:solidFill>
                  </a:tcPr>
                </a:tc>
                <a:tc>
                  <a:txBody>
                    <a:bodyPr/>
                    <a:lstStyle/>
                    <a:p>
                      <a:pPr algn="ctr" fontAlgn="ctr"/>
                      <a:r>
                        <a:rPr lang="it-IT" sz="1400" b="0" i="0" u="none" strike="noStrike">
                          <a:solidFill>
                            <a:srgbClr val="000000"/>
                          </a:solidFill>
                          <a:effectLst/>
                          <a:latin typeface="Arial" panose="020B0604020202020204" pitchFamily="34" charset="0"/>
                        </a:rPr>
                        <a:t> </a:t>
                      </a:r>
                    </a:p>
                  </a:txBody>
                  <a:tcPr marL="7620" marR="7620" marT="7620" marB="0" anchor="ctr">
                    <a:noFill/>
                  </a:tcPr>
                </a:tc>
                <a:extLst>
                  <a:ext uri="{0D108BD9-81ED-4DB2-BD59-A6C34878D82A}">
                    <a16:rowId xmlns:a16="http://schemas.microsoft.com/office/drawing/2014/main" val="2261656004"/>
                  </a:ext>
                </a:extLst>
              </a:tr>
              <a:tr h="146298">
                <a:tc>
                  <a:txBody>
                    <a:bodyPr/>
                    <a:lstStyle/>
                    <a:p>
                      <a:pPr algn="ctr" fontAlgn="b"/>
                      <a:endParaRPr lang="it-IT" sz="800" b="1" kern="1200" dirty="0">
                        <a:solidFill>
                          <a:schemeClr val="tx1">
                            <a:lumMod val="75000"/>
                            <a:lumOff val="25000"/>
                          </a:schemeClr>
                        </a:solidFill>
                        <a:latin typeface="+mn-lt"/>
                        <a:ea typeface="+mn-ea"/>
                        <a:cs typeface="+mn-cs"/>
                      </a:endParaRPr>
                    </a:p>
                  </a:txBody>
                  <a:tcPr marL="7620" marR="7620" marT="7620" marB="0" anchor="ctr">
                    <a:noFill/>
                  </a:tcPr>
                </a:tc>
                <a:tc>
                  <a:txBody>
                    <a:bodyPr/>
                    <a:lstStyle/>
                    <a:p>
                      <a:pPr algn="ctr" fontAlgn="b"/>
                      <a:endParaRPr lang="it-IT" sz="800" b="1" kern="1200">
                        <a:solidFill>
                          <a:schemeClr val="tx1">
                            <a:lumMod val="75000"/>
                            <a:lumOff val="25000"/>
                          </a:schemeClr>
                        </a:solidFill>
                        <a:latin typeface="+mn-lt"/>
                        <a:ea typeface="+mn-ea"/>
                        <a:cs typeface="+mn-cs"/>
                      </a:endParaRPr>
                    </a:p>
                  </a:txBody>
                  <a:tcPr marL="7620" marR="7620" marT="7620" marB="0" anchor="ctr">
                    <a:noFill/>
                  </a:tcPr>
                </a:tc>
                <a:tc>
                  <a:txBody>
                    <a:bodyPr/>
                    <a:lstStyle/>
                    <a:p>
                      <a:pPr algn="ctr" fontAlgn="b"/>
                      <a:endParaRPr lang="it-IT" sz="800" b="1" kern="1200" dirty="0">
                        <a:solidFill>
                          <a:schemeClr val="tx1">
                            <a:lumMod val="75000"/>
                            <a:lumOff val="25000"/>
                          </a:schemeClr>
                        </a:solidFill>
                        <a:latin typeface="+mn-lt"/>
                        <a:ea typeface="+mn-ea"/>
                        <a:cs typeface="+mn-cs"/>
                      </a:endParaRPr>
                    </a:p>
                  </a:txBody>
                  <a:tcPr marL="7620" marR="7620" marT="7620" marB="0" anchor="ctr">
                    <a:noFill/>
                  </a:tcPr>
                </a:tc>
                <a:tc>
                  <a:txBody>
                    <a:bodyPr/>
                    <a:lstStyle/>
                    <a:p>
                      <a:pPr algn="ctr" fontAlgn="b"/>
                      <a:endParaRPr lang="it-IT" sz="800" b="1" kern="1200">
                        <a:solidFill>
                          <a:schemeClr val="tx1">
                            <a:lumMod val="75000"/>
                            <a:lumOff val="25000"/>
                          </a:schemeClr>
                        </a:solidFill>
                        <a:latin typeface="+mn-lt"/>
                        <a:ea typeface="+mn-ea"/>
                        <a:cs typeface="+mn-cs"/>
                      </a:endParaRPr>
                    </a:p>
                  </a:txBody>
                  <a:tcPr marL="7620" marR="7620" marT="7620" marB="0" anchor="ctr">
                    <a:noFill/>
                  </a:tcPr>
                </a:tc>
                <a:extLst>
                  <a:ext uri="{0D108BD9-81ED-4DB2-BD59-A6C34878D82A}">
                    <a16:rowId xmlns:a16="http://schemas.microsoft.com/office/drawing/2014/main" val="3983600867"/>
                  </a:ext>
                </a:extLst>
              </a:tr>
              <a:tr h="257762">
                <a:tc>
                  <a:txBody>
                    <a:bodyPr/>
                    <a:lstStyle/>
                    <a:p>
                      <a:pPr algn="ctr" rtl="0" fontAlgn="b"/>
                      <a:r>
                        <a:rPr lang="it-IT" sz="1100" b="1" i="0" u="none" strike="noStrike" dirty="0">
                          <a:solidFill>
                            <a:srgbClr val="404040"/>
                          </a:solidFill>
                          <a:effectLst/>
                          <a:latin typeface="Arial" panose="020B0604020202020204" pitchFamily="34" charset="0"/>
                        </a:rPr>
                        <a:t>24%</a:t>
                      </a:r>
                    </a:p>
                  </a:txBody>
                  <a:tcPr marL="7620" marR="7620" marT="7620" marB="0" anchor="ctr">
                    <a:solidFill>
                      <a:srgbClr val="F1BE48"/>
                    </a:solidFill>
                  </a:tcPr>
                </a:tc>
                <a:tc>
                  <a:txBody>
                    <a:bodyPr/>
                    <a:lstStyle/>
                    <a:p>
                      <a:pPr algn="ctr" fontAlgn="ctr"/>
                      <a:r>
                        <a:rPr lang="it-IT" sz="1400" b="0" i="0" u="none" strike="noStrike" dirty="0">
                          <a:solidFill>
                            <a:srgbClr val="000000"/>
                          </a:solidFill>
                          <a:effectLst/>
                          <a:latin typeface="Arial" panose="020B0604020202020204" pitchFamily="34" charset="0"/>
                        </a:rPr>
                        <a:t> </a:t>
                      </a:r>
                    </a:p>
                  </a:txBody>
                  <a:tcPr marL="7620" marR="7620" marT="7620" marB="0" anchor="ctr">
                    <a:noFill/>
                  </a:tcPr>
                </a:tc>
                <a:tc>
                  <a:txBody>
                    <a:bodyPr/>
                    <a:lstStyle/>
                    <a:p>
                      <a:pPr algn="ctr" rtl="0" fontAlgn="b"/>
                      <a:r>
                        <a:rPr lang="it-IT" sz="1100" b="1" i="0" u="none" strike="noStrike" dirty="0">
                          <a:solidFill>
                            <a:srgbClr val="404040"/>
                          </a:solidFill>
                          <a:effectLst/>
                          <a:latin typeface="Arial" panose="020B0604020202020204" pitchFamily="34" charset="0"/>
                        </a:rPr>
                        <a:t>21%</a:t>
                      </a:r>
                    </a:p>
                  </a:txBody>
                  <a:tcPr marL="7620" marR="7620" marT="7620" marB="0" anchor="ctr">
                    <a:solidFill>
                      <a:srgbClr val="F1BE48"/>
                    </a:solidFill>
                  </a:tcPr>
                </a:tc>
                <a:tc>
                  <a:txBody>
                    <a:bodyPr/>
                    <a:lstStyle/>
                    <a:p>
                      <a:pPr algn="ctr" fontAlgn="ctr"/>
                      <a:r>
                        <a:rPr lang="it-IT" sz="1400" b="0" i="0" u="none" strike="noStrike" dirty="0">
                          <a:solidFill>
                            <a:srgbClr val="000000"/>
                          </a:solidFill>
                          <a:effectLst/>
                          <a:latin typeface="Arial" panose="020B0604020202020204" pitchFamily="34" charset="0"/>
                        </a:rPr>
                        <a:t> </a:t>
                      </a:r>
                    </a:p>
                  </a:txBody>
                  <a:tcPr marL="7620" marR="7620" marT="7620" marB="0" anchor="ctr">
                    <a:noFill/>
                  </a:tcPr>
                </a:tc>
                <a:extLst>
                  <a:ext uri="{0D108BD9-81ED-4DB2-BD59-A6C34878D82A}">
                    <a16:rowId xmlns:a16="http://schemas.microsoft.com/office/drawing/2014/main" val="2825576496"/>
                  </a:ext>
                </a:extLst>
              </a:tr>
              <a:tr h="146298">
                <a:tc>
                  <a:txBody>
                    <a:bodyPr/>
                    <a:lstStyle/>
                    <a:p>
                      <a:pPr algn="ctr" fontAlgn="b"/>
                      <a:endParaRPr lang="it-IT" sz="800" b="1" kern="1200" dirty="0">
                        <a:solidFill>
                          <a:schemeClr val="tx1">
                            <a:lumMod val="75000"/>
                            <a:lumOff val="25000"/>
                          </a:schemeClr>
                        </a:solidFill>
                        <a:latin typeface="+mn-lt"/>
                        <a:ea typeface="+mn-ea"/>
                        <a:cs typeface="+mn-cs"/>
                      </a:endParaRPr>
                    </a:p>
                  </a:txBody>
                  <a:tcPr marL="7620" marR="7620" marT="7620" marB="0" anchor="ctr">
                    <a:noFill/>
                  </a:tcPr>
                </a:tc>
                <a:tc>
                  <a:txBody>
                    <a:bodyPr/>
                    <a:lstStyle/>
                    <a:p>
                      <a:pPr algn="ctr" fontAlgn="b"/>
                      <a:endParaRPr lang="it-IT" sz="800" b="1" kern="1200">
                        <a:solidFill>
                          <a:schemeClr val="tx1">
                            <a:lumMod val="75000"/>
                            <a:lumOff val="25000"/>
                          </a:schemeClr>
                        </a:solidFill>
                        <a:latin typeface="+mn-lt"/>
                        <a:ea typeface="+mn-ea"/>
                        <a:cs typeface="+mn-cs"/>
                      </a:endParaRPr>
                    </a:p>
                  </a:txBody>
                  <a:tcPr marL="7620" marR="7620" marT="7620" marB="0" anchor="ctr">
                    <a:noFill/>
                  </a:tcPr>
                </a:tc>
                <a:tc>
                  <a:txBody>
                    <a:bodyPr/>
                    <a:lstStyle/>
                    <a:p>
                      <a:pPr algn="ctr" fontAlgn="b"/>
                      <a:endParaRPr lang="it-IT" sz="800" b="1" kern="1200" dirty="0">
                        <a:solidFill>
                          <a:schemeClr val="tx1">
                            <a:lumMod val="75000"/>
                            <a:lumOff val="25000"/>
                          </a:schemeClr>
                        </a:solidFill>
                        <a:latin typeface="+mn-lt"/>
                        <a:ea typeface="+mn-ea"/>
                        <a:cs typeface="+mn-cs"/>
                      </a:endParaRPr>
                    </a:p>
                  </a:txBody>
                  <a:tcPr marL="7620" marR="7620" marT="7620" marB="0" anchor="ctr">
                    <a:noFill/>
                  </a:tcPr>
                </a:tc>
                <a:tc>
                  <a:txBody>
                    <a:bodyPr/>
                    <a:lstStyle/>
                    <a:p>
                      <a:pPr algn="ctr" fontAlgn="b"/>
                      <a:endParaRPr lang="it-IT" sz="800" b="1" kern="1200">
                        <a:solidFill>
                          <a:schemeClr val="tx1">
                            <a:lumMod val="75000"/>
                            <a:lumOff val="25000"/>
                          </a:schemeClr>
                        </a:solidFill>
                        <a:latin typeface="+mn-lt"/>
                        <a:ea typeface="+mn-ea"/>
                        <a:cs typeface="+mn-cs"/>
                      </a:endParaRPr>
                    </a:p>
                  </a:txBody>
                  <a:tcPr marL="7620" marR="7620" marT="7620" marB="0" anchor="ctr">
                    <a:noFill/>
                  </a:tcPr>
                </a:tc>
                <a:extLst>
                  <a:ext uri="{0D108BD9-81ED-4DB2-BD59-A6C34878D82A}">
                    <a16:rowId xmlns:a16="http://schemas.microsoft.com/office/drawing/2014/main" val="2155885833"/>
                  </a:ext>
                </a:extLst>
              </a:tr>
              <a:tr h="257762">
                <a:tc>
                  <a:txBody>
                    <a:bodyPr/>
                    <a:lstStyle/>
                    <a:p>
                      <a:pPr algn="ctr" rtl="0" fontAlgn="b"/>
                      <a:r>
                        <a:rPr lang="it-IT" sz="1100" b="1" i="0" u="none" strike="noStrike" dirty="0">
                          <a:solidFill>
                            <a:srgbClr val="404040"/>
                          </a:solidFill>
                          <a:effectLst/>
                          <a:latin typeface="Arial" panose="020B0604020202020204" pitchFamily="34" charset="0"/>
                        </a:rPr>
                        <a:t>24%</a:t>
                      </a:r>
                    </a:p>
                  </a:txBody>
                  <a:tcPr marL="7620" marR="7620" marT="7620" marB="0" anchor="ctr">
                    <a:solidFill>
                      <a:srgbClr val="F1BE48"/>
                    </a:solidFill>
                  </a:tcPr>
                </a:tc>
                <a:tc>
                  <a:txBody>
                    <a:bodyPr/>
                    <a:lstStyle/>
                    <a:p>
                      <a:pPr algn="ctr" fontAlgn="ctr"/>
                      <a:r>
                        <a:rPr lang="it-IT" sz="1400" b="0" i="0" u="none" strike="noStrike" dirty="0">
                          <a:solidFill>
                            <a:srgbClr val="000000"/>
                          </a:solidFill>
                          <a:effectLst/>
                          <a:latin typeface="Arial" panose="020B0604020202020204" pitchFamily="34" charset="0"/>
                        </a:rPr>
                        <a:t> </a:t>
                      </a:r>
                    </a:p>
                  </a:txBody>
                  <a:tcPr marL="7620" marR="7620" marT="7620" marB="0" anchor="ctr">
                    <a:noFill/>
                  </a:tcPr>
                </a:tc>
                <a:tc>
                  <a:txBody>
                    <a:bodyPr/>
                    <a:lstStyle/>
                    <a:p>
                      <a:pPr algn="ctr" rtl="0" fontAlgn="b"/>
                      <a:r>
                        <a:rPr lang="it-IT" sz="1100" b="1" i="0" u="none" strike="noStrike" dirty="0">
                          <a:solidFill>
                            <a:srgbClr val="404040"/>
                          </a:solidFill>
                          <a:effectLst/>
                          <a:latin typeface="Arial" panose="020B0604020202020204" pitchFamily="34" charset="0"/>
                        </a:rPr>
                        <a:t>24%</a:t>
                      </a:r>
                    </a:p>
                  </a:txBody>
                  <a:tcPr marL="7620" marR="7620" marT="7620" marB="0" anchor="ctr">
                    <a:solidFill>
                      <a:srgbClr val="F1BE48"/>
                    </a:solidFill>
                  </a:tcPr>
                </a:tc>
                <a:tc>
                  <a:txBody>
                    <a:bodyPr/>
                    <a:lstStyle/>
                    <a:p>
                      <a:pPr algn="ctr" fontAlgn="ctr"/>
                      <a:r>
                        <a:rPr lang="it-IT" sz="1400" b="0" i="0" u="none" strike="noStrike" dirty="0">
                          <a:solidFill>
                            <a:srgbClr val="000000"/>
                          </a:solidFill>
                          <a:effectLst/>
                          <a:latin typeface="Arial" panose="020B0604020202020204" pitchFamily="34" charset="0"/>
                        </a:rPr>
                        <a:t> </a:t>
                      </a:r>
                    </a:p>
                  </a:txBody>
                  <a:tcPr marL="7620" marR="7620" marT="7620" marB="0" anchor="ctr">
                    <a:noFill/>
                  </a:tcPr>
                </a:tc>
                <a:extLst>
                  <a:ext uri="{0D108BD9-81ED-4DB2-BD59-A6C34878D82A}">
                    <a16:rowId xmlns:a16="http://schemas.microsoft.com/office/drawing/2014/main" val="172378416"/>
                  </a:ext>
                </a:extLst>
              </a:tr>
            </a:tbl>
          </a:graphicData>
        </a:graphic>
      </p:graphicFrame>
    </p:spTree>
    <p:extLst>
      <p:ext uri="{BB962C8B-B14F-4D97-AF65-F5344CB8AC3E}">
        <p14:creationId xmlns:p14="http://schemas.microsoft.com/office/powerpoint/2010/main" val="307681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a:extLst>
              <a:ext uri="{FF2B5EF4-FFF2-40B4-BE49-F238E27FC236}">
                <a16:creationId xmlns:a16="http://schemas.microsoft.com/office/drawing/2014/main" id="{931B2705-4DEF-5E7C-D8BE-F9AF5271FF1D}"/>
              </a:ext>
            </a:extLst>
          </p:cNvPr>
          <p:cNvSpPr txBox="1"/>
          <p:nvPr/>
        </p:nvSpPr>
        <p:spPr>
          <a:xfrm>
            <a:off x="58877" y="4846318"/>
            <a:ext cx="307188" cy="238005"/>
          </a:xfrm>
          <a:prstGeom prst="rect">
            <a:avLst/>
          </a:prstGeom>
        </p:spPr>
        <p:txBody>
          <a:bodyPr vert="horz" wrap="none" lIns="0" tIns="0" rIns="0" bIns="0" rtlCol="0" anchor="b">
            <a:normAutofit/>
          </a:bodyPr>
          <a:lstStyle/>
          <a:p>
            <a:pPr marL="0" marR="0" lvl="0" indent="0" algn="l" defTabSz="924282" rtl="0" eaLnBrk="1" fontAlgn="auto" latinLnBrk="0" hangingPunct="1">
              <a:lnSpc>
                <a:spcPct val="85000"/>
              </a:lnSpc>
              <a:spcBef>
                <a:spcPts val="204"/>
              </a:spcBef>
              <a:spcAft>
                <a:spcPts val="0"/>
              </a:spcAft>
              <a:buClrTx/>
              <a:buSzTx/>
              <a:buFontTx/>
              <a:buNone/>
              <a:tabLst/>
              <a:defRPr/>
            </a:pPr>
            <a:fld id="{01990C03-C3A3-48FE-AF6D-3AE397C89625}" type="slidenum">
              <a:rPr kumimoji="0" lang="en-GB" sz="800" b="0" i="0" u="none" strike="noStrike" kern="1200" cap="none" spc="0" normalizeH="0" baseline="0" noProof="0" smtClean="0">
                <a:ln>
                  <a:noFill/>
                </a:ln>
                <a:solidFill>
                  <a:srgbClr val="888B8D"/>
                </a:solidFill>
                <a:effectLst/>
                <a:uLnTx/>
                <a:uFillTx/>
                <a:latin typeface="Calibri"/>
                <a:ea typeface="+mn-ea"/>
                <a:cs typeface="+mn-cs"/>
              </a:rPr>
              <a:pPr marL="0" marR="0" lvl="0" indent="0" algn="l" defTabSz="924282" rtl="0" eaLnBrk="1" fontAlgn="auto" latinLnBrk="0" hangingPunct="1">
                <a:lnSpc>
                  <a:spcPct val="85000"/>
                </a:lnSpc>
                <a:spcBef>
                  <a:spcPts val="204"/>
                </a:spcBef>
                <a:spcAft>
                  <a:spcPts val="0"/>
                </a:spcAft>
                <a:buClrTx/>
                <a:buSzTx/>
                <a:buFontTx/>
                <a:buNone/>
                <a:tabLst/>
                <a:defRPr/>
              </a:pPr>
              <a:t>8</a:t>
            </a:fld>
            <a:endParaRPr kumimoji="0" lang="en-GB" sz="800" b="0" i="0" u="none" strike="noStrike" kern="1200" cap="none" spc="0" normalizeH="0" baseline="0" noProof="0" dirty="0">
              <a:ln>
                <a:noFill/>
              </a:ln>
              <a:solidFill>
                <a:srgbClr val="888B8D"/>
              </a:solidFill>
              <a:effectLst/>
              <a:uLnTx/>
              <a:uFillTx/>
              <a:latin typeface="Calibri"/>
              <a:ea typeface="+mn-ea"/>
              <a:cs typeface="+mn-cs"/>
            </a:endParaRPr>
          </a:p>
        </p:txBody>
      </p:sp>
      <p:sp>
        <p:nvSpPr>
          <p:cNvPr id="32" name="Text Placeholder 5">
            <a:extLst>
              <a:ext uri="{FF2B5EF4-FFF2-40B4-BE49-F238E27FC236}">
                <a16:creationId xmlns:a16="http://schemas.microsoft.com/office/drawing/2014/main" id="{D2E9F46F-FB3C-1F03-5AC7-3D1F26EBDFFC}"/>
              </a:ext>
            </a:extLst>
          </p:cNvPr>
          <p:cNvSpPr txBox="1">
            <a:spLocks/>
          </p:cNvSpPr>
          <p:nvPr/>
        </p:nvSpPr>
        <p:spPr>
          <a:xfrm>
            <a:off x="105028" y="197083"/>
            <a:ext cx="9038972" cy="454268"/>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lnSpc>
                <a:spcPct val="80000"/>
              </a:lnSpc>
              <a:buNone/>
              <a:defRPr/>
            </a:pPr>
            <a:r>
              <a:rPr lang="it-IT" sz="2400" b="1" dirty="0">
                <a:solidFill>
                  <a:schemeClr val="bg1"/>
                </a:solidFill>
                <a:ea typeface="Calibri" charset="0"/>
                <a:cs typeface="Calibri" charset="0"/>
              </a:rPr>
              <a:t>Per i prossimi mesi 1 italiano su 2 si aspetta ancora incrementi su energia-gas e sui carburanti</a:t>
            </a:r>
          </a:p>
        </p:txBody>
      </p:sp>
      <p:sp>
        <p:nvSpPr>
          <p:cNvPr id="26" name="CasellaDiTesto 25">
            <a:extLst>
              <a:ext uri="{FF2B5EF4-FFF2-40B4-BE49-F238E27FC236}">
                <a16:creationId xmlns:a16="http://schemas.microsoft.com/office/drawing/2014/main" id="{16EDD9CF-D546-841D-C402-0EF1E2697688}"/>
              </a:ext>
            </a:extLst>
          </p:cNvPr>
          <p:cNvSpPr txBox="1"/>
          <p:nvPr/>
        </p:nvSpPr>
        <p:spPr>
          <a:xfrm>
            <a:off x="1721404" y="4650411"/>
            <a:ext cx="6120025" cy="219291"/>
          </a:xfrm>
          <a:prstGeom prst="rect">
            <a:avLst/>
          </a:prstGeom>
          <a:noFill/>
        </p:spPr>
        <p:txBody>
          <a:bodyPr wrap="square" rtlCol="0">
            <a:spAutoFit/>
          </a:bodyPr>
          <a:lstStyle>
            <a:defPPr>
              <a:defRPr lang="en-US"/>
            </a:defPPr>
            <a:lvl1pPr>
              <a:defRPr sz="825">
                <a:solidFill>
                  <a:schemeClr val="bg1">
                    <a:lumMod val="50000"/>
                  </a:schemeClr>
                </a:solidFill>
              </a:defRPr>
            </a:lvl1pPr>
          </a:lstStyle>
          <a:p>
            <a:r>
              <a:rPr lang="it-IT" dirty="0"/>
              <a:t>In quali delle seguenti categorie di spesa di servizi/beni si aspetta nei prossimi mesi ulteriori aumenti dei prezzi al consumo? </a:t>
            </a:r>
          </a:p>
        </p:txBody>
      </p:sp>
      <p:sp>
        <p:nvSpPr>
          <p:cNvPr id="37" name="Espace réservé du texte 8">
            <a:extLst>
              <a:ext uri="{FF2B5EF4-FFF2-40B4-BE49-F238E27FC236}">
                <a16:creationId xmlns:a16="http://schemas.microsoft.com/office/drawing/2014/main" id="{33542758-F77D-09A0-9150-EFF053FD1EB9}"/>
              </a:ext>
            </a:extLst>
          </p:cNvPr>
          <p:cNvSpPr txBox="1">
            <a:spLocks/>
          </p:cNvSpPr>
          <p:nvPr/>
        </p:nvSpPr>
        <p:spPr>
          <a:xfrm>
            <a:off x="2550570" y="1043513"/>
            <a:ext cx="4008848" cy="450123"/>
          </a:xfrm>
          <a:prstGeom prst="rect">
            <a:avLst/>
          </a:prstGeom>
        </p:spPr>
        <p:txBody>
          <a:bodyPr vert="horz" wrap="square" lIns="54000" tIns="34290" rIns="0" bIns="34290" rtlCol="0" anchor="b">
            <a:spAutoFit/>
          </a:bodyPr>
          <a:lstStyle>
            <a:lvl1pPr marL="0" indent="0" algn="l" defTabSz="914400" rtl="0" eaLnBrk="1" latinLnBrk="0" hangingPunct="1">
              <a:lnSpc>
                <a:spcPct val="100000"/>
              </a:lnSpc>
              <a:spcBef>
                <a:spcPts val="0"/>
              </a:spcBef>
              <a:buSzPct val="50000"/>
              <a:buFont typeface="HelveticaNeueLT Std Lt Cn" panose="020B0406020202030204" pitchFamily="34" charset="0"/>
              <a:buNone/>
              <a:defRPr sz="800" b="0" i="1" kern="1200">
                <a:solidFill>
                  <a:schemeClr val="bg1">
                    <a:lumMod val="50000"/>
                  </a:schemeClr>
                </a:solidFill>
                <a:latin typeface="+mn-lt"/>
                <a:ea typeface="+mn-ea"/>
                <a:cs typeface="+mn-cs"/>
              </a:defRPr>
            </a:lvl1pPr>
            <a:lvl2pPr marL="133350" indent="0" algn="l" defTabSz="914400" rtl="0" eaLnBrk="1" latinLnBrk="0" hangingPunct="1">
              <a:lnSpc>
                <a:spcPct val="100000"/>
              </a:lnSpc>
              <a:spcBef>
                <a:spcPts val="600"/>
              </a:spcBef>
              <a:buSzPct val="80000"/>
              <a:buFontTx/>
              <a:buNone/>
              <a:defRPr sz="1600" kern="1200">
                <a:solidFill>
                  <a:schemeClr val="tx1"/>
                </a:solidFill>
                <a:latin typeface="+mn-lt"/>
                <a:ea typeface="+mn-ea"/>
                <a:cs typeface="+mn-cs"/>
              </a:defRPr>
            </a:lvl2pPr>
            <a:lvl3pPr marL="542925"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914400" rtl="0" eaLnBrk="1" latinLnBrk="0" hangingPunct="1">
              <a:lnSpc>
                <a:spcPct val="90000"/>
              </a:lnSpc>
              <a:spcBef>
                <a:spcPts val="500"/>
              </a:spcBef>
              <a:buFont typeface="Arial" panose="020B0604020202020204" pitchFamily="34" charset="0"/>
              <a:buNone/>
              <a:defRPr sz="1100" kern="1200">
                <a:solidFill>
                  <a:schemeClr val="bg2"/>
                </a:solidFill>
                <a:latin typeface="+mn-lt"/>
                <a:ea typeface="+mn-ea"/>
                <a:cs typeface="+mn-cs"/>
              </a:defRPr>
            </a:lvl4pPr>
            <a:lvl5pPr marL="1033463" indent="0" algn="l" defTabSz="914400" rtl="0" eaLnBrk="1" latinLnBrk="0" hangingPunct="1">
              <a:lnSpc>
                <a:spcPct val="90000"/>
              </a:lnSpc>
              <a:spcBef>
                <a:spcPts val="500"/>
              </a:spcBef>
              <a:buFont typeface="HelveticaNeueLT Std Lt Cn" panose="020B0406020202030204" pitchFamily="34" charset="0"/>
              <a:buNone/>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685800">
              <a:defRPr/>
            </a:pPr>
            <a:r>
              <a:rPr lang="it-IT" sz="1425" b="1" i="0" dirty="0">
                <a:solidFill>
                  <a:schemeClr val="tx1">
                    <a:lumMod val="75000"/>
                    <a:lumOff val="25000"/>
                  </a:schemeClr>
                </a:solidFill>
                <a:latin typeface="Arial"/>
              </a:rPr>
              <a:t>Aspettative aumenti prezzi prossimi mesi</a:t>
            </a:r>
            <a:r>
              <a:rPr lang="it-IT" sz="1050" dirty="0">
                <a:solidFill>
                  <a:schemeClr val="tx1">
                    <a:lumMod val="75000"/>
                    <a:lumOff val="25000"/>
                  </a:schemeClr>
                </a:solidFill>
                <a:latin typeface="Arial"/>
              </a:rPr>
              <a:t> (servizi)</a:t>
            </a:r>
          </a:p>
        </p:txBody>
      </p:sp>
      <p:sp>
        <p:nvSpPr>
          <p:cNvPr id="38" name="Rettangolo 37">
            <a:extLst>
              <a:ext uri="{FF2B5EF4-FFF2-40B4-BE49-F238E27FC236}">
                <a16:creationId xmlns:a16="http://schemas.microsoft.com/office/drawing/2014/main" id="{79861F17-0E62-3290-8BE4-1C7470082CC9}"/>
              </a:ext>
            </a:extLst>
          </p:cNvPr>
          <p:cNvSpPr/>
          <p:nvPr/>
        </p:nvSpPr>
        <p:spPr>
          <a:xfrm>
            <a:off x="1721404" y="4801642"/>
            <a:ext cx="1849441" cy="346249"/>
          </a:xfrm>
          <a:prstGeom prst="rect">
            <a:avLst/>
          </a:prstGeom>
        </p:spPr>
        <p:txBody>
          <a:bodyPr wrap="square">
            <a:spAutoFit/>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it-IT" sz="825" dirty="0">
                <a:solidFill>
                  <a:schemeClr val="bg1">
                    <a:lumMod val="50000"/>
                  </a:schemeClr>
                </a:solidFill>
              </a:rPr>
              <a:t>Base: Totale campione – valori %</a:t>
            </a:r>
          </a:p>
          <a:p>
            <a:pPr>
              <a:defRPr/>
            </a:pPr>
            <a:r>
              <a:rPr lang="it-IT" sz="825" dirty="0">
                <a:solidFill>
                  <a:schemeClr val="bg1">
                    <a:lumMod val="50000"/>
                  </a:schemeClr>
                </a:solidFill>
              </a:rPr>
              <a:t>Fonte: banca dati Ipsos</a:t>
            </a:r>
          </a:p>
        </p:txBody>
      </p:sp>
      <p:graphicFrame>
        <p:nvGraphicFramePr>
          <p:cNvPr id="2" name="Grafico 1">
            <a:extLst>
              <a:ext uri="{FF2B5EF4-FFF2-40B4-BE49-F238E27FC236}">
                <a16:creationId xmlns:a16="http://schemas.microsoft.com/office/drawing/2014/main" id="{8D8EC01F-83A5-12A5-3EF1-8973661A304E}"/>
              </a:ext>
            </a:extLst>
          </p:cNvPr>
          <p:cNvGraphicFramePr>
            <a:graphicFrameLocks/>
          </p:cNvGraphicFramePr>
          <p:nvPr>
            <p:extLst>
              <p:ext uri="{D42A27DB-BD31-4B8C-83A1-F6EECF244321}">
                <p14:modId xmlns:p14="http://schemas.microsoft.com/office/powerpoint/2010/main" val="3643636428"/>
              </p:ext>
            </p:extLst>
          </p:nvPr>
        </p:nvGraphicFramePr>
        <p:xfrm>
          <a:off x="1363084" y="1384527"/>
          <a:ext cx="6411951" cy="32069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ella 2">
            <a:extLst>
              <a:ext uri="{FF2B5EF4-FFF2-40B4-BE49-F238E27FC236}">
                <a16:creationId xmlns:a16="http://schemas.microsoft.com/office/drawing/2014/main" id="{EA2E3319-F028-ABCF-B204-327BD4581C83}"/>
              </a:ext>
            </a:extLst>
          </p:cNvPr>
          <p:cNvGraphicFramePr>
            <a:graphicFrameLocks noGrp="1"/>
          </p:cNvGraphicFramePr>
          <p:nvPr>
            <p:extLst>
              <p:ext uri="{D42A27DB-BD31-4B8C-83A1-F6EECF244321}">
                <p14:modId xmlns:p14="http://schemas.microsoft.com/office/powerpoint/2010/main" val="865325068"/>
              </p:ext>
            </p:extLst>
          </p:nvPr>
        </p:nvGraphicFramePr>
        <p:xfrm>
          <a:off x="-917902" y="1546764"/>
          <a:ext cx="4404732" cy="3044730"/>
        </p:xfrm>
        <a:graphic>
          <a:graphicData uri="http://schemas.openxmlformats.org/drawingml/2006/table">
            <a:tbl>
              <a:tblPr>
                <a:tableStyleId>{5C22544A-7EE6-4342-B048-85BDC9FD1C3A}</a:tableStyleId>
              </a:tblPr>
              <a:tblGrid>
                <a:gridCol w="4404732">
                  <a:extLst>
                    <a:ext uri="{9D8B030D-6E8A-4147-A177-3AD203B41FA5}">
                      <a16:colId xmlns:a16="http://schemas.microsoft.com/office/drawing/2014/main" val="11886841"/>
                    </a:ext>
                  </a:extLst>
                </a:gridCol>
              </a:tblGrid>
              <a:tr h="234210">
                <a:tc>
                  <a:txBody>
                    <a:bodyPr/>
                    <a:lstStyle/>
                    <a:p>
                      <a:pPr marL="0" algn="r" defTabSz="914400" rtl="0" eaLnBrk="1" fontAlgn="b" latinLnBrk="0" hangingPunct="1"/>
                      <a:r>
                        <a:rPr lang="it-IT" sz="1200" b="1" i="0" u="none" strike="noStrike" kern="1200" dirty="0">
                          <a:solidFill>
                            <a:srgbClr val="000000"/>
                          </a:solidFill>
                          <a:effectLst/>
                          <a:latin typeface="+mn-lt"/>
                          <a:ea typeface="+mn-ea"/>
                          <a:cs typeface="+mn-cs"/>
                        </a:rPr>
                        <a:t>   Energia elettrica / gas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4414792"/>
                  </a:ext>
                </a:extLst>
              </a:tr>
              <a:tr h="234210">
                <a:tc>
                  <a:txBody>
                    <a:bodyPr/>
                    <a:lstStyle/>
                    <a:p>
                      <a:pPr marL="0" algn="r" defTabSz="914400" rtl="0" eaLnBrk="1" fontAlgn="b" latinLnBrk="0" hangingPunct="1"/>
                      <a:r>
                        <a:rPr lang="it-IT" sz="1200" b="1" i="0" u="none" strike="noStrike" kern="1200" dirty="0">
                          <a:solidFill>
                            <a:srgbClr val="000000"/>
                          </a:solidFill>
                          <a:effectLst/>
                          <a:latin typeface="+mn-lt"/>
                          <a:ea typeface="+mn-ea"/>
                          <a:cs typeface="+mn-cs"/>
                        </a:rPr>
                        <a:t>   Carburanti</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668132"/>
                  </a:ext>
                </a:extLst>
              </a:tr>
              <a:tr h="234210">
                <a:tc>
                  <a:txBody>
                    <a:bodyPr/>
                    <a:lstStyle/>
                    <a:p>
                      <a:pPr marL="0" algn="r" defTabSz="914400" rtl="0" eaLnBrk="1" fontAlgn="b" latinLnBrk="0" hangingPunct="1"/>
                      <a:r>
                        <a:rPr lang="it-IT" sz="1200" b="0" i="0" u="none" strike="noStrike" kern="1200" dirty="0">
                          <a:solidFill>
                            <a:srgbClr val="000000"/>
                          </a:solidFill>
                          <a:effectLst/>
                          <a:latin typeface="+mn-lt"/>
                          <a:ea typeface="+mn-ea"/>
                          <a:cs typeface="+mn-cs"/>
                        </a:rPr>
                        <a:t>   Ristoranti, pizzerie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06922127"/>
                  </a:ext>
                </a:extLst>
              </a:tr>
              <a:tr h="234210">
                <a:tc>
                  <a:txBody>
                    <a:bodyPr/>
                    <a:lstStyle/>
                    <a:p>
                      <a:pPr marL="0" algn="r" defTabSz="914400" rtl="0" eaLnBrk="1" fontAlgn="b" latinLnBrk="0" hangingPunct="1"/>
                      <a:r>
                        <a:rPr lang="it-IT" sz="1200" b="0" i="0" u="none" strike="noStrike" kern="1200" dirty="0">
                          <a:solidFill>
                            <a:srgbClr val="000000"/>
                          </a:solidFill>
                          <a:effectLst/>
                          <a:latin typeface="+mn-lt"/>
                          <a:ea typeface="+mn-ea"/>
                          <a:cs typeface="+mn-cs"/>
                        </a:rPr>
                        <a:t>   Viaggi e vacanze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4572710"/>
                  </a:ext>
                </a:extLst>
              </a:tr>
              <a:tr h="234210">
                <a:tc>
                  <a:txBody>
                    <a:bodyPr/>
                    <a:lstStyle/>
                    <a:p>
                      <a:pPr marL="0" algn="r" defTabSz="914400" rtl="0" eaLnBrk="1" fontAlgn="b" latinLnBrk="0" hangingPunct="1"/>
                      <a:r>
                        <a:rPr lang="it-IT" sz="1200" b="0" i="0" u="none" strike="noStrike" kern="1200" dirty="0">
                          <a:solidFill>
                            <a:srgbClr val="000000"/>
                          </a:solidFill>
                          <a:effectLst/>
                          <a:latin typeface="+mn-lt"/>
                          <a:ea typeface="+mn-ea"/>
                          <a:cs typeface="+mn-cs"/>
                        </a:rPr>
                        <a:t>   Trasporti/spostamenti (aerei, treni, navi, ..)</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13820204"/>
                  </a:ext>
                </a:extLst>
              </a:tr>
              <a:tr h="234210">
                <a:tc>
                  <a:txBody>
                    <a:bodyPr/>
                    <a:lstStyle/>
                    <a:p>
                      <a:pPr marL="0" algn="r" defTabSz="914400" rtl="0" eaLnBrk="1" fontAlgn="b" latinLnBrk="0" hangingPunct="1"/>
                      <a:r>
                        <a:rPr lang="it-IT" sz="1200" b="0" i="0" u="none" strike="noStrike" kern="1200" dirty="0">
                          <a:solidFill>
                            <a:srgbClr val="000000"/>
                          </a:solidFill>
                          <a:effectLst/>
                          <a:latin typeface="+mn-lt"/>
                          <a:ea typeface="+mn-ea"/>
                          <a:cs typeface="+mn-cs"/>
                        </a:rPr>
                        <a:t>   Spese legate all'auto / moto</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94980418"/>
                  </a:ext>
                </a:extLst>
              </a:tr>
              <a:tr h="234210">
                <a:tc>
                  <a:txBody>
                    <a:bodyPr/>
                    <a:lstStyle/>
                    <a:p>
                      <a:pPr marL="0" algn="r" defTabSz="914400" rtl="0" eaLnBrk="1" fontAlgn="b" latinLnBrk="0" hangingPunct="1"/>
                      <a:r>
                        <a:rPr lang="it-IT" sz="1200" b="0" i="0" u="none" strike="noStrike" kern="1200" dirty="0">
                          <a:solidFill>
                            <a:srgbClr val="000000"/>
                          </a:solidFill>
                          <a:effectLst/>
                          <a:latin typeface="+mn-lt"/>
                          <a:ea typeface="+mn-ea"/>
                          <a:cs typeface="+mn-cs"/>
                        </a:rPr>
                        <a:t>   Bar, pub, locali per aperitivi</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28933029"/>
                  </a:ext>
                </a:extLst>
              </a:tr>
              <a:tr h="234210">
                <a:tc>
                  <a:txBody>
                    <a:bodyPr/>
                    <a:lstStyle/>
                    <a:p>
                      <a:pPr marL="0" algn="r" defTabSz="914400" rtl="0" eaLnBrk="1" fontAlgn="b" latinLnBrk="0" hangingPunct="1"/>
                      <a:r>
                        <a:rPr lang="it-IT" sz="1200" b="0" i="0" u="none" strike="noStrike" kern="1200" dirty="0">
                          <a:solidFill>
                            <a:srgbClr val="000000"/>
                          </a:solidFill>
                          <a:effectLst/>
                          <a:latin typeface="+mn-lt"/>
                          <a:ea typeface="+mn-ea"/>
                          <a:cs typeface="+mn-cs"/>
                        </a:rPr>
                        <a:t>   Tempo libero fuori casa  (teatri, musei, cinema..)</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4637205"/>
                  </a:ext>
                </a:extLst>
              </a:tr>
              <a:tr h="234210">
                <a:tc>
                  <a:txBody>
                    <a:bodyPr/>
                    <a:lstStyle/>
                    <a:p>
                      <a:pPr marL="0" algn="r" defTabSz="914400" rtl="0" eaLnBrk="1" fontAlgn="b" latinLnBrk="0" hangingPunct="1"/>
                      <a:r>
                        <a:rPr lang="it-IT" sz="1200" b="0" i="0" u="none" strike="noStrike" kern="1200" dirty="0">
                          <a:solidFill>
                            <a:srgbClr val="000000"/>
                          </a:solidFill>
                          <a:effectLst/>
                          <a:latin typeface="+mn-lt"/>
                          <a:ea typeface="+mn-ea"/>
                          <a:cs typeface="+mn-cs"/>
                        </a:rPr>
                        <a:t>   Telefono / telefonia / internet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96894533"/>
                  </a:ext>
                </a:extLst>
              </a:tr>
              <a:tr h="234210">
                <a:tc>
                  <a:txBody>
                    <a:bodyPr/>
                    <a:lstStyle/>
                    <a:p>
                      <a:pPr marL="0" algn="r" defTabSz="914400" rtl="0" eaLnBrk="1" fontAlgn="b" latinLnBrk="0" hangingPunct="1"/>
                      <a:r>
                        <a:rPr lang="it-IT" sz="1200" b="0" i="0" u="none" strike="noStrike" kern="1200" dirty="0">
                          <a:solidFill>
                            <a:srgbClr val="000000"/>
                          </a:solidFill>
                          <a:effectLst/>
                          <a:latin typeface="+mn-lt"/>
                          <a:ea typeface="+mn-ea"/>
                          <a:cs typeface="+mn-cs"/>
                        </a:rPr>
                        <a:t>   Servizi finanziari, bancari, assicurativi</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28196252"/>
                  </a:ext>
                </a:extLst>
              </a:tr>
              <a:tr h="234210">
                <a:tc>
                  <a:txBody>
                    <a:bodyPr/>
                    <a:lstStyle/>
                    <a:p>
                      <a:pPr marL="0" algn="r" defTabSz="914400" rtl="0" eaLnBrk="1" fontAlgn="b" latinLnBrk="0" hangingPunct="1"/>
                      <a:r>
                        <a:rPr lang="it-IT" sz="1200" b="0" i="0" u="none" strike="noStrike" kern="1200" dirty="0">
                          <a:solidFill>
                            <a:srgbClr val="000000"/>
                          </a:solidFill>
                          <a:effectLst/>
                          <a:latin typeface="+mn-lt"/>
                          <a:ea typeface="+mn-ea"/>
                          <a:cs typeface="+mn-cs"/>
                        </a:rPr>
                        <a:t>   Fast-food</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8235807"/>
                  </a:ext>
                </a:extLst>
              </a:tr>
              <a:tr h="234210">
                <a:tc>
                  <a:txBody>
                    <a:bodyPr/>
                    <a:lstStyle/>
                    <a:p>
                      <a:pPr marL="0" algn="r" defTabSz="914400" rtl="0" eaLnBrk="1" fontAlgn="b" latinLnBrk="0" hangingPunct="1"/>
                      <a:r>
                        <a:rPr lang="it-IT" sz="1200" b="0" i="0" u="none" strike="noStrike" kern="1200" dirty="0">
                          <a:solidFill>
                            <a:srgbClr val="000000"/>
                          </a:solidFill>
                          <a:effectLst/>
                          <a:latin typeface="+mn-lt"/>
                          <a:ea typeface="+mn-ea"/>
                          <a:cs typeface="+mn-cs"/>
                        </a:rPr>
                        <a:t>   Attività per tenersi in forma</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48896892"/>
                  </a:ext>
                </a:extLst>
              </a:tr>
              <a:tr h="234210">
                <a:tc>
                  <a:txBody>
                    <a:bodyPr/>
                    <a:lstStyle/>
                    <a:p>
                      <a:pPr marL="0" algn="r" defTabSz="914400" rtl="0" eaLnBrk="1" fontAlgn="b" latinLnBrk="0" hangingPunct="1"/>
                      <a:r>
                        <a:rPr lang="it-IT" sz="1200" b="0" i="0" u="none" strike="noStrike" kern="1200" dirty="0">
                          <a:solidFill>
                            <a:srgbClr val="000000"/>
                          </a:solidFill>
                          <a:effectLst/>
                          <a:latin typeface="+mn-lt"/>
                          <a:ea typeface="+mn-ea"/>
                          <a:cs typeface="+mn-cs"/>
                        </a:rPr>
                        <a:t>   Entertainment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3437581"/>
                  </a:ext>
                </a:extLst>
              </a:tr>
            </a:tbl>
          </a:graphicData>
        </a:graphic>
      </p:graphicFrame>
      <p:sp>
        <p:nvSpPr>
          <p:cNvPr id="4" name="Rettangolo 3">
            <a:extLst>
              <a:ext uri="{FF2B5EF4-FFF2-40B4-BE49-F238E27FC236}">
                <a16:creationId xmlns:a16="http://schemas.microsoft.com/office/drawing/2014/main" id="{6572C7B6-A14F-27B7-0F68-BA5345E787FF}"/>
              </a:ext>
            </a:extLst>
          </p:cNvPr>
          <p:cNvSpPr/>
          <p:nvPr/>
        </p:nvSpPr>
        <p:spPr>
          <a:xfrm>
            <a:off x="1363084" y="1546763"/>
            <a:ext cx="5021751" cy="23133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0" name="Gruppo 9">
            <a:extLst>
              <a:ext uri="{FF2B5EF4-FFF2-40B4-BE49-F238E27FC236}">
                <a16:creationId xmlns:a16="http://schemas.microsoft.com/office/drawing/2014/main" id="{85CB372C-441C-50BD-1A87-7545452C1EC9}"/>
              </a:ext>
            </a:extLst>
          </p:cNvPr>
          <p:cNvGrpSpPr/>
          <p:nvPr/>
        </p:nvGrpSpPr>
        <p:grpSpPr>
          <a:xfrm>
            <a:off x="1128497" y="1419270"/>
            <a:ext cx="450123" cy="450123"/>
            <a:chOff x="1354919" y="1289798"/>
            <a:chExt cx="450123" cy="450123"/>
          </a:xfrm>
        </p:grpSpPr>
        <p:sp>
          <p:nvSpPr>
            <p:cNvPr id="9" name="Rettangolo 8">
              <a:extLst>
                <a:ext uri="{FF2B5EF4-FFF2-40B4-BE49-F238E27FC236}">
                  <a16:creationId xmlns:a16="http://schemas.microsoft.com/office/drawing/2014/main" id="{682F67D6-E08F-2F49-766D-B2E5BA11A0CC}"/>
                </a:ext>
              </a:extLst>
            </p:cNvPr>
            <p:cNvSpPr/>
            <p:nvPr/>
          </p:nvSpPr>
          <p:spPr>
            <a:xfrm>
              <a:off x="1522629" y="1444624"/>
              <a:ext cx="4571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Elemento grafico 7" descr="Badge 1 con riempimento a tinta unita">
              <a:extLst>
                <a:ext uri="{FF2B5EF4-FFF2-40B4-BE49-F238E27FC236}">
                  <a16:creationId xmlns:a16="http://schemas.microsoft.com/office/drawing/2014/main" id="{CD7C993E-3C72-C10F-E99D-65DCA0FC7D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54919" y="1289798"/>
              <a:ext cx="450123" cy="450123"/>
            </a:xfrm>
            <a:prstGeom prst="rect">
              <a:avLst/>
            </a:prstGeom>
          </p:spPr>
        </p:pic>
      </p:grpSp>
      <p:graphicFrame>
        <p:nvGraphicFramePr>
          <p:cNvPr id="5" name="Grafico 4">
            <a:extLst>
              <a:ext uri="{FF2B5EF4-FFF2-40B4-BE49-F238E27FC236}">
                <a16:creationId xmlns:a16="http://schemas.microsoft.com/office/drawing/2014/main" id="{310836DD-A731-2E7D-7C64-3B3D3DDC162C}"/>
              </a:ext>
            </a:extLst>
          </p:cNvPr>
          <p:cNvGraphicFramePr/>
          <p:nvPr>
            <p:extLst>
              <p:ext uri="{D42A27DB-BD31-4B8C-83A1-F6EECF244321}">
                <p14:modId xmlns:p14="http://schemas.microsoft.com/office/powerpoint/2010/main" val="4126488300"/>
              </p:ext>
            </p:extLst>
          </p:nvPr>
        </p:nvGraphicFramePr>
        <p:xfrm>
          <a:off x="6748359" y="1097886"/>
          <a:ext cx="2273229" cy="1326897"/>
        </p:xfrm>
        <a:graphic>
          <a:graphicData uri="http://schemas.openxmlformats.org/drawingml/2006/chart">
            <c:chart xmlns:c="http://schemas.openxmlformats.org/drawingml/2006/chart" xmlns:r="http://schemas.openxmlformats.org/officeDocument/2006/relationships" r:id="rId6"/>
          </a:graphicData>
        </a:graphic>
      </p:graphicFrame>
      <p:sp>
        <p:nvSpPr>
          <p:cNvPr id="6" name="Rettangolo 5">
            <a:extLst>
              <a:ext uri="{FF2B5EF4-FFF2-40B4-BE49-F238E27FC236}">
                <a16:creationId xmlns:a16="http://schemas.microsoft.com/office/drawing/2014/main" id="{8522347B-0386-D2FA-80F6-DEC4AD7EF9C3}"/>
              </a:ext>
            </a:extLst>
          </p:cNvPr>
          <p:cNvSpPr/>
          <p:nvPr/>
        </p:nvSpPr>
        <p:spPr>
          <a:xfrm>
            <a:off x="6602964" y="1069640"/>
            <a:ext cx="2462170" cy="146455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56721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8EA811E1-1509-468E-88ED-10333D641262}"/>
              </a:ext>
            </a:extLst>
          </p:cNvPr>
          <p:cNvSpPr txBox="1">
            <a:spLocks/>
          </p:cNvSpPr>
          <p:nvPr/>
        </p:nvSpPr>
        <p:spPr>
          <a:xfrm>
            <a:off x="105028" y="197083"/>
            <a:ext cx="7714669" cy="454268"/>
          </a:xfrm>
          <a:prstGeom prst="rect">
            <a:avLst/>
          </a:prstGeom>
          <a:noFill/>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a:lnSpc>
                <a:spcPct val="80000"/>
              </a:lnSpc>
              <a:buNone/>
              <a:defRPr/>
            </a:pPr>
            <a:r>
              <a:rPr lang="it-IT" sz="2400" b="1" dirty="0">
                <a:solidFill>
                  <a:schemeClr val="bg1"/>
                </a:solidFill>
                <a:ea typeface="Calibri" charset="0"/>
                <a:cs typeface="Calibri" charset="0"/>
              </a:rPr>
              <a:t>In questo contesto, la preoccupazione per l’aumento del costo dell’energia e dei carburanti si mantiene alta</a:t>
            </a:r>
          </a:p>
        </p:txBody>
      </p:sp>
      <p:sp>
        <p:nvSpPr>
          <p:cNvPr id="37" name="Rettangolo 36">
            <a:extLst>
              <a:ext uri="{FF2B5EF4-FFF2-40B4-BE49-F238E27FC236}">
                <a16:creationId xmlns:a16="http://schemas.microsoft.com/office/drawing/2014/main" id="{E15A52A2-644F-4E10-9CB7-D360EE47EB99}"/>
              </a:ext>
            </a:extLst>
          </p:cNvPr>
          <p:cNvSpPr/>
          <p:nvPr/>
        </p:nvSpPr>
        <p:spPr>
          <a:xfrm flipH="1">
            <a:off x="6845794" y="1803083"/>
            <a:ext cx="2160240" cy="2086725"/>
          </a:xfrm>
          <a:prstGeom prst="rect">
            <a:avLst/>
          </a:prstGeom>
        </p:spPr>
        <p:txBody>
          <a:bodyPr wrap="square">
            <a:spAutoFit/>
          </a:bodyPr>
          <a:lstStyle/>
          <a:p>
            <a:pPr lvl="0" algn="ctr">
              <a:lnSpc>
                <a:spcPct val="90000"/>
              </a:lnSpc>
              <a:spcAft>
                <a:spcPts val="1200"/>
              </a:spcAft>
              <a:defRPr/>
            </a:pPr>
            <a:r>
              <a:rPr lang="it-IT" sz="1600" dirty="0">
                <a:ln w="0"/>
                <a:effectLst>
                  <a:outerShdw blurRad="38100" dist="19050" dir="2700000" algn="tl" rotWithShape="0">
                    <a:schemeClr val="dk1">
                      <a:alpha val="40000"/>
                    </a:schemeClr>
                  </a:outerShdw>
                </a:effectLst>
              </a:rPr>
              <a:t>La preoccupazione sull’aumento dei costi dei carburanti è invariata rispetto al 2022: 2 italiani su 3 sono molto preoccupati per le ripercussioni generali, sulle famiglie e sulle imprese</a:t>
            </a:r>
          </a:p>
        </p:txBody>
      </p:sp>
      <p:sp>
        <p:nvSpPr>
          <p:cNvPr id="27" name="CasellaDiTesto 26">
            <a:extLst>
              <a:ext uri="{FF2B5EF4-FFF2-40B4-BE49-F238E27FC236}">
                <a16:creationId xmlns:a16="http://schemas.microsoft.com/office/drawing/2014/main" id="{11D684AE-CF9E-408D-B4DF-8E06D1B80D7B}"/>
              </a:ext>
            </a:extLst>
          </p:cNvPr>
          <p:cNvSpPr txBox="1"/>
          <p:nvPr/>
        </p:nvSpPr>
        <p:spPr>
          <a:xfrm>
            <a:off x="801189" y="4623273"/>
            <a:ext cx="6256894" cy="346249"/>
          </a:xfrm>
          <a:prstGeom prst="rect">
            <a:avLst/>
          </a:prstGeom>
          <a:noFill/>
        </p:spPr>
        <p:txBody>
          <a:bodyPr wrap="square" rtlCol="0">
            <a:spAutoFit/>
          </a:bodyPr>
          <a:lstStyle>
            <a:defPPr>
              <a:defRPr lang="en-US"/>
            </a:defPPr>
            <a:lvl1pPr>
              <a:defRPr sz="825">
                <a:solidFill>
                  <a:schemeClr val="bg1">
                    <a:lumMod val="50000"/>
                  </a:schemeClr>
                </a:solidFill>
              </a:defRPr>
            </a:lvl1pPr>
          </a:lstStyle>
          <a:p>
            <a:br>
              <a:rPr lang="it-IT" dirty="0"/>
            </a:br>
            <a:r>
              <a:rPr lang="it-IT" dirty="0"/>
              <a:t>Da oltre un anno stiamo assistendo ad un aumento del costo dell’energia e dei carburanti. Quanto ti preoccupa questa situazione?</a:t>
            </a:r>
            <a:endParaRPr lang="en-US" dirty="0"/>
          </a:p>
        </p:txBody>
      </p:sp>
      <p:graphicFrame>
        <p:nvGraphicFramePr>
          <p:cNvPr id="28" name="Chart 13">
            <a:extLst>
              <a:ext uri="{FF2B5EF4-FFF2-40B4-BE49-F238E27FC236}">
                <a16:creationId xmlns:a16="http://schemas.microsoft.com/office/drawing/2014/main" id="{D1955514-B0B3-4E4F-8A54-15CD380893D2}"/>
              </a:ext>
            </a:extLst>
          </p:cNvPr>
          <p:cNvGraphicFramePr>
            <a:graphicFrameLocks/>
          </p:cNvGraphicFramePr>
          <p:nvPr>
            <p:extLst>
              <p:ext uri="{D42A27DB-BD31-4B8C-83A1-F6EECF244321}">
                <p14:modId xmlns:p14="http://schemas.microsoft.com/office/powerpoint/2010/main" val="3100533538"/>
              </p:ext>
            </p:extLst>
          </p:nvPr>
        </p:nvGraphicFramePr>
        <p:xfrm>
          <a:off x="245432" y="369462"/>
          <a:ext cx="5949223" cy="3952126"/>
        </p:xfrm>
        <a:graphic>
          <a:graphicData uri="http://schemas.openxmlformats.org/drawingml/2006/chart">
            <c:chart xmlns:c="http://schemas.openxmlformats.org/drawingml/2006/chart" xmlns:r="http://schemas.openxmlformats.org/officeDocument/2006/relationships" r:id="rId3"/>
          </a:graphicData>
        </a:graphic>
      </p:graphicFrame>
      <p:sp>
        <p:nvSpPr>
          <p:cNvPr id="41" name="ZoneTexte 34">
            <a:extLst>
              <a:ext uri="{FF2B5EF4-FFF2-40B4-BE49-F238E27FC236}">
                <a16:creationId xmlns:a16="http://schemas.microsoft.com/office/drawing/2014/main" id="{C3C8F1F5-DD36-4E7E-80C8-014DC8AF38F6}"/>
              </a:ext>
            </a:extLst>
          </p:cNvPr>
          <p:cNvSpPr txBox="1"/>
          <p:nvPr/>
        </p:nvSpPr>
        <p:spPr>
          <a:xfrm>
            <a:off x="5109909" y="3472855"/>
            <a:ext cx="961802" cy="738664"/>
          </a:xfrm>
          <a:prstGeom prst="rect">
            <a:avLst/>
          </a:prstGeom>
          <a:noFill/>
        </p:spPr>
        <p:txBody>
          <a:bodyPr wrap="none" lIns="0" tIns="0" rIns="0" bIns="0" rtlCol="0">
            <a:spAutoFit/>
          </a:bodyPr>
          <a:lstStyle/>
          <a:p>
            <a:r>
              <a:rPr lang="en-GB" sz="4800" b="1" dirty="0">
                <a:solidFill>
                  <a:srgbClr val="C00000"/>
                </a:solidFill>
              </a:rPr>
              <a:t>65</a:t>
            </a:r>
            <a:r>
              <a:rPr lang="en-GB" sz="3600" b="1" dirty="0">
                <a:solidFill>
                  <a:srgbClr val="C00000"/>
                </a:solidFill>
              </a:rPr>
              <a:t>%</a:t>
            </a:r>
            <a:endParaRPr lang="en-GB" sz="4800" b="1" dirty="0">
              <a:solidFill>
                <a:srgbClr val="C00000"/>
              </a:solidFill>
            </a:endParaRPr>
          </a:p>
        </p:txBody>
      </p:sp>
      <p:sp>
        <p:nvSpPr>
          <p:cNvPr id="42" name="TextBox 47">
            <a:extLst>
              <a:ext uri="{FF2B5EF4-FFF2-40B4-BE49-F238E27FC236}">
                <a16:creationId xmlns:a16="http://schemas.microsoft.com/office/drawing/2014/main" id="{A978311F-8FD6-4FBC-8DBF-7E536F2DC71B}"/>
              </a:ext>
            </a:extLst>
          </p:cNvPr>
          <p:cNvSpPr txBox="1"/>
          <p:nvPr/>
        </p:nvSpPr>
        <p:spPr>
          <a:xfrm>
            <a:off x="5124877" y="4192934"/>
            <a:ext cx="1389603" cy="430887"/>
          </a:xfrm>
          <a:prstGeom prst="rect">
            <a:avLst/>
          </a:prstGeom>
          <a:noFill/>
        </p:spPr>
        <p:txBody>
          <a:bodyPr wrap="square" lIns="0" tIns="0" rIns="0" bIns="0" rtlCol="0">
            <a:spAutoFit/>
          </a:bodyPr>
          <a:lstStyle/>
          <a:p>
            <a:r>
              <a:rPr lang="it-IT" sz="1400" b="1" dirty="0">
                <a:solidFill>
                  <a:srgbClr val="C00000"/>
                </a:solidFill>
              </a:rPr>
              <a:t>Moltissimo + molto preoccupati</a:t>
            </a:r>
            <a:endParaRPr lang="en-GB" sz="1400" b="1" dirty="0">
              <a:solidFill>
                <a:srgbClr val="C00000"/>
              </a:solidFill>
            </a:endParaRPr>
          </a:p>
        </p:txBody>
      </p:sp>
      <p:cxnSp>
        <p:nvCxnSpPr>
          <p:cNvPr id="43" name="Straight Connector 43">
            <a:extLst>
              <a:ext uri="{FF2B5EF4-FFF2-40B4-BE49-F238E27FC236}">
                <a16:creationId xmlns:a16="http://schemas.microsoft.com/office/drawing/2014/main" id="{5803ADDF-26A2-455C-8AD0-BC13E88B5F92}"/>
              </a:ext>
            </a:extLst>
          </p:cNvPr>
          <p:cNvCxnSpPr>
            <a:cxnSpLocks/>
          </p:cNvCxnSpPr>
          <p:nvPr/>
        </p:nvCxnSpPr>
        <p:spPr>
          <a:xfrm>
            <a:off x="5123135" y="4138246"/>
            <a:ext cx="1603636"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5" name="Rettangolo 44">
            <a:extLst>
              <a:ext uri="{FF2B5EF4-FFF2-40B4-BE49-F238E27FC236}">
                <a16:creationId xmlns:a16="http://schemas.microsoft.com/office/drawing/2014/main" id="{106CE715-3146-49D9-884C-AEDE635BB2D7}"/>
              </a:ext>
            </a:extLst>
          </p:cNvPr>
          <p:cNvSpPr/>
          <p:nvPr/>
        </p:nvSpPr>
        <p:spPr>
          <a:xfrm>
            <a:off x="801189" y="4917161"/>
            <a:ext cx="1849441" cy="219291"/>
          </a:xfrm>
          <a:prstGeom prst="rect">
            <a:avLst/>
          </a:prstGeom>
        </p:spPr>
        <p:txBody>
          <a:bodyPr wrap="square">
            <a:spAutoFit/>
          </a:bodyPr>
          <a:lstStyle/>
          <a:p>
            <a:pPr marL="0" marR="0" lvl="0" indent="0" algn="l" defTabSz="924282" rtl="0" eaLnBrk="1" fontAlgn="auto" latinLnBrk="0" hangingPunct="1">
              <a:lnSpc>
                <a:spcPct val="100000"/>
              </a:lnSpc>
              <a:spcBef>
                <a:spcPts val="0"/>
              </a:spcBef>
              <a:spcAft>
                <a:spcPts val="0"/>
              </a:spcAft>
              <a:buClrTx/>
              <a:buSzTx/>
              <a:buFontTx/>
              <a:buNone/>
              <a:tabLst/>
              <a:defRPr/>
            </a:pPr>
            <a:r>
              <a:rPr lang="it-IT" sz="825" dirty="0">
                <a:solidFill>
                  <a:schemeClr val="bg1">
                    <a:lumMod val="50000"/>
                  </a:schemeClr>
                </a:solidFill>
              </a:rPr>
              <a:t>Base: Totale campione – valori %</a:t>
            </a:r>
          </a:p>
        </p:txBody>
      </p:sp>
      <p:sp>
        <p:nvSpPr>
          <p:cNvPr id="4" name="Arco de bloque 23">
            <a:extLst>
              <a:ext uri="{FF2B5EF4-FFF2-40B4-BE49-F238E27FC236}">
                <a16:creationId xmlns:a16="http://schemas.microsoft.com/office/drawing/2014/main" id="{A184FEEC-6557-D027-AA0B-DBAC477C8C25}"/>
              </a:ext>
            </a:extLst>
          </p:cNvPr>
          <p:cNvSpPr>
            <a:spLocks noChangeAspect="1"/>
          </p:cNvSpPr>
          <p:nvPr/>
        </p:nvSpPr>
        <p:spPr>
          <a:xfrm rot="6797160">
            <a:off x="3073920" y="1426115"/>
            <a:ext cx="2376000" cy="2400191"/>
          </a:xfrm>
          <a:prstGeom prst="blockArc">
            <a:avLst>
              <a:gd name="adj1" fmla="val 9496849"/>
              <a:gd name="adj2" fmla="val 1557150"/>
              <a:gd name="adj3" fmla="val 1547"/>
            </a:avLst>
          </a:prstGeom>
          <a:solidFill>
            <a:srgbClr val="C0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7" name="TextBox 12">
            <a:extLst>
              <a:ext uri="{FF2B5EF4-FFF2-40B4-BE49-F238E27FC236}">
                <a16:creationId xmlns:a16="http://schemas.microsoft.com/office/drawing/2014/main" id="{931B2705-4DEF-5E7C-D8BE-F9AF5271FF1D}"/>
              </a:ext>
            </a:extLst>
          </p:cNvPr>
          <p:cNvSpPr txBox="1"/>
          <p:nvPr/>
        </p:nvSpPr>
        <p:spPr>
          <a:xfrm>
            <a:off x="58877" y="4846318"/>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2"/>
                </a:solidFill>
                <a:latin typeface="+mn-lt"/>
                <a:ea typeface="+mn-ea"/>
                <a:cs typeface="+mn-cs"/>
              </a:rPr>
              <a:pPr marL="0" algn="l" defTabSz="924282" rtl="0" eaLnBrk="1" latinLnBrk="0" hangingPunct="1">
                <a:lnSpc>
                  <a:spcPct val="85000"/>
                </a:lnSpc>
                <a:spcBef>
                  <a:spcPts val="204"/>
                </a:spcBef>
              </a:pPr>
              <a:t>9</a:t>
            </a:fld>
            <a:endParaRPr lang="en-GB" sz="800" kern="1200" dirty="0">
              <a:solidFill>
                <a:schemeClr val="bg2"/>
              </a:solidFill>
              <a:latin typeface="+mn-lt"/>
              <a:ea typeface="+mn-ea"/>
              <a:cs typeface="+mn-cs"/>
            </a:endParaRPr>
          </a:p>
        </p:txBody>
      </p:sp>
      <p:cxnSp>
        <p:nvCxnSpPr>
          <p:cNvPr id="8" name="Straight Connector 35">
            <a:extLst>
              <a:ext uri="{FF2B5EF4-FFF2-40B4-BE49-F238E27FC236}">
                <a16:creationId xmlns:a16="http://schemas.microsoft.com/office/drawing/2014/main" id="{9AD6B53A-89F5-3D3E-1E19-7D64646D164A}"/>
              </a:ext>
            </a:extLst>
          </p:cNvPr>
          <p:cNvCxnSpPr>
            <a:cxnSpLocks/>
          </p:cNvCxnSpPr>
          <p:nvPr/>
        </p:nvCxnSpPr>
        <p:spPr>
          <a:xfrm flipV="1">
            <a:off x="6786282" y="1139290"/>
            <a:ext cx="0" cy="3787824"/>
          </a:xfrm>
          <a:prstGeom prst="line">
            <a:avLst/>
          </a:prstGeom>
          <a:ln w="12700">
            <a:gradFill>
              <a:gsLst>
                <a:gs pos="0">
                  <a:srgbClr val="009900">
                    <a:alpha val="0"/>
                  </a:srgbClr>
                </a:gs>
                <a:gs pos="55000">
                  <a:srgbClr val="568424"/>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159736"/>
      </p:ext>
    </p:extLst>
  </p:cSld>
  <p:clrMapOvr>
    <a:masterClrMapping/>
  </p:clrMapOvr>
</p:sld>
</file>

<file path=ppt/theme/theme1.xml><?xml version="1.0" encoding="utf-8"?>
<a:theme xmlns:a="http://schemas.openxmlformats.org/drawingml/2006/main" name="PPT Template - Ipsos Public Affairs">
  <a:themeElements>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75AD9DC4239A47AB6FDC49FCFB618A" ma:contentTypeVersion="4" ma:contentTypeDescription="Create a new document." ma:contentTypeScope="" ma:versionID="69aeba2f3a8f0d49e26a660b2f0c621c">
  <xsd:schema xmlns:xsd="http://www.w3.org/2001/XMLSchema" xmlns:xs="http://www.w3.org/2001/XMLSchema" xmlns:p="http://schemas.microsoft.com/office/2006/metadata/properties" xmlns:ns2="85c76272-7e4d-4f8f-89d1-3b227e52ef43" targetNamespace="http://schemas.microsoft.com/office/2006/metadata/properties" ma:root="true" ma:fieldsID="60422ddc67bd77b235c83972511a9145" ns2:_="">
    <xsd:import namespace="85c76272-7e4d-4f8f-89d1-3b227e52ef43"/>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c76272-7e4d-4f8f-89d1-3b227e52ef4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25137D-E3CA-4F99-AB53-F8DE724C3DB1}">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85c76272-7e4d-4f8f-89d1-3b227e52ef43"/>
    <ds:schemaRef ds:uri="http://www.w3.org/XML/1998/namespace"/>
  </ds:schemaRefs>
</ds:datastoreItem>
</file>

<file path=customXml/itemProps2.xml><?xml version="1.0" encoding="utf-8"?>
<ds:datastoreItem xmlns:ds="http://schemas.openxmlformats.org/officeDocument/2006/customXml" ds:itemID="{8201C839-E844-4546-8ACC-0C91B2EDC9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c76272-7e4d-4f8f-89d1-3b227e52ef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5291C4-A289-4761-8347-AA70EF2D50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 Template - Ipsos Public Affairs</Template>
  <TotalTime>20961</TotalTime>
  <Words>2295</Words>
  <Application>Microsoft Office PowerPoint</Application>
  <PresentationFormat>Presentazione su schermo (16:9)</PresentationFormat>
  <Paragraphs>402</Paragraphs>
  <Slides>23</Slides>
  <Notes>20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23</vt:i4>
      </vt:variant>
    </vt:vector>
  </HeadingPairs>
  <TitlesOfParts>
    <vt:vector size="29" baseType="lpstr">
      <vt:lpstr>Arial</vt:lpstr>
      <vt:lpstr>Arial Black</vt:lpstr>
      <vt:lpstr>Calibri</vt:lpstr>
      <vt:lpstr>HelveticaNeueLT Std Lt Cn</vt:lpstr>
      <vt:lpstr>Segoe UI</vt:lpstr>
      <vt:lpstr>PPT Template - Ipsos Public Affairs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Word(s)</dc:title>
  <dc:creator>Lucia Spadaccini</dc:creator>
  <cp:lastModifiedBy>Katia Cazzaniga</cp:lastModifiedBy>
  <cp:revision>1868</cp:revision>
  <cp:lastPrinted>2019-05-09T11:31:14Z</cp:lastPrinted>
  <dcterms:created xsi:type="dcterms:W3CDTF">2016-04-15T13:14:28Z</dcterms:created>
  <dcterms:modified xsi:type="dcterms:W3CDTF">2023-12-11T12:38:29Z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0x0101003B75AD9DC4239A47AB6FDC49FCFB618A</vt:lpwstr>
  </property>
</Properties>
</file>